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1" r:id="rId2"/>
  </p:sldMasterIdLst>
  <p:notesMasterIdLst>
    <p:notesMasterId r:id="rId28"/>
  </p:notesMasterIdLst>
  <p:handoutMasterIdLst>
    <p:handoutMasterId r:id="rId29"/>
  </p:handoutMasterIdLst>
  <p:sldIdLst>
    <p:sldId id="296" r:id="rId3"/>
    <p:sldId id="310" r:id="rId4"/>
    <p:sldId id="311" r:id="rId5"/>
    <p:sldId id="267" r:id="rId6"/>
    <p:sldId id="289" r:id="rId7"/>
    <p:sldId id="290" r:id="rId8"/>
    <p:sldId id="270" r:id="rId9"/>
    <p:sldId id="282" r:id="rId10"/>
    <p:sldId id="305" r:id="rId11"/>
    <p:sldId id="283" r:id="rId12"/>
    <p:sldId id="295" r:id="rId13"/>
    <p:sldId id="285" r:id="rId14"/>
    <p:sldId id="291" r:id="rId15"/>
    <p:sldId id="304" r:id="rId16"/>
    <p:sldId id="309" r:id="rId17"/>
    <p:sldId id="308" r:id="rId18"/>
    <p:sldId id="298" r:id="rId19"/>
    <p:sldId id="300" r:id="rId20"/>
    <p:sldId id="306" r:id="rId21"/>
    <p:sldId id="307" r:id="rId22"/>
    <p:sldId id="314" r:id="rId23"/>
    <p:sldId id="256" r:id="rId24"/>
    <p:sldId id="312" r:id="rId25"/>
    <p:sldId id="259" r:id="rId26"/>
    <p:sldId id="313" r:id="rId27"/>
  </p:sldIdLst>
  <p:sldSz cx="9144000" cy="6858000" type="screen4x3"/>
  <p:notesSz cx="7077075" cy="9363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574"/>
  </p:normalViewPr>
  <p:slideViewPr>
    <p:cSldViewPr>
      <p:cViewPr varScale="1">
        <p:scale>
          <a:sx n="152" d="100"/>
          <a:sy n="152" d="100"/>
        </p:scale>
        <p:origin x="2034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1933C1AB-0677-49EB-8DE8-23B0D6CD710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8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23540764-53C0-46E8-B0A7-E47208960DB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8438" y="0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8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8" name="Rectangle 4">
            <a:extLst>
              <a:ext uri="{FF2B5EF4-FFF2-40B4-BE49-F238E27FC236}">
                <a16:creationId xmlns:a16="http://schemas.microsoft.com/office/drawing/2014/main" id="{096372FA-86CC-42F8-952E-1DA56F8E42F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3175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8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9" name="Rectangle 5">
            <a:extLst>
              <a:ext uri="{FF2B5EF4-FFF2-40B4-BE49-F238E27FC236}">
                <a16:creationId xmlns:a16="http://schemas.microsoft.com/office/drawing/2014/main" id="{44C116DF-A092-4C34-81B2-0E60FB72AFA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8438" y="8893175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  <a:ea typeface="ＭＳ Ｐゴシック" pitchFamily="-1" charset="-128"/>
              </a:defRPr>
            </a:lvl1pPr>
          </a:lstStyle>
          <a:p>
            <a:pPr>
              <a:defRPr/>
            </a:pPr>
            <a:fld id="{55DE688E-0459-4442-ACA0-295FC82124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48A4ACF4-9D6F-4802-AD7A-BFCFB3FD185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8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9618508A-0A8F-42EB-A6CF-884D11B9AAE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10025" y="0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8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DD15BDF2-466E-488E-8BB4-DC7F6567005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83168CE7-310F-4E4B-BC4E-A54D7C6697E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2975" y="4448175"/>
            <a:ext cx="5191125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9B6B53CE-ACE1-4A50-85FD-C530035F0B8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4763"/>
            <a:ext cx="3067050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8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31" name="Rectangle 7">
            <a:extLst>
              <a:ext uri="{FF2B5EF4-FFF2-40B4-BE49-F238E27FC236}">
                <a16:creationId xmlns:a16="http://schemas.microsoft.com/office/drawing/2014/main" id="{F225DB7D-7C0E-481E-9645-727CA8D642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0025" y="8894763"/>
            <a:ext cx="3067050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  <a:ea typeface="ＭＳ Ｐゴシック" pitchFamily="-1" charset="-128"/>
              </a:defRPr>
            </a:lvl1pPr>
          </a:lstStyle>
          <a:p>
            <a:pPr>
              <a:defRPr/>
            </a:pPr>
            <a:fld id="{B79FDF9D-3972-4270-B83F-3A440EBA48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84" charset="0"/>
        <a:ea typeface="ＭＳ Ｐゴシック" pitchFamily="-84" charset="-128"/>
        <a:cs typeface="ＭＳ Ｐゴシック" pitchFamily="-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84" charset="0"/>
        <a:ea typeface="ＭＳ Ｐゴシック" pitchFamily="-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84" charset="0"/>
        <a:ea typeface="ＭＳ Ｐゴシック" pitchFamily="-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84" charset="0"/>
        <a:ea typeface="ＭＳ Ｐゴシック" pitchFamily="-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84" charset="0"/>
        <a:ea typeface="ＭＳ Ｐゴシック" pitchFamily="-8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BE8B55B3-F55F-404D-9C06-80A72AA7C7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20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73163" indent="-2333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43063" indent="-2333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12963" indent="-2333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70163" indent="-233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27363" indent="-233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84563" indent="-233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41763" indent="-233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73C872E-76AE-4ADD-B655-CBD55D20D23F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2DDCA61F-7E42-4869-9C89-67950C688B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596665B-BB1C-4E0F-927D-A148D33AA8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C79F1267-B94D-4050-A62B-62D7882B93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20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73163" indent="-2333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43063" indent="-2333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12963" indent="-2333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70163" indent="-233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27363" indent="-233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84563" indent="-233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41763" indent="-233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EF208A4-FDD4-4105-95AF-4C2359E4F96F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D37D5B13-AB3A-477E-B769-024E045952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72A1F81-95CB-4250-82D2-9BDDB83030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">
            <a:extLst>
              <a:ext uri="{FF2B5EF4-FFF2-40B4-BE49-F238E27FC236}">
                <a16:creationId xmlns:a16="http://schemas.microsoft.com/office/drawing/2014/main" id="{796EADCA-D744-47DF-8542-E1D4FD71103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C9C0EB4-7892-4BDD-AD5D-9D2D2E0D65B6}" type="slidenum">
              <a:rPr lang="en-US" altLang="en-US" sz="1200">
                <a:solidFill>
                  <a:srgbClr val="000000"/>
                </a:solidFill>
              </a:rPr>
              <a:pPr/>
              <a:t>22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5363" name="Text Box 1">
            <a:extLst>
              <a:ext uri="{FF2B5EF4-FFF2-40B4-BE49-F238E27FC236}">
                <a16:creationId xmlns:a16="http://schemas.microsoft.com/office/drawing/2014/main" id="{2FE82ED8-FC58-4188-BA01-6CA78A0B5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buClrTx/>
              <a:buFontTx/>
              <a:buNone/>
            </a:pPr>
            <a:fld id="{8A19E394-645C-4ED8-9CBF-4BCB8DACB390}" type="slidenum">
              <a:rPr lang="en-US" alt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</a:pPr>
              <a:t>22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5364" name="Text Box 2">
            <a:extLst>
              <a:ext uri="{FF2B5EF4-FFF2-40B4-BE49-F238E27FC236}">
                <a16:creationId xmlns:a16="http://schemas.microsoft.com/office/drawing/2014/main" id="{2C4E7F87-D81E-4511-9CE4-536D55F4474A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5365" name="Text Box 3">
            <a:extLst>
              <a:ext uri="{FF2B5EF4-FFF2-40B4-BE49-F238E27FC236}">
                <a16:creationId xmlns:a16="http://schemas.microsoft.com/office/drawing/2014/main" id="{A42C75F6-B4B0-4960-BA38-94B73A3AD0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">
            <a:extLst>
              <a:ext uri="{FF2B5EF4-FFF2-40B4-BE49-F238E27FC236}">
                <a16:creationId xmlns:a16="http://schemas.microsoft.com/office/drawing/2014/main" id="{D601A24F-FBDD-4A44-B619-428DF76FFE2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7B0FBCE-F705-4D0C-BE02-B4DAA4B02D42}" type="slidenum">
              <a:rPr lang="en-US" altLang="en-US" sz="1200">
                <a:solidFill>
                  <a:srgbClr val="000000"/>
                </a:solidFill>
              </a:rPr>
              <a:pPr/>
              <a:t>24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9459" name="Text Box 1">
            <a:extLst>
              <a:ext uri="{FF2B5EF4-FFF2-40B4-BE49-F238E27FC236}">
                <a16:creationId xmlns:a16="http://schemas.microsoft.com/office/drawing/2014/main" id="{FC47BC9F-F49A-454F-A1C7-E4C81F93717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67238" cy="3424238"/>
          </a:xfrm>
          <a:solidFill>
            <a:srgbClr val="FFFFFF"/>
          </a:solidFill>
          <a:ln/>
        </p:spPr>
      </p:sp>
      <p:sp>
        <p:nvSpPr>
          <p:cNvPr id="19460" name="Text Box 2">
            <a:extLst>
              <a:ext uri="{FF2B5EF4-FFF2-40B4-BE49-F238E27FC236}">
                <a16:creationId xmlns:a16="http://schemas.microsoft.com/office/drawing/2014/main" id="{F92DFEBC-C0A5-4768-83A3-90692DF82E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4438" cy="41100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4EE34E0-D2F5-4BAD-9039-E7D91C19C7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AD6508-9585-4B75-A243-1EF25654C5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4D90A4-BCA3-493B-ABA9-5E8C46579B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27CEA-C760-401F-BF3D-91B6C15483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2411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F1C095-DE8E-472A-A704-F93E66C713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8D2455-BE0D-44E4-B6C2-E50D35C7B0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61D3D3-BB23-4950-BE18-4E4EA3D842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C2FB2-74E7-4886-9353-CCCA4F444E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9458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E0105C-E2FD-41EB-98C6-47FEF1C89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11AD3D-35DC-4BF3-A64C-A24E4E710C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9BCB7F1-3078-4984-9CCC-43DF36CFF7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CC7BC-8AD6-4840-A512-E6F97DE322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320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1C3C5B-E8B2-4C1E-98B7-49253C7C79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A9C31F-B0DA-4606-BDF6-22AECC6A36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A80F3F-A76C-4031-AAE1-57C3B004AC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FA600-53D5-4CFA-AD9A-D60FCCF003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620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9DE78-C28C-4F38-8612-2161E56658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609D0E3-17FC-45C0-AAA0-9175D9FF98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C65E9B7-8482-4C4C-B207-347FCD1123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F42AC-6C86-4B97-A009-55B7F1BE60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7747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1787046-2ECC-4C6C-BB39-F71C76859A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C140D63-0D61-45C2-8E69-93F27CC027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DF8E5BE-798A-4948-AFCB-1BD85B265B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9F9E2-1C12-4391-BFC0-4760298685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0662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6534BE2-BA69-4F8B-9DA2-FFF11140E9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A31940A-969C-4322-839C-1659AC2DF1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6887E54-26EA-44C3-84EA-6795CF0639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466C1-3565-49FE-BE79-F70B3B5ECC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9831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354425-6274-4D7D-84F4-7024F1D0D5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B516AF-64F3-4C92-A66A-5D5252F945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89DA91-DAAA-4BD8-9C17-255226E1EA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2D72E-3BCD-482D-AC2A-CE8E3FC71C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0302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2D0A49-CC39-4B78-937F-411DCEC148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536E3E-1C27-40DF-A090-766C8E107C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36B480-7855-4444-ADD9-32AD5A8E1B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C6A19-99C3-4A34-AA98-01650C45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53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26B344-4054-4F74-B277-3B9E5BAFF7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EEC4FC-CC8D-4EAE-B637-A2ECEF5399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42DA94-F03C-4D41-BEC9-20DB2911C7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77930-4AAA-4C7A-9ACD-1B06E70853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6662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6879975-D006-4A7C-851F-BE2FD77AAA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61D95B-12BD-495D-B0AA-8F5CBBAAD1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8C4CB9-504B-4B6C-8116-D1F33341F1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D033E8-E3BA-4116-839C-A5D1C74656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1563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E8A5353-98F8-44A0-95C3-A56C2D9E8B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972AB3C-82B3-4266-ACBA-E1C75757D3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3206312-E143-45C9-A32B-8D86F2C369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C24C8-2140-4A44-B7AA-3033679B72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9221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41FF0F-3442-458B-93A3-5461107966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ED2B15B-62ED-49F2-8926-D0B04D73A6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8607C63-25C2-45E0-A976-8B2EC32F90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B55C7-C077-44D4-8F9B-B3E4E01B72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2910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47606C-08F8-4644-A444-C4434FC71A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FD3524C-9506-4142-ADE6-2BA7FB09BD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1BEDC13-4883-479F-8207-242E2CA70B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D538B-B432-462F-93F7-DE0CDB7BBB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5040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9FD4D9A-C2AB-4354-8380-58C6B826ED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6F85522-681C-4A75-83AC-FF72EA7ED7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4141209-CCD0-4E87-A99C-E74D1AC8A3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F0FA1-7F3F-43B7-898A-B393F03F22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186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335BC4-8964-4BA0-877E-AB6C5A3706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9F0C61-1870-4BE7-8547-537E274FC7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F8AE3E-D1A7-4FD1-8E5D-DB6FB689CA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CE38D-DD43-4CCC-93E5-FE21BCEB8E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7060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69EE236-0C10-46AC-BCC7-CC847880D4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FAD9DB5-A7CE-46AC-AE4A-1CE934EC70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2998CA5-A3F0-4955-8883-AC2C227AB3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71A94-CF4E-4ADB-84C6-7EAEC3F418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03459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C5E085A-35C5-40E7-BE73-1C4E0FCDEF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0547BB5-BD4F-41AA-997A-A0C5BC4319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62C737F-A5B3-462A-9DAB-60F36DBD59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58FDC-E377-4397-A78D-D47AAB7881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57915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E2A8D6-C4D1-46A6-9470-B37C8F9097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02ADD82-BF1C-4EF7-9B6F-5121D3D4A9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67AF30F-E8CD-4916-9CE3-21C61A17A1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8E59A-929A-4F84-93F4-8F64546084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73246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B2D734-8B84-4A69-B42B-A9529BF527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5357BA-C68E-4DC4-A583-FBF68E374F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56A65A-9D2D-4A8C-896F-889C98CDB6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FAD0E-01D4-44C1-B665-9403306F0C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95241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10DA92-0C97-4C0A-BDFB-B71484FE8A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3ED133-DA40-46AF-A55C-622AF07A4F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5C1690-BD7D-4D78-8186-6078F39E7E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86FF8-5176-4463-8D32-9DCF60BE4D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1181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638908-B2AE-40B4-92E9-873103AC8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35BF228-0960-475D-B4DE-B1169D92A6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BB20857-7439-40F7-BC15-1CBB36ECA2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084FC-2BD8-4FFB-8610-2F4DFFA2AB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81460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C52D14-0666-4558-9B82-02FF5658A1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439B29-1D4B-462E-B2AD-232FC0693F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FF3EE8-CF70-4144-B520-433C979189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6E608-3803-47BB-AA07-ED438F29A0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3023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AA6893E-28E7-4C6C-A3A1-A65CC70BAE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753E779-D5E3-423E-815D-62624763DA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293D78B-4D4A-461E-9EE6-E6FDA3D1B7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65073-47A2-469D-8F18-8B105F7969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439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D0AF7E2-0A86-48AE-BFD7-417BCDCAF2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D97B2A9-79F3-4CAF-AAAC-936314ECC7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F8FD6A3-7298-4E9C-AA6C-F217B5F03F2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8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6E8C86-01AC-482F-94E7-6B40D1570F6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8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B773A45-DA6F-461F-9ED9-D54E695FE4D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anose="020B0604020202020204" pitchFamily="34" charset="0"/>
                <a:ea typeface="ＭＳ Ｐゴシック" pitchFamily="-1" charset="-128"/>
              </a:defRPr>
            </a:lvl1pPr>
          </a:lstStyle>
          <a:p>
            <a:pPr>
              <a:defRPr/>
            </a:pPr>
            <a:fld id="{B536F16F-DD46-4C0C-A31A-0F3728D3CC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  <a:ea typeface="ＭＳ Ｐゴシック" pitchFamily="-84" charset="-128"/>
          <a:cs typeface="ＭＳ Ｐゴシック" pitchFamily="-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8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8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8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8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84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84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84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84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265ED87-A080-4623-838B-EBBAA02CA2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232488C-F7A9-401C-92AF-BD4E6DAB6B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F8FD6A3-7298-4E9C-AA6C-F217B5F03F2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8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6E8C86-01AC-482F-94E7-6B40D1570F6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8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B773A45-DA6F-461F-9ED9-D54E695FE4D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anose="020B0604020202020204" pitchFamily="34" charset="0"/>
                <a:ea typeface="ＭＳ Ｐゴシック" pitchFamily="-1" charset="-128"/>
              </a:defRPr>
            </a:lvl1pPr>
          </a:lstStyle>
          <a:p>
            <a:pPr>
              <a:defRPr/>
            </a:pPr>
            <a:fld id="{174281B7-EC88-4958-9F03-E1050B10C7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108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  <a:ea typeface="ＭＳ Ｐゴシック" pitchFamily="-84" charset="-128"/>
          <a:cs typeface="ＭＳ Ｐゴシック" pitchFamily="-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8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8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8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8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84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84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84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84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90DC6243-0CCD-473F-A2DC-FAD43733CB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719263"/>
            <a:ext cx="8305800" cy="768350"/>
          </a:xfrm>
        </p:spPr>
        <p:txBody>
          <a:bodyPr/>
          <a:lstStyle/>
          <a:p>
            <a:r>
              <a:rPr lang="en-US" altLang="en-US" sz="280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Do Now: Explain the process that caused these changes. </a:t>
            </a:r>
          </a:p>
        </p:txBody>
      </p:sp>
      <p:pic>
        <p:nvPicPr>
          <p:cNvPr id="4099" name="Picture 5">
            <a:extLst>
              <a:ext uri="{FF2B5EF4-FFF2-40B4-BE49-F238E27FC236}">
                <a16:creationId xmlns:a16="http://schemas.microsoft.com/office/drawing/2014/main" id="{DE2B5D78-2ADE-4B38-A6F7-F9A37BD206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2895600"/>
            <a:ext cx="4851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6">
            <a:extLst>
              <a:ext uri="{FF2B5EF4-FFF2-40B4-BE49-F238E27FC236}">
                <a16:creationId xmlns:a16="http://schemas.microsoft.com/office/drawing/2014/main" id="{C9FF60A2-2DF8-4CC7-8FF2-37B2E99BD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048000"/>
            <a:ext cx="3810000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Rectangle 2">
            <a:extLst>
              <a:ext uri="{FF2B5EF4-FFF2-40B4-BE49-F238E27FC236}">
                <a16:creationId xmlns:a16="http://schemas.microsoft.com/office/drawing/2014/main" id="{0985B915-6561-496C-BE80-943A2EDC2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2925"/>
            <a:ext cx="80772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How are rocks broken down?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3321" y="3165298"/>
            <a:ext cx="4355594" cy="302895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42858" y="2085760"/>
            <a:ext cx="6857572" cy="268605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E2F80A1-90AB-4DAF-8B53-A45F6D001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030" y="2767106"/>
            <a:ext cx="2160621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35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Surface Area</a:t>
            </a:r>
          </a:p>
        </p:txBody>
      </p:sp>
      <p:pic>
        <p:nvPicPr>
          <p:cNvPr id="4" name="Content Placeholder 3" descr="A picture containing chart&#10;&#10;Description automatically generated">
            <a:extLst>
              <a:ext uri="{FF2B5EF4-FFF2-40B4-BE49-F238E27FC236}">
                <a16:creationId xmlns:a16="http://schemas.microsoft.com/office/drawing/2014/main" id="{84D6A6B7-D70D-44D3-B14C-E1B24FE86E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1080" y="1066800"/>
            <a:ext cx="5886719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509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59C9056C-6F5F-4E8F-AC6C-9917AAD30EFA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914400" y="609600"/>
            <a:ext cx="7315200" cy="5486400"/>
          </a:xfrm>
        </p:spPr>
      </p:pic>
    </p:spTree>
    <p:extLst>
      <p:ext uri="{BB962C8B-B14F-4D97-AF65-F5344CB8AC3E}">
        <p14:creationId xmlns:p14="http://schemas.microsoft.com/office/powerpoint/2010/main" val="3290692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15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409" name="Rectangle 2">
            <a:extLst>
              <a:ext uri="{FF2B5EF4-FFF2-40B4-BE49-F238E27FC236}">
                <a16:creationId xmlns:a16="http://schemas.microsoft.com/office/drawing/2014/main" id="{C113FE72-B6A5-4178-8312-F16E5FF4B4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0059" y="2053641"/>
            <a:ext cx="2751871" cy="276009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100" b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Weathering</a:t>
            </a:r>
            <a:endParaRPr lang="en-US" altLang="en-US" sz="4100">
              <a:solidFill>
                <a:srgbClr val="FFFFFF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8C86C30E-D59D-4137-B80C-15265E1DA1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19600" y="801866"/>
            <a:ext cx="4419600" cy="5230634"/>
          </a:xfrm>
        </p:spPr>
        <p:txBody>
          <a:bodyPr anchor="ctr">
            <a:noAutofit/>
          </a:bodyPr>
          <a:lstStyle/>
          <a:p>
            <a:pPr eaLnBrk="1" hangingPunct="1">
              <a:buFontTx/>
              <a:buNone/>
              <a:defRPr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Breaking down rocks.  This</a:t>
            </a:r>
          </a:p>
          <a:p>
            <a:pPr eaLnBrk="1" hangingPunct="1">
              <a:buFontTx/>
              <a:buNone/>
              <a:defRPr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produces soil.  </a:t>
            </a:r>
          </a:p>
          <a:p>
            <a:pPr eaLnBrk="1" hangingPunct="1">
              <a:buFontTx/>
              <a:buNone/>
              <a:defRPr/>
            </a:pPr>
            <a:endParaRPr lang="en-US" sz="2800" dirty="0">
              <a:solidFill>
                <a:srgbClr val="000000"/>
              </a:solidFill>
              <a:latin typeface="Calibri" pitchFamily="34" charset="0"/>
              <a:ea typeface="+mn-ea"/>
              <a:cs typeface="+mn-cs"/>
            </a:endParaRPr>
          </a:p>
          <a:p>
            <a:pPr eaLnBrk="1" hangingPunct="1">
              <a:buFontTx/>
              <a:buNone/>
              <a:defRPr/>
            </a:pPr>
            <a:r>
              <a:rPr lang="en-US" sz="2800" b="1" u="sng" dirty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2 Types</a:t>
            </a:r>
          </a:p>
          <a:p>
            <a:pPr eaLnBrk="1" hangingPunct="1">
              <a:buFontTx/>
              <a:buNone/>
              <a:defRPr/>
            </a:pPr>
            <a:endParaRPr lang="en-US" sz="2800" b="1" u="sng" dirty="0">
              <a:solidFill>
                <a:srgbClr val="000000"/>
              </a:solidFill>
              <a:latin typeface="Calibri" pitchFamily="34" charset="0"/>
              <a:ea typeface="+mn-ea"/>
              <a:cs typeface="+mn-cs"/>
            </a:endParaRP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800" u="sng" dirty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Physical</a:t>
            </a: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:  Only size and shape changes.</a:t>
            </a:r>
          </a:p>
          <a:p>
            <a:pPr marL="514350" indent="-514350" eaLnBrk="1" hangingPunct="1">
              <a:buFontTx/>
              <a:buAutoNum type="arabicPeriod"/>
              <a:defRPr/>
            </a:pPr>
            <a:endParaRPr lang="en-US" sz="2800" dirty="0">
              <a:solidFill>
                <a:srgbClr val="000000"/>
              </a:solidFill>
              <a:latin typeface="Calibri" pitchFamily="34" charset="0"/>
              <a:ea typeface="+mn-ea"/>
              <a:cs typeface="+mn-cs"/>
            </a:endParaRP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800" u="sng" dirty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Chemical</a:t>
            </a: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:  composition changes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2">
            <a:extLst>
              <a:ext uri="{FF2B5EF4-FFF2-40B4-BE49-F238E27FC236}">
                <a16:creationId xmlns:a16="http://schemas.microsoft.com/office/drawing/2014/main" id="{CEA57293-314F-4D28-99E4-8499956BB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73062"/>
            <a:ext cx="4953000" cy="717550"/>
          </a:xfrm>
        </p:spPr>
        <p:txBody>
          <a:bodyPr/>
          <a:lstStyle/>
          <a:p>
            <a:pPr eaLnBrk="1" hangingPunct="1"/>
            <a:r>
              <a:rPr lang="en-US" altLang="en-US" sz="4400" b="1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Physical Weathering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3B7F35-2E31-434C-B59E-9B95E8F6D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4800" y="1676400"/>
            <a:ext cx="3276600" cy="4449763"/>
          </a:xfrm>
        </p:spPr>
        <p:txBody>
          <a:bodyPr/>
          <a:lstStyle/>
          <a:p>
            <a:pPr eaLnBrk="1" hangingPunct="1">
              <a:buFontTx/>
              <a:buAutoNum type="arabicPeriod"/>
            </a:pPr>
            <a:r>
              <a:rPr lang="en-US" altLang="en-US" sz="2800" b="1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 </a:t>
            </a:r>
            <a:r>
              <a:rPr lang="en-US" altLang="en-US" sz="2800" b="1" u="sng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Water</a:t>
            </a:r>
            <a:r>
              <a:rPr lang="en-US" altLang="en-US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</a:p>
          <a:p>
            <a:pPr eaLnBrk="1" hangingPunct="1"/>
            <a:endParaRPr lang="en-US" altLang="en-US" sz="2800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rocks become </a:t>
            </a:r>
            <a:r>
              <a:rPr lang="en-US" altLang="en-US" sz="2800" b="1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round</a:t>
            </a:r>
            <a:r>
              <a:rPr lang="en-US" altLang="en-US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, </a:t>
            </a:r>
            <a:r>
              <a:rPr lang="en-US" altLang="en-US" sz="2800" b="1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smooth</a:t>
            </a:r>
            <a:r>
              <a:rPr lang="en-US" altLang="en-US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and </a:t>
            </a:r>
            <a:r>
              <a:rPr lang="en-US" altLang="en-US" sz="2800" b="1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small</a:t>
            </a:r>
            <a:r>
              <a:rPr lang="en-US" altLang="en-US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.</a:t>
            </a:r>
          </a:p>
          <a:p>
            <a:pPr eaLnBrk="1" hangingPunct="1"/>
            <a:endParaRPr lang="en-US" altLang="en-US" sz="2800" u="sng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800" u="sng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Abrasion</a:t>
            </a:r>
            <a:r>
              <a:rPr lang="en-US" altLang="en-US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 =  rocks rub together and break.</a:t>
            </a:r>
          </a:p>
          <a:p>
            <a:endParaRPr lang="en-US" dirty="0"/>
          </a:p>
        </p:txBody>
      </p:sp>
      <p:pic>
        <p:nvPicPr>
          <p:cNvPr id="7" name="Content Placeholder 6" descr="A flock of seagulls standing on a rocky beach&#10;&#10;Description automatically generated">
            <a:extLst>
              <a:ext uri="{FF2B5EF4-FFF2-40B4-BE49-F238E27FC236}">
                <a16:creationId xmlns:a16="http://schemas.microsoft.com/office/drawing/2014/main" id="{A6D1291E-7677-481C-A58D-94F8F7D497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99706" y="1435100"/>
            <a:ext cx="4462437" cy="46910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Content Placeholder 4" descr="riverrocks.jpg">
            <a:extLst>
              <a:ext uri="{FF2B5EF4-FFF2-40B4-BE49-F238E27FC236}">
                <a16:creationId xmlns:a16="http://schemas.microsoft.com/office/drawing/2014/main" id="{D3D8DA31-7694-402F-9F4E-CA496D9A3ACC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167" r="-21167"/>
          <a:stretch>
            <a:fillRect/>
          </a:stretch>
        </p:blipFill>
        <p:spPr/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5" descr="wind-erosion">
            <a:extLst>
              <a:ext uri="{FF2B5EF4-FFF2-40B4-BE49-F238E27FC236}">
                <a16:creationId xmlns:a16="http://schemas.microsoft.com/office/drawing/2014/main" id="{C147E9BF-1B39-47D4-B2E4-AA63969992A0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9163" y="609600"/>
            <a:ext cx="7304087" cy="54864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33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553" name="Title 1">
            <a:extLst>
              <a:ext uri="{FF2B5EF4-FFF2-40B4-BE49-F238E27FC236}">
                <a16:creationId xmlns:a16="http://schemas.microsoft.com/office/drawing/2014/main" id="{A442F5B6-07A3-40ED-AD08-5872E04A1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altLang="en-US" b="1" dirty="0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Physical Weathering</a:t>
            </a:r>
          </a:p>
        </p:txBody>
      </p:sp>
      <p:pic>
        <p:nvPicPr>
          <p:cNvPr id="18436" name="Picture 3" descr="FrostWeathering.gif">
            <a:extLst>
              <a:ext uri="{FF2B5EF4-FFF2-40B4-BE49-F238E27FC236}">
                <a16:creationId xmlns:a16="http://schemas.microsoft.com/office/drawing/2014/main" id="{BFCC0B76-64A6-4F3E-8EC8-F603687D88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7" r="-2" b="-2"/>
          <a:stretch/>
        </p:blipFill>
        <p:spPr bwMode="auto">
          <a:xfrm>
            <a:off x="245660" y="321733"/>
            <a:ext cx="5293729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" name="Rectangle 135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7BA60-0CB5-4A0C-9735-A78B0F1AD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7400" y="917725"/>
            <a:ext cx="2971800" cy="4852362"/>
          </a:xfrm>
        </p:spPr>
        <p:txBody>
          <a:bodyPr anchor="ctr">
            <a:normAutofit/>
          </a:bodyPr>
          <a:lstStyle/>
          <a:p>
            <a:pPr marL="0" indent="0" eaLnBrk="1" hangingPunct="1">
              <a:buFontTx/>
              <a:buNone/>
              <a:defRPr/>
            </a:pPr>
            <a:endParaRPr lang="en-US" altLang="en-US" sz="1700" b="1" u="sng" dirty="0">
              <a:solidFill>
                <a:srgbClr val="FFFFFF"/>
              </a:solidFill>
              <a:latin typeface="Calibri" charset="0"/>
              <a:ea typeface="ＭＳ Ｐゴシック" charset="-128"/>
            </a:endParaRPr>
          </a:p>
          <a:p>
            <a:pPr marL="457200" indent="-457200" eaLnBrk="1" hangingPunct="1">
              <a:buFontTx/>
              <a:buAutoNum type="arabicPeriod" startAt="2"/>
              <a:defRPr/>
            </a:pPr>
            <a:r>
              <a:rPr lang="en-US" altLang="en-US" sz="2800" b="1" u="sng" dirty="0">
                <a:solidFill>
                  <a:srgbClr val="FFFFFF"/>
                </a:solidFill>
                <a:latin typeface="Calibri" charset="0"/>
                <a:ea typeface="ＭＳ Ｐゴシック" charset="-128"/>
              </a:rPr>
              <a:t>Ice</a:t>
            </a:r>
            <a:r>
              <a:rPr lang="en-US" altLang="en-US" sz="2800" dirty="0">
                <a:solidFill>
                  <a:srgbClr val="FFFFFF"/>
                </a:solidFill>
                <a:latin typeface="Calibri" charset="0"/>
                <a:ea typeface="ＭＳ Ｐゴシック" charset="-128"/>
              </a:rPr>
              <a:t>  </a:t>
            </a:r>
          </a:p>
          <a:p>
            <a:pPr marL="0" indent="0" eaLnBrk="1" hangingPunct="1">
              <a:buNone/>
              <a:defRPr/>
            </a:pPr>
            <a:endParaRPr lang="en-US" altLang="en-US" sz="2800" dirty="0">
              <a:solidFill>
                <a:srgbClr val="FFFFFF"/>
              </a:solidFill>
              <a:latin typeface="Calibri" charset="0"/>
              <a:ea typeface="ＭＳ Ｐゴシック" charset="-128"/>
            </a:endParaRPr>
          </a:p>
          <a:p>
            <a:pPr marL="0" indent="0" eaLnBrk="1" hangingPunct="1">
              <a:buNone/>
              <a:defRPr/>
            </a:pPr>
            <a:r>
              <a:rPr lang="en-US" altLang="en-US" sz="2800" dirty="0">
                <a:solidFill>
                  <a:srgbClr val="FFFFFF"/>
                </a:solidFill>
                <a:latin typeface="Calibri" charset="0"/>
                <a:ea typeface="ＭＳ Ｐゴシック" charset="-128"/>
              </a:rPr>
              <a:t>freezing and thawing (frost cycle).</a:t>
            </a:r>
            <a:endParaRPr lang="en-US" altLang="en-US" sz="2800" dirty="0">
              <a:solidFill>
                <a:srgbClr val="FFFFFF"/>
              </a:solidFill>
              <a:ea typeface="ＭＳ Ｐゴシック" charset="-128"/>
            </a:endParaRPr>
          </a:p>
          <a:p>
            <a:pPr eaLnBrk="1" hangingPunct="1">
              <a:buFontTx/>
              <a:buAutoNum type="arabicPeriod"/>
              <a:defRPr/>
            </a:pPr>
            <a:endParaRPr lang="en-US" altLang="en-US" sz="1700" b="1" u="sng" dirty="0">
              <a:solidFill>
                <a:srgbClr val="FFFFFF"/>
              </a:solidFill>
              <a:ea typeface="ＭＳ Ｐゴシック" charset="-128"/>
            </a:endParaRPr>
          </a:p>
          <a:p>
            <a:pPr eaLnBrk="1" hangingPunct="1">
              <a:buFontTx/>
              <a:buNone/>
              <a:defRPr/>
            </a:pPr>
            <a:endParaRPr lang="en-US" altLang="en-US" sz="1700" b="1" u="sng" dirty="0">
              <a:solidFill>
                <a:srgbClr val="FFFFFF"/>
              </a:solidFill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97661" y="280374"/>
            <a:ext cx="8579095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7" name="Title 1">
            <a:extLst>
              <a:ext uri="{FF2B5EF4-FFF2-40B4-BE49-F238E27FC236}">
                <a16:creationId xmlns:a16="http://schemas.microsoft.com/office/drawing/2014/main" id="{4983B719-6307-4BB6-8974-898ECEBA5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63" y="433545"/>
            <a:ext cx="8354890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4700" b="1" kern="1200">
                <a:solidFill>
                  <a:srgbClr val="FFFFFF"/>
                </a:solidFill>
                <a:ea typeface="+mj-ea"/>
                <a:cs typeface="+mj-cs"/>
              </a:rPr>
              <a:t>Freeze / Thaw Cycle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72558" y="1522292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79" name="Picture 4">
            <a:extLst>
              <a:ext uri="{FF2B5EF4-FFF2-40B4-BE49-F238E27FC236}">
                <a16:creationId xmlns:a16="http://schemas.microsoft.com/office/drawing/2014/main" id="{E93C0A99-8EA0-4DC6-AD29-28163328E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5" y="2893631"/>
            <a:ext cx="4091938" cy="306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8720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78" name="Content Placeholder 3">
            <a:extLst>
              <a:ext uri="{FF2B5EF4-FFF2-40B4-BE49-F238E27FC236}">
                <a16:creationId xmlns:a16="http://schemas.microsoft.com/office/drawing/2014/main" id="{490A6129-F0DE-4FFB-9A5D-C44B3B19AA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33804" y="3034077"/>
            <a:ext cx="4091938" cy="278311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01" name="Title 1">
            <a:extLst>
              <a:ext uri="{FF2B5EF4-FFF2-40B4-BE49-F238E27FC236}">
                <a16:creationId xmlns:a16="http://schemas.microsoft.com/office/drawing/2014/main" id="{AD39FF7A-6998-4873-9EAD-5E6F6C59B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643467"/>
            <a:ext cx="2522980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z="3600" b="1" kern="120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Physical Weathering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FEACCA-C1E4-4BA6-AB7A-C1A9371EB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590800"/>
            <a:ext cx="3429000" cy="3886200"/>
          </a:xfrm>
        </p:spPr>
        <p:txBody>
          <a:bodyPr vert="horz" lIns="91440" tIns="45720" rIns="91440" bIns="45720" rtlCol="0"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b="1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lang="en-US" altLang="en-US" sz="2800" b="1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lang="en-US" altLang="en-US" sz="2800" b="1" u="sng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Wind</a:t>
            </a:r>
            <a:endParaRPr lang="en-US" altLang="en-US" sz="2800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altLang="en-US" sz="2800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rocks pitted by blown particles. 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en-US" sz="2800" i="1" u="sng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i="1" u="sng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Ventifact</a:t>
            </a:r>
            <a:r>
              <a:rPr lang="en-US" altLang="en-US" sz="280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=  angular, pitted rock with 1 or more flat sides.</a:t>
            </a: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kern="1200" dirty="0">
              <a:solidFill>
                <a:schemeClr val="bg1"/>
              </a:solidFill>
              <a:ea typeface="+mn-ea"/>
              <a:cs typeface="+mn-cs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750B804-BD22-4A08-ABD3-C10A82346F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3322" y="1873439"/>
            <a:ext cx="4688077" cy="29502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Content Placeholder 2" descr="Schist Ventifact.jpg">
            <a:extLst>
              <a:ext uri="{FF2B5EF4-FFF2-40B4-BE49-F238E27FC236}">
                <a16:creationId xmlns:a16="http://schemas.microsoft.com/office/drawing/2014/main" id="{EACF8967-47A3-4B01-8ED4-7F8DC55E13DF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623" b="-7623"/>
          <a:stretch>
            <a:fillRect/>
          </a:stretch>
        </p:blipFill>
        <p:spPr/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Content Placeholder 2" descr="Ventifact2.jpg">
            <a:extLst>
              <a:ext uri="{FF2B5EF4-FFF2-40B4-BE49-F238E27FC236}">
                <a16:creationId xmlns:a16="http://schemas.microsoft.com/office/drawing/2014/main" id="{9EC4BBD0-E915-4ED3-B53E-ACE01BE71609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25" r="-3125"/>
          <a:stretch>
            <a:fillRect/>
          </a:stretch>
        </p:blipFill>
        <p:spPr/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2">
            <a:extLst>
              <a:ext uri="{FF2B5EF4-FFF2-40B4-BE49-F238E27FC236}">
                <a16:creationId xmlns:a16="http://schemas.microsoft.com/office/drawing/2014/main" id="{4E5EE6AB-3A55-476C-95D3-57CCA578B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124200" cy="1479550"/>
          </a:xfrm>
        </p:spPr>
        <p:txBody>
          <a:bodyPr/>
          <a:lstStyle/>
          <a:p>
            <a:pPr eaLnBrk="1" hangingPunct="1"/>
            <a:r>
              <a:rPr lang="en-US" altLang="en-US" sz="4400" b="1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Physical </a:t>
            </a:r>
            <a:br>
              <a:rPr lang="en-US" altLang="en-US" sz="4400" b="1" dirty="0"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en-US" altLang="en-US" sz="4400" b="1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Weathering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4DD7AA-2478-41F1-BED9-2A0054097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1" y="1752600"/>
            <a:ext cx="3048000" cy="4373563"/>
          </a:xfrm>
        </p:spPr>
        <p:txBody>
          <a:bodyPr/>
          <a:lstStyle/>
          <a:p>
            <a:pPr marL="514350" indent="-514350">
              <a:buAutoNum type="arabicPeriod" startAt="4"/>
            </a:pPr>
            <a:endParaRPr lang="en-US" altLang="en-US" sz="2800" b="1" u="sng" dirty="0"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  <a:p>
            <a:pPr marL="514350" indent="-514350">
              <a:buAutoNum type="arabicPeriod" startAt="4"/>
            </a:pPr>
            <a:r>
              <a:rPr lang="en-US" altLang="en-US" sz="2800" b="1" u="sng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Biology</a:t>
            </a:r>
            <a:r>
              <a:rPr lang="en-US" altLang="en-US" sz="2800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  </a:t>
            </a:r>
          </a:p>
          <a:p>
            <a:endParaRPr lang="en-US" altLang="en-US" sz="2800" dirty="0"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  <a:p>
            <a:r>
              <a:rPr lang="en-US" altLang="en-US" sz="2800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Plants</a:t>
            </a:r>
          </a:p>
          <a:p>
            <a:r>
              <a:rPr lang="en-US" sz="2800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Animals</a:t>
            </a:r>
          </a:p>
          <a:p>
            <a:r>
              <a:rPr lang="en-US" sz="2800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Humans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Content Placeholder 9" descr="A tree in a forest&#10;&#10;Description automatically generated">
            <a:extLst>
              <a:ext uri="{FF2B5EF4-FFF2-40B4-BE49-F238E27FC236}">
                <a16:creationId xmlns:a16="http://schemas.microsoft.com/office/drawing/2014/main" id="{4466CDA4-4D4F-4996-AD30-53169FCCBC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2400" y="838200"/>
            <a:ext cx="4495800" cy="51816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Content Placeholder 2" descr="wedging.jpg">
            <a:extLst>
              <a:ext uri="{FF2B5EF4-FFF2-40B4-BE49-F238E27FC236}">
                <a16:creationId xmlns:a16="http://schemas.microsoft.com/office/drawing/2014/main" id="{FF39980F-87EB-47AF-B55C-407AFFB6B75C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444" r="-44444"/>
          <a:stretch>
            <a:fillRect/>
          </a:stretch>
        </p:blipFill>
        <p:spPr/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erson in a forest&#10;&#10;Description automatically generated">
            <a:extLst>
              <a:ext uri="{FF2B5EF4-FFF2-40B4-BE49-F238E27FC236}">
                <a16:creationId xmlns:a16="http://schemas.microsoft.com/office/drawing/2014/main" id="{E3D79D6F-687D-4975-B849-3C7B6ED0931B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2514600" y="609600"/>
            <a:ext cx="4114800" cy="5486400"/>
          </a:xfrm>
        </p:spPr>
      </p:pic>
    </p:spTree>
    <p:extLst>
      <p:ext uri="{BB962C8B-B14F-4D97-AF65-F5344CB8AC3E}">
        <p14:creationId xmlns:p14="http://schemas.microsoft.com/office/powerpoint/2010/main" val="1466155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 descr="A close up of a rock&#10;&#10;Description automatically generated">
            <a:extLst>
              <a:ext uri="{FF2B5EF4-FFF2-40B4-BE49-F238E27FC236}">
                <a16:creationId xmlns:a16="http://schemas.microsoft.com/office/drawing/2014/main" id="{E0BCC7DB-2487-4C21-8F9B-5FCD03DF75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977" b="8019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303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4">
            <a:extLst>
              <a:ext uri="{FF2B5EF4-FFF2-40B4-BE49-F238E27FC236}">
                <a16:creationId xmlns:a16="http://schemas.microsoft.com/office/drawing/2014/main" id="{CACA1469-5A1D-4257-A317-D6BE9AF06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769937"/>
            <a:ext cx="5181600" cy="717550"/>
          </a:xfrm>
        </p:spPr>
        <p:txBody>
          <a:bodyPr/>
          <a:lstStyle/>
          <a:p>
            <a:pPr eaLnBrk="1" hangingPunct="1"/>
            <a:r>
              <a:rPr lang="en-US" altLang="en-US" sz="4400" b="1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Chemical Weathering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0C0A9B-C875-43AE-9D48-CF3B842CC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2286001"/>
            <a:ext cx="3313113" cy="3048000"/>
          </a:xfrm>
        </p:spPr>
        <p:txBody>
          <a:bodyPr/>
          <a:lstStyle/>
          <a:p>
            <a:r>
              <a:rPr lang="en-US" altLang="en-US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</a:p>
          <a:p>
            <a:r>
              <a:rPr lang="en-US" altLang="en-US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Increases in hot and wet weather.</a:t>
            </a:r>
          </a:p>
          <a:p>
            <a:endParaRPr lang="en-US" altLang="en-US" sz="2800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1.  Oxidation - rust</a:t>
            </a:r>
            <a:endParaRPr lang="en-US" sz="2800" dirty="0"/>
          </a:p>
        </p:txBody>
      </p:sp>
      <p:pic>
        <p:nvPicPr>
          <p:cNvPr id="7" name="Content Placeholder 6" descr="A picture containing ground, piece, bread&#10;&#10;Description automatically generated">
            <a:extLst>
              <a:ext uri="{FF2B5EF4-FFF2-40B4-BE49-F238E27FC236}">
                <a16:creationId xmlns:a16="http://schemas.microsoft.com/office/drawing/2014/main" id="{93EC8527-AC33-4390-90CF-9F4408BFDB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2044432"/>
            <a:ext cx="5111750" cy="3408898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Content Placeholder 4" descr="oxidation.png">
            <a:extLst>
              <a:ext uri="{FF2B5EF4-FFF2-40B4-BE49-F238E27FC236}">
                <a16:creationId xmlns:a16="http://schemas.microsoft.com/office/drawing/2014/main" id="{842D2834-54A3-4028-BCBA-DF0803BBE9ED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4" r="-1624"/>
          <a:stretch>
            <a:fillRect/>
          </a:stretch>
        </p:blipFill>
        <p:spPr/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EA107B-0529-4BFA-A08D-7050DD083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4300" kern="1200">
                <a:solidFill>
                  <a:schemeClr val="tx1"/>
                </a:solidFill>
                <a:ea typeface="+mj-ea"/>
                <a:cs typeface="+mj-cs"/>
              </a:rPr>
              <a:t>Chemical Weathering</a:t>
            </a:r>
          </a:p>
        </p:txBody>
      </p:sp>
      <p:sp>
        <p:nvSpPr>
          <p:cNvPr id="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  <a:gd name="connsiteX0" fmla="*/ 0 w 2606040"/>
              <a:gd name="connsiteY0" fmla="*/ 0 h 18288"/>
              <a:gd name="connsiteX1" fmla="*/ 599389 w 2606040"/>
              <a:gd name="connsiteY1" fmla="*/ 0 h 18288"/>
              <a:gd name="connsiteX2" fmla="*/ 1303020 w 2606040"/>
              <a:gd name="connsiteY2" fmla="*/ 0 h 18288"/>
              <a:gd name="connsiteX3" fmla="*/ 1876349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80590 w 2606040"/>
              <a:gd name="connsiteY6" fmla="*/ 18288 h 18288"/>
              <a:gd name="connsiteX7" fmla="*/ 1276960 w 2606040"/>
              <a:gd name="connsiteY7" fmla="*/ 18288 h 18288"/>
              <a:gd name="connsiteX8" fmla="*/ 65151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11079" y="-22080"/>
                  <a:pt x="479378" y="-26537"/>
                  <a:pt x="625450" y="0"/>
                </a:cubicBezTo>
                <a:cubicBezTo>
                  <a:pt x="925937" y="-4758"/>
                  <a:pt x="973176" y="15739"/>
                  <a:pt x="1224839" y="0"/>
                </a:cubicBezTo>
                <a:cubicBezTo>
                  <a:pt x="1479663" y="-11328"/>
                  <a:pt x="1566636" y="18697"/>
                  <a:pt x="1824228" y="0"/>
                </a:cubicBezTo>
                <a:cubicBezTo>
                  <a:pt x="2086799" y="-72665"/>
                  <a:pt x="2306223" y="-891"/>
                  <a:pt x="2606040" y="0"/>
                </a:cubicBezTo>
                <a:cubicBezTo>
                  <a:pt x="2606645" y="4461"/>
                  <a:pt x="2607031" y="13181"/>
                  <a:pt x="2606040" y="18288"/>
                </a:cubicBezTo>
                <a:cubicBezTo>
                  <a:pt x="2260204" y="29342"/>
                  <a:pt x="2175708" y="5614"/>
                  <a:pt x="1902409" y="18288"/>
                </a:cubicBezTo>
                <a:cubicBezTo>
                  <a:pt x="1638502" y="41064"/>
                  <a:pt x="1460923" y="-16269"/>
                  <a:pt x="1276960" y="18288"/>
                </a:cubicBezTo>
                <a:cubicBezTo>
                  <a:pt x="1057717" y="14361"/>
                  <a:pt x="867956" y="2320"/>
                  <a:pt x="677570" y="18288"/>
                </a:cubicBezTo>
                <a:cubicBezTo>
                  <a:pt x="457951" y="33373"/>
                  <a:pt x="189752" y="55388"/>
                  <a:pt x="0" y="18288"/>
                </a:cubicBezTo>
                <a:cubicBezTo>
                  <a:pt x="1586" y="13022"/>
                  <a:pt x="-95" y="4569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72759" y="3236"/>
                  <a:pt x="361166" y="-13413"/>
                  <a:pt x="599389" y="0"/>
                </a:cubicBezTo>
                <a:cubicBezTo>
                  <a:pt x="841226" y="37042"/>
                  <a:pt x="968991" y="14587"/>
                  <a:pt x="1303020" y="0"/>
                </a:cubicBezTo>
                <a:cubicBezTo>
                  <a:pt x="1643101" y="-7120"/>
                  <a:pt x="1717813" y="7213"/>
                  <a:pt x="1876349" y="0"/>
                </a:cubicBezTo>
                <a:cubicBezTo>
                  <a:pt x="2036762" y="-14138"/>
                  <a:pt x="2426397" y="-4451"/>
                  <a:pt x="2606040" y="0"/>
                </a:cubicBezTo>
                <a:cubicBezTo>
                  <a:pt x="2606314" y="8448"/>
                  <a:pt x="2606550" y="14527"/>
                  <a:pt x="2606040" y="18288"/>
                </a:cubicBezTo>
                <a:cubicBezTo>
                  <a:pt x="2344840" y="2643"/>
                  <a:pt x="2192043" y="7399"/>
                  <a:pt x="1980590" y="18288"/>
                </a:cubicBezTo>
                <a:cubicBezTo>
                  <a:pt x="1783984" y="-9745"/>
                  <a:pt x="1487673" y="45908"/>
                  <a:pt x="1276960" y="18288"/>
                </a:cubicBezTo>
                <a:cubicBezTo>
                  <a:pt x="1088134" y="-41257"/>
                  <a:pt x="877974" y="49968"/>
                  <a:pt x="651510" y="18288"/>
                </a:cubicBezTo>
                <a:cubicBezTo>
                  <a:pt x="430798" y="-27764"/>
                  <a:pt x="132889" y="-33467"/>
                  <a:pt x="0" y="18288"/>
                </a:cubicBezTo>
                <a:cubicBezTo>
                  <a:pt x="212" y="10845"/>
                  <a:pt x="-833" y="6193"/>
                  <a:pt x="0" y="0"/>
                </a:cubicBezTo>
                <a:close/>
              </a:path>
              <a:path w="2606040" h="18288" fill="none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27712" y="6878"/>
                  <a:pt x="971143" y="7084"/>
                  <a:pt x="1224839" y="0"/>
                </a:cubicBezTo>
                <a:cubicBezTo>
                  <a:pt x="1477775" y="-16815"/>
                  <a:pt x="1569904" y="19146"/>
                  <a:pt x="1824228" y="0"/>
                </a:cubicBezTo>
                <a:cubicBezTo>
                  <a:pt x="2055206" y="24867"/>
                  <a:pt x="2317192" y="-62872"/>
                  <a:pt x="2606040" y="0"/>
                </a:cubicBezTo>
                <a:cubicBezTo>
                  <a:pt x="2606166" y="3680"/>
                  <a:pt x="2606905" y="11461"/>
                  <a:pt x="2606040" y="18288"/>
                </a:cubicBezTo>
                <a:cubicBezTo>
                  <a:pt x="2234648" y="26976"/>
                  <a:pt x="2180202" y="-10361"/>
                  <a:pt x="1902409" y="18288"/>
                </a:cubicBezTo>
                <a:cubicBezTo>
                  <a:pt x="1635562" y="47194"/>
                  <a:pt x="1477339" y="4794"/>
                  <a:pt x="1276960" y="18288"/>
                </a:cubicBezTo>
                <a:cubicBezTo>
                  <a:pt x="1058094" y="66922"/>
                  <a:pt x="904206" y="-20636"/>
                  <a:pt x="677570" y="18288"/>
                </a:cubicBezTo>
                <a:cubicBezTo>
                  <a:pt x="485746" y="14713"/>
                  <a:pt x="195925" y="33005"/>
                  <a:pt x="0" y="18288"/>
                </a:cubicBezTo>
                <a:cubicBezTo>
                  <a:pt x="1168" y="12774"/>
                  <a:pt x="-229" y="374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2606040"/>
                      <a:gd name="connsiteY0" fmla="*/ 0 h 18288"/>
                      <a:gd name="connsiteX1" fmla="*/ 625450 w 2606040"/>
                      <a:gd name="connsiteY1" fmla="*/ 0 h 18288"/>
                      <a:gd name="connsiteX2" fmla="*/ 1224839 w 2606040"/>
                      <a:gd name="connsiteY2" fmla="*/ 0 h 18288"/>
                      <a:gd name="connsiteX3" fmla="*/ 1824228 w 2606040"/>
                      <a:gd name="connsiteY3" fmla="*/ 0 h 18288"/>
                      <a:gd name="connsiteX4" fmla="*/ 2606040 w 2606040"/>
                      <a:gd name="connsiteY4" fmla="*/ 0 h 18288"/>
                      <a:gd name="connsiteX5" fmla="*/ 2606040 w 2606040"/>
                      <a:gd name="connsiteY5" fmla="*/ 18288 h 18288"/>
                      <a:gd name="connsiteX6" fmla="*/ 1902409 w 2606040"/>
                      <a:gd name="connsiteY6" fmla="*/ 18288 h 18288"/>
                      <a:gd name="connsiteX7" fmla="*/ 1276960 w 2606040"/>
                      <a:gd name="connsiteY7" fmla="*/ 18288 h 18288"/>
                      <a:gd name="connsiteX8" fmla="*/ 677570 w 2606040"/>
                      <a:gd name="connsiteY8" fmla="*/ 18288 h 18288"/>
                      <a:gd name="connsiteX9" fmla="*/ 0 w 2606040"/>
                      <a:gd name="connsiteY9" fmla="*/ 18288 h 18288"/>
                      <a:gd name="connsiteX10" fmla="*/ 0 w 2606040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6040" h="18288" fill="none" extrusionOk="0">
                        <a:moveTo>
                          <a:pt x="0" y="0"/>
                        </a:moveTo>
                        <a:cubicBezTo>
                          <a:pt x="266776" y="-600"/>
                          <a:pt x="322756" y="3201"/>
                          <a:pt x="625450" y="0"/>
                        </a:cubicBezTo>
                        <a:cubicBezTo>
                          <a:pt x="928144" y="-3201"/>
                          <a:pt x="968141" y="9269"/>
                          <a:pt x="1224839" y="0"/>
                        </a:cubicBezTo>
                        <a:cubicBezTo>
                          <a:pt x="1481537" y="-9269"/>
                          <a:pt x="1569059" y="21947"/>
                          <a:pt x="1824228" y="0"/>
                        </a:cubicBezTo>
                        <a:cubicBezTo>
                          <a:pt x="2079397" y="-21947"/>
                          <a:pt x="2326053" y="-10194"/>
                          <a:pt x="2606040" y="0"/>
                        </a:cubicBezTo>
                        <a:cubicBezTo>
                          <a:pt x="2605462" y="4771"/>
                          <a:pt x="2606793" y="12323"/>
                          <a:pt x="2606040" y="18288"/>
                        </a:cubicBezTo>
                        <a:cubicBezTo>
                          <a:pt x="2256758" y="31410"/>
                          <a:pt x="2173673" y="-12878"/>
                          <a:pt x="1902409" y="18288"/>
                        </a:cubicBezTo>
                        <a:cubicBezTo>
                          <a:pt x="1631145" y="49454"/>
                          <a:pt x="1461378" y="5466"/>
                          <a:pt x="1276960" y="18288"/>
                        </a:cubicBezTo>
                        <a:cubicBezTo>
                          <a:pt x="1092542" y="31110"/>
                          <a:pt x="890442" y="13213"/>
                          <a:pt x="677570" y="18288"/>
                        </a:cubicBezTo>
                        <a:cubicBezTo>
                          <a:pt x="464698" y="23364"/>
                          <a:pt x="187648" y="35837"/>
                          <a:pt x="0" y="18288"/>
                        </a:cubicBezTo>
                        <a:cubicBezTo>
                          <a:pt x="841" y="12879"/>
                          <a:pt x="-726" y="3977"/>
                          <a:pt x="0" y="0"/>
                        </a:cubicBezTo>
                        <a:close/>
                      </a:path>
                      <a:path w="2606040" h="18288" stroke="0" extrusionOk="0">
                        <a:moveTo>
                          <a:pt x="0" y="0"/>
                        </a:moveTo>
                        <a:cubicBezTo>
                          <a:pt x="197231" y="3803"/>
                          <a:pt x="358914" y="-9291"/>
                          <a:pt x="599389" y="0"/>
                        </a:cubicBezTo>
                        <a:cubicBezTo>
                          <a:pt x="839864" y="9291"/>
                          <a:pt x="979371" y="8509"/>
                          <a:pt x="1303020" y="0"/>
                        </a:cubicBezTo>
                        <a:cubicBezTo>
                          <a:pt x="1626669" y="-8509"/>
                          <a:pt x="1726300" y="7440"/>
                          <a:pt x="1876349" y="0"/>
                        </a:cubicBezTo>
                        <a:cubicBezTo>
                          <a:pt x="2026398" y="-7440"/>
                          <a:pt x="2430712" y="17957"/>
                          <a:pt x="2606040" y="0"/>
                        </a:cubicBezTo>
                        <a:cubicBezTo>
                          <a:pt x="2605426" y="8857"/>
                          <a:pt x="2606544" y="13619"/>
                          <a:pt x="2606040" y="18288"/>
                        </a:cubicBezTo>
                        <a:cubicBezTo>
                          <a:pt x="2393024" y="2241"/>
                          <a:pt x="2191161" y="39259"/>
                          <a:pt x="1980590" y="18288"/>
                        </a:cubicBezTo>
                        <a:cubicBezTo>
                          <a:pt x="1770019" y="-2683"/>
                          <a:pt x="1476440" y="36114"/>
                          <a:pt x="1276960" y="18288"/>
                        </a:cubicBezTo>
                        <a:cubicBezTo>
                          <a:pt x="1077480" y="463"/>
                          <a:pt x="880988" y="42125"/>
                          <a:pt x="651510" y="18288"/>
                        </a:cubicBezTo>
                        <a:cubicBezTo>
                          <a:pt x="422032" y="-5549"/>
                          <a:pt x="130744" y="-1947"/>
                          <a:pt x="0" y="18288"/>
                        </a:cubicBezTo>
                        <a:cubicBezTo>
                          <a:pt x="-487" y="10816"/>
                          <a:pt x="-839" y="605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FBC31E71-0C9D-43E0-9508-C262D54D3D3D}"/>
                  </a:ext>
                </a:extLst>
              </p:cNvPr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228600" y="2872899"/>
                <a:ext cx="3434151" cy="3320668"/>
              </a:xfrm>
            </p:spPr>
            <p:txBody>
              <a:bodyPr vert="horz" lIns="91440" tIns="45720" rIns="91440" bIns="45720" rtlCol="0">
                <a:normAutofit/>
              </a:bodyPr>
              <a:lstStyle/>
              <a:p>
                <a:pPr indent="-228600" eaLnBrk="1" hangingPunct="1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altLang="en-US" sz="1900" kern="1200" dirty="0">
                  <a:ea typeface="+mn-ea"/>
                  <a:cs typeface="+mn-cs"/>
                </a:endParaRPr>
              </a:p>
              <a:p>
                <a:pPr indent="-228600" eaLnBrk="1" hangingPunct="1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altLang="en-US" sz="1900" kern="1200" dirty="0">
                  <a:ea typeface="+mn-ea"/>
                  <a:cs typeface="+mn-cs"/>
                </a:endParaRPr>
              </a:p>
              <a:p>
                <a:pPr eaLnBrk="1" hangingPunct="1">
                  <a:lnSpc>
                    <a:spcPct val="90000"/>
                  </a:lnSpc>
                </a:pPr>
                <a:r>
                  <a:rPr lang="en-US" altLang="en-US" sz="2800" kern="1200" dirty="0"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2. </a:t>
                </a:r>
                <a:r>
                  <a:rPr lang="en-US" altLang="en-US" sz="2800" u="sng" kern="1200" dirty="0"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Hydrolysis</a:t>
                </a:r>
                <a:r>
                  <a:rPr lang="en-US" altLang="en-US" sz="2800" kern="1200" dirty="0"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 =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 kern="1200"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en-US" sz="2800" b="0" i="0" kern="1200"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H</m:t>
                        </m:r>
                      </m:e>
                      <m:sub>
                        <m:r>
                          <a:rPr lang="en-US" altLang="en-US" sz="2800" b="0" i="0" kern="1200"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n-US" altLang="en-US" sz="2800" b="0" i="0" kern="1200">
                        <a:latin typeface="Cambria Math" panose="02040503050406030204" pitchFamily="18" charset="0"/>
                        <a:ea typeface="+mn-ea"/>
                        <a:cs typeface="+mn-cs"/>
                      </a:rPr>
                      <m:t>O</m:t>
                    </m:r>
                  </m:oMath>
                </a14:m>
                <a:endParaRPr lang="en-US" altLang="en-US" sz="2800" kern="1200" dirty="0"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indent="-228600" eaLnBrk="1" hangingPunct="1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sz="1900" kern="1200" dirty="0"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FBC31E71-0C9D-43E0-9508-C262D54D3D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228600" y="2872899"/>
                <a:ext cx="3434151" cy="3320668"/>
              </a:xfrm>
              <a:blipFill>
                <a:blip r:embed="rId2"/>
                <a:stretch>
                  <a:fillRect l="-3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 descr="A statue of an animal&#10;&#10;Description automatically generated">
            <a:extLst>
              <a:ext uri="{FF2B5EF4-FFF2-40B4-BE49-F238E27FC236}">
                <a16:creationId xmlns:a16="http://schemas.microsoft.com/office/drawing/2014/main" id="{623C4E86-6F6D-4140-AF5D-CC4047958B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7523" r="22262" b="-1"/>
          <a:stretch/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69054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25540A-EECD-4F23-8987-C25E7EE49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548464"/>
            <a:ext cx="3255439" cy="16613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4400" kern="12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Chemical Weathering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850E8-6D43-4790-AD6A-4B9D97E3F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2780" y="2962279"/>
            <a:ext cx="3255439" cy="3143241"/>
          </a:xfrm>
        </p:spPr>
        <p:txBody>
          <a:bodyPr vert="horz" lIns="91440" tIns="45720" rIns="91440" bIns="45720" rtlCol="0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 kern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Carbonation  =  CO</a:t>
            </a:r>
            <a:r>
              <a:rPr lang="en-US" altLang="en-US" sz="2800" kern="1200" baseline="-250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kern="1200" dirty="0">
              <a:ea typeface="+mn-ea"/>
              <a:cs typeface="+mn-cs"/>
            </a:endParaRPr>
          </a:p>
        </p:txBody>
      </p:sp>
      <p:pic>
        <p:nvPicPr>
          <p:cNvPr id="6" name="Content Placeholder 5" descr="A blurry image of a river&#10;&#10;Description automatically generated">
            <a:extLst>
              <a:ext uri="{FF2B5EF4-FFF2-40B4-BE49-F238E27FC236}">
                <a16:creationId xmlns:a16="http://schemas.microsoft.com/office/drawing/2014/main" id="{DB74A657-7E93-4FF1-A7C9-0B5C1768EF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096" r="23443" b="1"/>
          <a:stretch/>
        </p:blipFill>
        <p:spPr>
          <a:xfrm>
            <a:off x="3757789" y="10"/>
            <a:ext cx="538621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9877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text, website&#10;&#10;Description automatically generated">
            <a:extLst>
              <a:ext uri="{FF2B5EF4-FFF2-40B4-BE49-F238E27FC236}">
                <a16:creationId xmlns:a16="http://schemas.microsoft.com/office/drawing/2014/main" id="{ED32E84D-8AE2-480C-A7BC-F27A79D409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" r="2" b="3996"/>
          <a:stretch/>
        </p:blipFill>
        <p:spPr>
          <a:xfrm>
            <a:off x="241299" y="321733"/>
            <a:ext cx="8661401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328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F4003B2-8275-47B5-8919-B7DB53F61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161" y="381000"/>
            <a:ext cx="2752657" cy="8947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4400" kern="12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Soil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25B37D3-79FA-4824-A0E1-263746AD6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600200"/>
            <a:ext cx="3200400" cy="4876800"/>
          </a:xfrm>
        </p:spPr>
        <p:txBody>
          <a:bodyPr vert="horz" lIns="91440" tIns="45720" rIns="91440" bIns="45720" rtlCol="0">
            <a:normAutofit/>
          </a:bodyPr>
          <a:lstStyle/>
          <a:p>
            <a:pPr eaLnBrk="1" hangingPunct="1">
              <a:lnSpc>
                <a:spcPct val="90000"/>
              </a:lnSpc>
              <a:spcBef>
                <a:spcPts val="700"/>
              </a:spcBef>
              <a:buClrTx/>
            </a:pPr>
            <a:r>
              <a:rPr lang="en-US" altLang="en-US" sz="2400" kern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From weathering and biological activity of rocks </a:t>
            </a:r>
          </a:p>
          <a:p>
            <a:pPr indent="-228600" eaLnBrk="1" hangingPunct="1">
              <a:lnSpc>
                <a:spcPct val="90000"/>
              </a:lnSpc>
              <a:spcBef>
                <a:spcPts val="700"/>
              </a:spcBef>
              <a:buClrTx/>
              <a:buFont typeface="Arial" panose="020B0604020202020204" pitchFamily="34" charset="0"/>
              <a:buChar char="•"/>
            </a:pPr>
            <a:endParaRPr lang="en-US" altLang="en-US" sz="2400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Tx/>
            </a:pPr>
            <a:r>
              <a:rPr lang="en-US" altLang="en-US" sz="2400" kern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Soil forms layers of different characteristics called horizons.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Tx/>
            </a:pPr>
            <a:endParaRPr lang="en-US" altLang="en-US" sz="2400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700"/>
              </a:spcBef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- Climate and parent bedrock most important for type of soil.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Tx/>
            </a:pPr>
            <a:endParaRPr lang="en-US" altLang="en-US" sz="2400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kern="1200" dirty="0"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557784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ontent Placeholder 11" descr="Diagram&#10;&#10;Description automatically generated">
            <a:extLst>
              <a:ext uri="{FF2B5EF4-FFF2-40B4-BE49-F238E27FC236}">
                <a16:creationId xmlns:a16="http://schemas.microsoft.com/office/drawing/2014/main" id="{F800C46F-5EE0-4DC1-B879-365F193CE2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54396" y="2157674"/>
            <a:ext cx="4514498" cy="2539405"/>
          </a:xfrm>
          <a:prstGeom prst="rect">
            <a:avLst/>
          </a:prstGeom>
          <a:effectLst/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28C68137-F990-4F1A-8CFD-84FD17300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327" y="914400"/>
            <a:ext cx="9144000" cy="51435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2A874B9-2E06-4EF0-A4EB-4066A8C91EA8}"/>
              </a:ext>
            </a:extLst>
          </p:cNvPr>
          <p:cNvSpPr/>
          <p:nvPr/>
        </p:nvSpPr>
        <p:spPr bwMode="auto">
          <a:xfrm>
            <a:off x="7696200" y="1143000"/>
            <a:ext cx="609600" cy="139959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8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7DB1E4-41D2-40F2-AFF6-994EFA354211}"/>
              </a:ext>
            </a:extLst>
          </p:cNvPr>
          <p:cNvSpPr/>
          <p:nvPr/>
        </p:nvSpPr>
        <p:spPr bwMode="auto">
          <a:xfrm>
            <a:off x="6111940" y="1130559"/>
            <a:ext cx="1538773" cy="3048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8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9561DB-CD92-4EB1-8223-44660BC007FD}"/>
              </a:ext>
            </a:extLst>
          </p:cNvPr>
          <p:cNvSpPr/>
          <p:nvPr/>
        </p:nvSpPr>
        <p:spPr bwMode="auto">
          <a:xfrm>
            <a:off x="4724400" y="1981200"/>
            <a:ext cx="3048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itchFamily="-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228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>
            <a:extLst>
              <a:ext uri="{FF2B5EF4-FFF2-40B4-BE49-F238E27FC236}">
                <a16:creationId xmlns:a16="http://schemas.microsoft.com/office/drawing/2014/main" id="{9D075A50-47F9-464E-B0EE-E0007166C2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3313113" cy="914400"/>
          </a:xfrm>
        </p:spPr>
        <p:txBody>
          <a:bodyPr>
            <a:normAutofit/>
          </a:bodyPr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Soil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9A2CE-81CD-482C-AE84-3894794E4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752600"/>
            <a:ext cx="3313113" cy="4373563"/>
          </a:xfrm>
        </p:spPr>
        <p:txBody>
          <a:bodyPr/>
          <a:lstStyle/>
          <a:p>
            <a:pPr marL="1587"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400" u="sng">
                <a:latin typeface="Calibri" panose="020F0502020204030204" pitchFamily="34" charset="0"/>
                <a:cs typeface="Calibri" panose="020F0502020204030204" pitchFamily="34" charset="0"/>
              </a:rPr>
              <a:t>Residual soil</a:t>
            </a:r>
            <a:r>
              <a:rPr lang="en-US" altLang="en-US" sz="2400">
                <a:latin typeface="Calibri" panose="020F0502020204030204" pitchFamily="34" charset="0"/>
                <a:cs typeface="Calibri" panose="020F0502020204030204" pitchFamily="34" charset="0"/>
              </a:rPr>
              <a:t>  =  formed from parent rock.</a:t>
            </a:r>
          </a:p>
          <a:p>
            <a:pPr indent="-341313">
              <a:buClrTx/>
              <a:buFont typeface="Arial" panose="020B0604020202020204" pitchFamily="34" charset="0"/>
              <a:buChar char="•"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alt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87"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400" u="sng">
                <a:latin typeface="Calibri" panose="020F0502020204030204" pitchFamily="34" charset="0"/>
                <a:cs typeface="Calibri" panose="020F0502020204030204" pitchFamily="34" charset="0"/>
              </a:rPr>
              <a:t>Transported soil</a:t>
            </a:r>
            <a:r>
              <a:rPr lang="en-US" altLang="en-US" sz="2400">
                <a:latin typeface="Calibri" panose="020F0502020204030204" pitchFamily="34" charset="0"/>
                <a:cs typeface="Calibri" panose="020F0502020204030204" pitchFamily="34" charset="0"/>
              </a:rPr>
              <a:t>  =  moved from another location.</a:t>
            </a:r>
          </a:p>
          <a:p>
            <a:pPr indent="-341313">
              <a:buClrTx/>
              <a:buFont typeface="Arial" panose="020B0604020202020204" pitchFamily="34" charset="0"/>
              <a:buChar char="•"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alt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87"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400">
                <a:latin typeface="Calibri" panose="020F0502020204030204" pitchFamily="34" charset="0"/>
                <a:cs typeface="Calibri" panose="020F0502020204030204" pitchFamily="34" charset="0"/>
              </a:rPr>
              <a:t>Most soil on Earth's surface is transported. </a:t>
            </a:r>
          </a:p>
          <a:p>
            <a:endParaRPr lang="en-US" dirty="0"/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0FCD7FBF-1430-4FE1-A843-7864965AFD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5050" y="1282700"/>
            <a:ext cx="5111750" cy="3833812"/>
          </a:xfrm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4A22B56D-5858-421C-B5B8-FE3C4DC6C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98967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196</Words>
  <Application>Microsoft Office PowerPoint</Application>
  <PresentationFormat>On-screen Show (4:3)</PresentationFormat>
  <Paragraphs>65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Cambria Math</vt:lpstr>
      <vt:lpstr>Times New Roman</vt:lpstr>
      <vt:lpstr>Blank Presentation</vt:lpstr>
      <vt:lpstr>1_Blank Presentation</vt:lpstr>
      <vt:lpstr>Do Now: Explain the process that caused these changes. </vt:lpstr>
      <vt:lpstr>Surface Area</vt:lpstr>
      <vt:lpstr>PowerPoint Presentation</vt:lpstr>
      <vt:lpstr>Weathering</vt:lpstr>
      <vt:lpstr>Physical Weathering</vt:lpstr>
      <vt:lpstr>PowerPoint Presentation</vt:lpstr>
      <vt:lpstr>PowerPoint Presentation</vt:lpstr>
      <vt:lpstr>Physical Weathering</vt:lpstr>
      <vt:lpstr>Freeze / Thaw Cycle</vt:lpstr>
      <vt:lpstr>Physical Weathering</vt:lpstr>
      <vt:lpstr>PowerPoint Presentation</vt:lpstr>
      <vt:lpstr>PowerPoint Presentation</vt:lpstr>
      <vt:lpstr>Physical  Weathering</vt:lpstr>
      <vt:lpstr>PowerPoint Presentation</vt:lpstr>
      <vt:lpstr>PowerPoint Presentation</vt:lpstr>
      <vt:lpstr>PowerPoint Presentation</vt:lpstr>
      <vt:lpstr>Chemical Weathering</vt:lpstr>
      <vt:lpstr>PowerPoint Presentation</vt:lpstr>
      <vt:lpstr>Chemical Weathering</vt:lpstr>
      <vt:lpstr>Chemical Weathering</vt:lpstr>
      <vt:lpstr>PowerPoint Presentation</vt:lpstr>
      <vt:lpstr>Soil</vt:lpstr>
      <vt:lpstr>PowerPoint Presentation</vt:lpstr>
      <vt:lpstr>Soil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Surface Area</dc:title>
  <dc:creator>M F</dc:creator>
  <cp:lastModifiedBy>M F</cp:lastModifiedBy>
  <cp:revision>14</cp:revision>
  <dcterms:created xsi:type="dcterms:W3CDTF">2019-01-01T15:59:24Z</dcterms:created>
  <dcterms:modified xsi:type="dcterms:W3CDTF">2023-11-14T23:30:39Z</dcterms:modified>
</cp:coreProperties>
</file>