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  <p:sldMasterId id="2147483816" r:id="rId2"/>
  </p:sldMasterIdLst>
  <p:notesMasterIdLst>
    <p:notesMasterId r:id="rId21"/>
  </p:notesMasterIdLst>
  <p:handoutMasterIdLst>
    <p:handoutMasterId r:id="rId22"/>
  </p:handoutMasterIdLst>
  <p:sldIdLst>
    <p:sldId id="273" r:id="rId3"/>
    <p:sldId id="346" r:id="rId4"/>
    <p:sldId id="256" r:id="rId5"/>
    <p:sldId id="259" r:id="rId6"/>
    <p:sldId id="275" r:id="rId7"/>
    <p:sldId id="349" r:id="rId8"/>
    <p:sldId id="351" r:id="rId9"/>
    <p:sldId id="352" r:id="rId10"/>
    <p:sldId id="353" r:id="rId11"/>
    <p:sldId id="350" r:id="rId12"/>
    <p:sldId id="260" r:id="rId13"/>
    <p:sldId id="274" r:id="rId14"/>
    <p:sldId id="269" r:id="rId15"/>
    <p:sldId id="270" r:id="rId16"/>
    <p:sldId id="271" r:id="rId17"/>
    <p:sldId id="272" r:id="rId18"/>
    <p:sldId id="267" r:id="rId19"/>
    <p:sldId id="268" r:id="rId20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574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B337D-6F36-4866-9A50-48E136D2719E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6D68BA3-2679-4AE4-B035-0EE3C6F2646A}">
      <dgm:prSet custT="1"/>
      <dgm:spPr/>
      <dgm:t>
        <a:bodyPr/>
        <a:lstStyle/>
        <a:p>
          <a:r>
            <a:rPr lang="en-US" sz="2800" dirty="0"/>
            <a:t>1. The Earth is heated unequally by the sun, causing warm and cold areas.  </a:t>
          </a:r>
        </a:p>
      </dgm:t>
    </dgm:pt>
    <dgm:pt modelId="{701E7102-C80C-4EE5-AC6E-CBE64BAEF69F}" type="parTrans" cxnId="{2CA07B09-B2CF-4972-A9C6-BE834192DE77}">
      <dgm:prSet/>
      <dgm:spPr/>
      <dgm:t>
        <a:bodyPr/>
        <a:lstStyle/>
        <a:p>
          <a:endParaRPr lang="en-US"/>
        </a:p>
      </dgm:t>
    </dgm:pt>
    <dgm:pt modelId="{9905AD2F-B430-4A5A-A0DC-0386271D90D6}" type="sibTrans" cxnId="{2CA07B09-B2CF-4972-A9C6-BE834192DE77}">
      <dgm:prSet/>
      <dgm:spPr/>
      <dgm:t>
        <a:bodyPr/>
        <a:lstStyle/>
        <a:p>
          <a:endParaRPr lang="en-US"/>
        </a:p>
      </dgm:t>
    </dgm:pt>
    <dgm:pt modelId="{0A11E225-98C5-442A-AE99-5D0D82B5DD95}">
      <dgm:prSet custT="1"/>
      <dgm:spPr/>
      <dgm:t>
        <a:bodyPr/>
        <a:lstStyle/>
        <a:p>
          <a:r>
            <a:rPr lang="en-US" sz="2800" dirty="0"/>
            <a:t>2. Warm areas are less dense, so air rises.</a:t>
          </a:r>
        </a:p>
      </dgm:t>
    </dgm:pt>
    <dgm:pt modelId="{016FA18D-D68C-4D72-BA8D-F64BEFD9F5C3}" type="parTrans" cxnId="{E8174B5B-5828-4DB9-BFD8-E1599B19A206}">
      <dgm:prSet/>
      <dgm:spPr/>
      <dgm:t>
        <a:bodyPr/>
        <a:lstStyle/>
        <a:p>
          <a:endParaRPr lang="en-US"/>
        </a:p>
      </dgm:t>
    </dgm:pt>
    <dgm:pt modelId="{62AD84B7-67B6-4655-88ED-2A908A562344}" type="sibTrans" cxnId="{E8174B5B-5828-4DB9-BFD8-E1599B19A206}">
      <dgm:prSet/>
      <dgm:spPr/>
      <dgm:t>
        <a:bodyPr/>
        <a:lstStyle/>
        <a:p>
          <a:endParaRPr lang="en-US"/>
        </a:p>
      </dgm:t>
    </dgm:pt>
    <dgm:pt modelId="{8D624D0C-D5B9-4B58-9A9A-A39BAF2D2C9E}">
      <dgm:prSet custT="1"/>
      <dgm:spPr/>
      <dgm:t>
        <a:bodyPr/>
        <a:lstStyle/>
        <a:p>
          <a:r>
            <a:rPr lang="en-US" sz="2800" dirty="0"/>
            <a:t>3. Rising air cools until it reaches “dew point”, the temp when water vapor (gas) condenses to form rain droplets (liquid)</a:t>
          </a:r>
        </a:p>
      </dgm:t>
    </dgm:pt>
    <dgm:pt modelId="{3D53216B-B165-432D-A37A-78AD9B696F91}" type="parTrans" cxnId="{88433FCD-3CAE-4EDE-9E34-ABC064B92274}">
      <dgm:prSet/>
      <dgm:spPr/>
      <dgm:t>
        <a:bodyPr/>
        <a:lstStyle/>
        <a:p>
          <a:endParaRPr lang="en-US"/>
        </a:p>
      </dgm:t>
    </dgm:pt>
    <dgm:pt modelId="{EAADECC9-C134-40EF-9A23-8D2D685D022E}" type="sibTrans" cxnId="{88433FCD-3CAE-4EDE-9E34-ABC064B92274}">
      <dgm:prSet/>
      <dgm:spPr/>
      <dgm:t>
        <a:bodyPr/>
        <a:lstStyle/>
        <a:p>
          <a:endParaRPr lang="en-US"/>
        </a:p>
      </dgm:t>
    </dgm:pt>
    <dgm:pt modelId="{D7141E24-B7D3-4B8F-908F-9C4B6028313A}" type="pres">
      <dgm:prSet presAssocID="{29AB337D-6F36-4866-9A50-48E136D2719E}" presName="vert0" presStyleCnt="0">
        <dgm:presLayoutVars>
          <dgm:dir/>
          <dgm:animOne val="branch"/>
          <dgm:animLvl val="lvl"/>
        </dgm:presLayoutVars>
      </dgm:prSet>
      <dgm:spPr/>
    </dgm:pt>
    <dgm:pt modelId="{C901675C-157E-48FA-A8C7-6F8447A6DE7A}" type="pres">
      <dgm:prSet presAssocID="{B6D68BA3-2679-4AE4-B035-0EE3C6F2646A}" presName="thickLine" presStyleLbl="alignNode1" presStyleIdx="0" presStyleCnt="3"/>
      <dgm:spPr/>
    </dgm:pt>
    <dgm:pt modelId="{F8462F03-CA68-4078-B4BB-52A70F15D056}" type="pres">
      <dgm:prSet presAssocID="{B6D68BA3-2679-4AE4-B035-0EE3C6F2646A}" presName="horz1" presStyleCnt="0"/>
      <dgm:spPr/>
    </dgm:pt>
    <dgm:pt modelId="{5DBD61C8-BBA7-4F33-A566-9370EBE91BCF}" type="pres">
      <dgm:prSet presAssocID="{B6D68BA3-2679-4AE4-B035-0EE3C6F2646A}" presName="tx1" presStyleLbl="revTx" presStyleIdx="0" presStyleCnt="3"/>
      <dgm:spPr/>
    </dgm:pt>
    <dgm:pt modelId="{CE2AD240-4E9B-4695-BA88-54B6F4569229}" type="pres">
      <dgm:prSet presAssocID="{B6D68BA3-2679-4AE4-B035-0EE3C6F2646A}" presName="vert1" presStyleCnt="0"/>
      <dgm:spPr/>
    </dgm:pt>
    <dgm:pt modelId="{CF029C8A-28D8-4ADF-A5B1-8DDABC802E99}" type="pres">
      <dgm:prSet presAssocID="{0A11E225-98C5-442A-AE99-5D0D82B5DD95}" presName="thickLine" presStyleLbl="alignNode1" presStyleIdx="1" presStyleCnt="3"/>
      <dgm:spPr/>
    </dgm:pt>
    <dgm:pt modelId="{C61A97C8-E1FA-4894-9DA6-A788455E099B}" type="pres">
      <dgm:prSet presAssocID="{0A11E225-98C5-442A-AE99-5D0D82B5DD95}" presName="horz1" presStyleCnt="0"/>
      <dgm:spPr/>
    </dgm:pt>
    <dgm:pt modelId="{4BAD5B87-AA5B-40A1-8E51-6467B927316B}" type="pres">
      <dgm:prSet presAssocID="{0A11E225-98C5-442A-AE99-5D0D82B5DD95}" presName="tx1" presStyleLbl="revTx" presStyleIdx="1" presStyleCnt="3" custScaleY="79772"/>
      <dgm:spPr/>
    </dgm:pt>
    <dgm:pt modelId="{A72AC80A-6F81-4C23-8F83-838C56B114CF}" type="pres">
      <dgm:prSet presAssocID="{0A11E225-98C5-442A-AE99-5D0D82B5DD95}" presName="vert1" presStyleCnt="0"/>
      <dgm:spPr/>
    </dgm:pt>
    <dgm:pt modelId="{B6B4AF60-8090-47A5-9288-994B5FD5BEAF}" type="pres">
      <dgm:prSet presAssocID="{8D624D0C-D5B9-4B58-9A9A-A39BAF2D2C9E}" presName="thickLine" presStyleLbl="alignNode1" presStyleIdx="2" presStyleCnt="3" custLinFactNeighborY="286"/>
      <dgm:spPr/>
    </dgm:pt>
    <dgm:pt modelId="{CD2F789D-FDD1-470E-A562-84AB37301613}" type="pres">
      <dgm:prSet presAssocID="{8D624D0C-D5B9-4B58-9A9A-A39BAF2D2C9E}" presName="horz1" presStyleCnt="0"/>
      <dgm:spPr/>
    </dgm:pt>
    <dgm:pt modelId="{74D5DB1A-580F-4151-B466-9D6CF5C0FFD9}" type="pres">
      <dgm:prSet presAssocID="{8D624D0C-D5B9-4B58-9A9A-A39BAF2D2C9E}" presName="tx1" presStyleLbl="revTx" presStyleIdx="2" presStyleCnt="3" custScaleY="131713"/>
      <dgm:spPr/>
    </dgm:pt>
    <dgm:pt modelId="{890C3060-9D19-4B0B-B040-08E2B5609F1F}" type="pres">
      <dgm:prSet presAssocID="{8D624D0C-D5B9-4B58-9A9A-A39BAF2D2C9E}" presName="vert1" presStyleCnt="0"/>
      <dgm:spPr/>
    </dgm:pt>
  </dgm:ptLst>
  <dgm:cxnLst>
    <dgm:cxn modelId="{A71BAB07-008B-4467-BC9C-64783D718C7E}" type="presOf" srcId="{8D624D0C-D5B9-4B58-9A9A-A39BAF2D2C9E}" destId="{74D5DB1A-580F-4151-B466-9D6CF5C0FFD9}" srcOrd="0" destOrd="0" presId="urn:microsoft.com/office/officeart/2008/layout/LinedList"/>
    <dgm:cxn modelId="{2CA07B09-B2CF-4972-A9C6-BE834192DE77}" srcId="{29AB337D-6F36-4866-9A50-48E136D2719E}" destId="{B6D68BA3-2679-4AE4-B035-0EE3C6F2646A}" srcOrd="0" destOrd="0" parTransId="{701E7102-C80C-4EE5-AC6E-CBE64BAEF69F}" sibTransId="{9905AD2F-B430-4A5A-A0DC-0386271D90D6}"/>
    <dgm:cxn modelId="{E8174B5B-5828-4DB9-BFD8-E1599B19A206}" srcId="{29AB337D-6F36-4866-9A50-48E136D2719E}" destId="{0A11E225-98C5-442A-AE99-5D0D82B5DD95}" srcOrd="1" destOrd="0" parTransId="{016FA18D-D68C-4D72-BA8D-F64BEFD9F5C3}" sibTransId="{62AD84B7-67B6-4655-88ED-2A908A562344}"/>
    <dgm:cxn modelId="{28595C43-4ACD-449B-ACB9-E907EB2222CC}" type="presOf" srcId="{0A11E225-98C5-442A-AE99-5D0D82B5DD95}" destId="{4BAD5B87-AA5B-40A1-8E51-6467B927316B}" srcOrd="0" destOrd="0" presId="urn:microsoft.com/office/officeart/2008/layout/LinedList"/>
    <dgm:cxn modelId="{88433FCD-3CAE-4EDE-9E34-ABC064B92274}" srcId="{29AB337D-6F36-4866-9A50-48E136D2719E}" destId="{8D624D0C-D5B9-4B58-9A9A-A39BAF2D2C9E}" srcOrd="2" destOrd="0" parTransId="{3D53216B-B165-432D-A37A-78AD9B696F91}" sibTransId="{EAADECC9-C134-40EF-9A23-8D2D685D022E}"/>
    <dgm:cxn modelId="{1C1CA6DD-5149-4DB3-8A10-1E278D626F1F}" type="presOf" srcId="{29AB337D-6F36-4866-9A50-48E136D2719E}" destId="{D7141E24-B7D3-4B8F-908F-9C4B6028313A}" srcOrd="0" destOrd="0" presId="urn:microsoft.com/office/officeart/2008/layout/LinedList"/>
    <dgm:cxn modelId="{C42F54FD-6A55-4751-8891-338A0D260BF1}" type="presOf" srcId="{B6D68BA3-2679-4AE4-B035-0EE3C6F2646A}" destId="{5DBD61C8-BBA7-4F33-A566-9370EBE91BCF}" srcOrd="0" destOrd="0" presId="urn:microsoft.com/office/officeart/2008/layout/LinedList"/>
    <dgm:cxn modelId="{3F27385E-5197-418A-8A29-800EAB9D532F}" type="presParOf" srcId="{D7141E24-B7D3-4B8F-908F-9C4B6028313A}" destId="{C901675C-157E-48FA-A8C7-6F8447A6DE7A}" srcOrd="0" destOrd="0" presId="urn:microsoft.com/office/officeart/2008/layout/LinedList"/>
    <dgm:cxn modelId="{5B455F96-2075-4E48-9E60-A5BB7551995C}" type="presParOf" srcId="{D7141E24-B7D3-4B8F-908F-9C4B6028313A}" destId="{F8462F03-CA68-4078-B4BB-52A70F15D056}" srcOrd="1" destOrd="0" presId="urn:microsoft.com/office/officeart/2008/layout/LinedList"/>
    <dgm:cxn modelId="{FF9A0056-F2D4-49C6-8FB4-D286CD8916E5}" type="presParOf" srcId="{F8462F03-CA68-4078-B4BB-52A70F15D056}" destId="{5DBD61C8-BBA7-4F33-A566-9370EBE91BCF}" srcOrd="0" destOrd="0" presId="urn:microsoft.com/office/officeart/2008/layout/LinedList"/>
    <dgm:cxn modelId="{384BC382-AF67-42F3-8B3F-BA1109744D0F}" type="presParOf" srcId="{F8462F03-CA68-4078-B4BB-52A70F15D056}" destId="{CE2AD240-4E9B-4695-BA88-54B6F4569229}" srcOrd="1" destOrd="0" presId="urn:microsoft.com/office/officeart/2008/layout/LinedList"/>
    <dgm:cxn modelId="{DA391433-83B1-4638-B5BE-521A0EE6A855}" type="presParOf" srcId="{D7141E24-B7D3-4B8F-908F-9C4B6028313A}" destId="{CF029C8A-28D8-4ADF-A5B1-8DDABC802E99}" srcOrd="2" destOrd="0" presId="urn:microsoft.com/office/officeart/2008/layout/LinedList"/>
    <dgm:cxn modelId="{6CEB0284-C302-4F53-AAC9-67759428CD9A}" type="presParOf" srcId="{D7141E24-B7D3-4B8F-908F-9C4B6028313A}" destId="{C61A97C8-E1FA-4894-9DA6-A788455E099B}" srcOrd="3" destOrd="0" presId="urn:microsoft.com/office/officeart/2008/layout/LinedList"/>
    <dgm:cxn modelId="{63362C7A-AEB6-45C2-B966-E740E4A36334}" type="presParOf" srcId="{C61A97C8-E1FA-4894-9DA6-A788455E099B}" destId="{4BAD5B87-AA5B-40A1-8E51-6467B927316B}" srcOrd="0" destOrd="0" presId="urn:microsoft.com/office/officeart/2008/layout/LinedList"/>
    <dgm:cxn modelId="{6FB792CB-EE8E-4DC1-B492-E58BA4FE74D9}" type="presParOf" srcId="{C61A97C8-E1FA-4894-9DA6-A788455E099B}" destId="{A72AC80A-6F81-4C23-8F83-838C56B114CF}" srcOrd="1" destOrd="0" presId="urn:microsoft.com/office/officeart/2008/layout/LinedList"/>
    <dgm:cxn modelId="{88D3A76F-02AB-4F1F-8ED9-10C761E4387D}" type="presParOf" srcId="{D7141E24-B7D3-4B8F-908F-9C4B6028313A}" destId="{B6B4AF60-8090-47A5-9288-994B5FD5BEAF}" srcOrd="4" destOrd="0" presId="urn:microsoft.com/office/officeart/2008/layout/LinedList"/>
    <dgm:cxn modelId="{9A363F9D-3BC1-467B-AE77-B7CB471508F9}" type="presParOf" srcId="{D7141E24-B7D3-4B8F-908F-9C4B6028313A}" destId="{CD2F789D-FDD1-470E-A562-84AB37301613}" srcOrd="5" destOrd="0" presId="urn:microsoft.com/office/officeart/2008/layout/LinedList"/>
    <dgm:cxn modelId="{E90AFAF4-C8BA-4147-9191-23DD772A1120}" type="presParOf" srcId="{CD2F789D-FDD1-470E-A562-84AB37301613}" destId="{74D5DB1A-580F-4151-B466-9D6CF5C0FFD9}" srcOrd="0" destOrd="0" presId="urn:microsoft.com/office/officeart/2008/layout/LinedList"/>
    <dgm:cxn modelId="{E5E487F0-FACB-4BF7-B1AA-03B110F6C5C6}" type="presParOf" srcId="{CD2F789D-FDD1-470E-A562-84AB37301613}" destId="{890C3060-9D19-4B0B-B040-08E2B5609F1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1675C-157E-48FA-A8C7-6F8447A6DE7A}">
      <dsp:nvSpPr>
        <dsp:cNvPr id="0" name=""/>
        <dsp:cNvSpPr/>
      </dsp:nvSpPr>
      <dsp:spPr>
        <a:xfrm>
          <a:off x="0" y="1847"/>
          <a:ext cx="496537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D61C8-BBA7-4F33-A566-9370EBE91BCF}">
      <dsp:nvSpPr>
        <dsp:cNvPr id="0" name=""/>
        <dsp:cNvSpPr/>
      </dsp:nvSpPr>
      <dsp:spPr>
        <a:xfrm>
          <a:off x="0" y="1847"/>
          <a:ext cx="4965379" cy="1572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1. The Earth is heated unequally by the sun, causing warm and cold areas.  </a:t>
          </a:r>
        </a:p>
      </dsp:txBody>
      <dsp:txXfrm>
        <a:off x="0" y="1847"/>
        <a:ext cx="4965379" cy="1572962"/>
      </dsp:txXfrm>
    </dsp:sp>
    <dsp:sp modelId="{CF029C8A-28D8-4ADF-A5B1-8DDABC802E99}">
      <dsp:nvSpPr>
        <dsp:cNvPr id="0" name=""/>
        <dsp:cNvSpPr/>
      </dsp:nvSpPr>
      <dsp:spPr>
        <a:xfrm>
          <a:off x="0" y="1574810"/>
          <a:ext cx="4965379" cy="0"/>
        </a:xfrm>
        <a:prstGeom prst="lin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D5B87-AA5B-40A1-8E51-6467B927316B}">
      <dsp:nvSpPr>
        <dsp:cNvPr id="0" name=""/>
        <dsp:cNvSpPr/>
      </dsp:nvSpPr>
      <dsp:spPr>
        <a:xfrm>
          <a:off x="0" y="1574810"/>
          <a:ext cx="4965379" cy="1254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2. Warm areas are less dense, so air rises.</a:t>
          </a:r>
        </a:p>
      </dsp:txBody>
      <dsp:txXfrm>
        <a:off x="0" y="1574810"/>
        <a:ext cx="4965379" cy="1254783"/>
      </dsp:txXfrm>
    </dsp:sp>
    <dsp:sp modelId="{B6B4AF60-8090-47A5-9288-994B5FD5BEAF}">
      <dsp:nvSpPr>
        <dsp:cNvPr id="0" name=""/>
        <dsp:cNvSpPr/>
      </dsp:nvSpPr>
      <dsp:spPr>
        <a:xfrm>
          <a:off x="0" y="2835518"/>
          <a:ext cx="4965379" cy="0"/>
        </a:xfrm>
        <a:prstGeom prst="lin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5DB1A-580F-4151-B466-9D6CF5C0FFD9}">
      <dsp:nvSpPr>
        <dsp:cNvPr id="0" name=""/>
        <dsp:cNvSpPr/>
      </dsp:nvSpPr>
      <dsp:spPr>
        <a:xfrm>
          <a:off x="0" y="2829593"/>
          <a:ext cx="4960529" cy="207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3. Rising air cools until it reaches “dew point”, the temp when water vapor (gas) condenses to form rain droplets (liquid)</a:t>
          </a:r>
        </a:p>
      </dsp:txBody>
      <dsp:txXfrm>
        <a:off x="0" y="2829593"/>
        <a:ext cx="4960529" cy="2071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5C2F75-4D99-4E41-883D-EABCE227639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32FDE54-0681-4144-84B9-9ED8AE9FF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79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B75D11-0388-4404-A746-47398685C5E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1713EEA-3B9F-4976-BE47-2ECAB93F9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51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635D7-3BA2-4434-A0F8-A015A9738B6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89590-C36C-41E4-B4CB-E6B92FC92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53686-0855-4378-927C-ADCE958AD2B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1653C-7EB6-448D-B63B-F09AFEE61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A505D-F353-4723-A15A-A40362EDBC0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F77C-2E5B-4FA4-BDCD-554D434CA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5CF7D-F1F0-4024-89B5-E1ADEE81E61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51FF-6A05-4EB2-A96A-7E0718785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F9A97-75D7-45AF-96DD-0A9976568BFD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59448-366B-4533-994E-821A49E54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FA4C4-162D-4671-B6DF-FA8E57BCAB5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7DB55-C1CA-4029-8CAA-62BA44AEA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CD869-072D-4A7B-9FE7-B32B80AC945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40ECB-D2E2-4F56-BA5B-81041B01C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3FE81-299A-4460-908C-7B4FD68BE44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A3339-75EB-4057-93BA-E92D471A0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D916D-1BCB-43EF-BA9D-ACE95A987E4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C7C5-0866-4E99-9C4E-DC8333FA9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9A1ED-A74C-4297-B6D0-8F0100A629E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B593D-123A-49A7-B185-7CCB7CDC6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41458-7566-4D03-9347-92B9253A2B81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A57DD-557E-4841-8077-51D1AAAFB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F0E6-D86B-40AA-B771-6B842B20F2B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FF5EE-F73D-46DF-A3D3-5E3EAF21D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5566BF-1E31-4AC6-A720-8A79FD6E89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0C5489-7DAA-4093-A722-2517086CEA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B8F91F-8F88-4FE8-9090-BF3FB1B1D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2B2572-AE86-4F76-862E-8CDFF1E29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20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4443D5-E454-4B2B-9654-7746A665F2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8098F1-8169-41EF-A00B-6E29A092BD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58A4DB-56AB-4F23-95AA-947A4D994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B2C55B44-2456-4259-8226-DF50623196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828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8C9F19-8AFA-4D28-BC77-B3A7A3FFAF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57AF83-53BD-4312-BC88-A78C7B41F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361919-5B03-4A1C-A8B7-D22CF6ED6F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D3879683-C25E-4262-A946-71E0EEE477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635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1D10F-E071-46CA-B0C2-1075C8F2D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AED0B-3948-4C9B-AAB5-24D11F4450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9ADB3-09D1-409B-8E67-F0E7434520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986E7035-F9E1-4156-8F1A-3428E4782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8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94E5A64-9DAB-4C36-AC1E-2323C7706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64160FA-A46E-4DC2-B26C-0F8EE6F85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861B311-50BC-437A-8974-01A78ACDA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9B723EC-B2FE-4D24-B79D-1D0C835413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696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9EA3CC2-1D76-4CE6-AF8B-9251FE62D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CC873F-EE48-4FE5-AA2F-79F6B99BC8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F7F7A2-EFAB-4AC3-AC13-DDEB1CDD1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9BA4BE49-1901-4261-8F15-D291AAFD4F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173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6D70B2-E197-4B2F-AC5D-51F22D32A6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D9F261-C0D2-48BF-90C2-113671FEF3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014AF3-0890-4D7D-BD1C-D3A7D12D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8D279694-EDCB-4DE3-B4B4-BCABB3E1A1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325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191E9-1B27-4AAD-B00A-C52CE7115F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76CAB-CAEE-4828-A105-F10156EAE6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A3512-A324-4E39-9080-28A639F468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BEB8C950-A3B7-4CF7-9749-10140677BA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133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E3D3E-5D4D-48C9-BCF0-0EF303230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B4D1E-3823-4F06-8A27-A81593A39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816CC-C659-46B9-B3FD-46EAB9C6D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86F752D6-48A9-4764-AAA3-84B87809B0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167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673F01-71F6-4AAC-91D7-58404AC5CC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530C62-812E-4032-A5EE-08158A18B7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D36383-3A41-4466-B4F2-F1B0CE7503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8BA72F2E-CBB2-4474-9374-74F6CD35A6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249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7DEEEC-FFAC-4F0D-BB65-E3DA61DD94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D29590-800D-42ED-A945-3346DA284B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5A5232-8236-4D52-8555-1B554F760C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9347D6CF-7282-422C-B513-97BFAC63B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9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D13DA5-4CEF-4760-8499-32321B310C0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60156D-246F-4B2E-8236-34AC961556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4" r:id="rId2"/>
    <p:sldLayoutId id="2147483813" r:id="rId3"/>
    <p:sldLayoutId id="2147483812" r:id="rId4"/>
    <p:sldLayoutId id="2147483811" r:id="rId5"/>
    <p:sldLayoutId id="2147483810" r:id="rId6"/>
    <p:sldLayoutId id="2147483809" r:id="rId7"/>
    <p:sldLayoutId id="2147483808" r:id="rId8"/>
    <p:sldLayoutId id="2147483807" r:id="rId9"/>
    <p:sldLayoutId id="2147483806" r:id="rId10"/>
    <p:sldLayoutId id="2147483805" r:id="rId11"/>
    <p:sldLayoutId id="214748380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F19F441-8DE4-4F51-B44F-184771388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556F5EE-AAA1-4BB0-9B34-59624AFE3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74C8D35-A003-4BC4-A990-AD64255D1C1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065338-7D8C-4E1A-8C83-F4193EEA6F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E30A009-FF84-4ABB-AA5B-68CF349DD0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59C563AE-D83D-49BB-842B-F421CCCC31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257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CC1D-2409-4C86-9879-4DC3100D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74265"/>
          </a:xfrm>
        </p:spPr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10C3F-CC1C-4155-92E6-EF0E30A38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33588"/>
            <a:ext cx="8229600" cy="43862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 Now:  (Quick Write)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one sentence, explain how it rains using the terms: </a:t>
            </a:r>
          </a:p>
          <a:p>
            <a:pPr marL="0" indent="0" algn="ctr">
              <a:buNone/>
            </a:pPr>
            <a:r>
              <a:rPr lang="en-US" b="1" i="1" dirty="0"/>
              <a:t>Evaporation</a:t>
            </a:r>
          </a:p>
          <a:p>
            <a:pPr marL="0" indent="0" algn="ctr">
              <a:buNone/>
            </a:pPr>
            <a:r>
              <a:rPr lang="en-US" b="1" i="1" dirty="0"/>
              <a:t>Condensation</a:t>
            </a:r>
          </a:p>
          <a:p>
            <a:pPr marL="0" indent="0" algn="ctr">
              <a:buNone/>
            </a:pPr>
            <a:r>
              <a:rPr lang="en-US" b="1" i="1" dirty="0"/>
              <a:t>Precipitation</a:t>
            </a:r>
          </a:p>
        </p:txBody>
      </p:sp>
    </p:spTree>
    <p:extLst>
      <p:ext uri="{BB962C8B-B14F-4D97-AF65-F5344CB8AC3E}">
        <p14:creationId xmlns:p14="http://schemas.microsoft.com/office/powerpoint/2010/main" val="119710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6" descr="water falls">
            <a:extLst>
              <a:ext uri="{FF2B5EF4-FFF2-40B4-BE49-F238E27FC236}">
                <a16:creationId xmlns:a16="http://schemas.microsoft.com/office/drawing/2014/main" id="{53887140-A8E3-4E98-965E-D5148D199C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r="-2" b="-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3E1D75-1E3D-40E3-B507-0FD10C2D7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Humidity and the Water Cycle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3B3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85" name="Title 15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>
                <a:solidFill>
                  <a:srgbClr val="FFFFFF"/>
                </a:solidFill>
              </a:rPr>
              <a:t>Water Cycle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3586E8-7E2F-4E5E-BFC8-3580F1605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780" b="-2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554FCA-3746-417C-A15D-58FAAAF63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7862" y="423863"/>
            <a:ext cx="3043237" cy="611240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endParaRPr lang="en-US" sz="2000" u="sng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u="sng" dirty="0">
                <a:solidFill>
                  <a:srgbClr val="FFFFFF"/>
                </a:solidFill>
              </a:rPr>
              <a:t>Humidity</a:t>
            </a:r>
            <a:endParaRPr lang="en-US" sz="20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</a:rPr>
              <a:t>moisture (water) in atmosphere.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b="1" i="1" dirty="0">
                <a:solidFill>
                  <a:srgbClr val="FFFFFF"/>
                </a:solidFill>
              </a:rPr>
              <a:t>Water enters the atmosphere by: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u="sng" dirty="0">
                <a:solidFill>
                  <a:srgbClr val="FFFFFF"/>
                </a:solidFill>
              </a:rPr>
              <a:t>Evaporation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</a:rPr>
              <a:t>liquid to gas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u="sng" dirty="0">
                <a:solidFill>
                  <a:srgbClr val="FFFFFF"/>
                </a:solidFill>
              </a:rPr>
              <a:t>Transpiration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</a:rPr>
              <a:t>plants release water</a:t>
            </a:r>
          </a:p>
          <a:p>
            <a:pPr marL="228600" lvl="1" defTabSz="914400" eaLnBrk="1" hangingPunct="1"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sz="2000" b="1" i="1" dirty="0">
                <a:solidFill>
                  <a:srgbClr val="FFFFFF"/>
                </a:solidFill>
              </a:rPr>
              <a:t>Water exits the atmosphere by:</a:t>
            </a:r>
          </a:p>
          <a:p>
            <a:pPr marL="228600" lvl="1" defTabSz="914400" eaLnBrk="1" hangingPunct="1"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sz="2000" u="sng" dirty="0">
                <a:solidFill>
                  <a:srgbClr val="FFFFFF"/>
                </a:solidFill>
              </a:rPr>
              <a:t>Condensation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</a:rPr>
              <a:t>gas to liquid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6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269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dirty="0">
                <a:solidFill>
                  <a:srgbClr val="FFFFFF"/>
                </a:solidFill>
              </a:rPr>
              <a:t>Dewpoint</a:t>
            </a:r>
            <a:endParaRPr lang="en-US" sz="4400" b="1" dirty="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96907F-879B-4FD6-8B36-5F1C6E691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67" r="11317" b="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7E7626-AA38-42EB-9675-F725854B0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38825" y="722462"/>
            <a:ext cx="2876550" cy="47115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FF"/>
                </a:solidFill>
              </a:rPr>
              <a:t>Dew Point Temp. </a:t>
            </a:r>
            <a:r>
              <a:rPr lang="en-US" sz="2400" dirty="0">
                <a:solidFill>
                  <a:srgbClr val="FFFFFF"/>
                </a:solidFill>
              </a:rPr>
              <a:t>(condensation)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Temp. when gas condenses to liquid (100% humidity)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always lower than air temp.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4C28B1-3C32-4A30-B946-4FAD444C3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332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5398329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13A621-3B38-4E36-912C-C02E167FA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581" y="459247"/>
            <a:ext cx="4964858" cy="628699"/>
          </a:xfrm>
        </p:spPr>
        <p:txBody>
          <a:bodyPr>
            <a:normAutofit/>
          </a:bodyPr>
          <a:lstStyle/>
          <a:p>
            <a:r>
              <a:rPr lang="en-US" sz="3500" b="1" dirty="0"/>
              <a:t>Why Does it Rain?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96F7EEC2-36DC-4BFE-AB9D-CB0677BA07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388107"/>
              </p:ext>
            </p:extLst>
          </p:nvPr>
        </p:nvGraphicFramePr>
        <p:xfrm>
          <a:off x="445581" y="1352939"/>
          <a:ext cx="4965379" cy="490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0568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E8AAB4E7-52BD-4009-93FB-BBD8B7C22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5086351"/>
            <a:ext cx="5829300" cy="66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5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and Where does water primarily enter the atmosphere? </a:t>
            </a:r>
          </a:p>
          <a:p>
            <a:pPr algn="ctr" defTabSz="685800" eaLnBrk="1" hangingPunct="1">
              <a:spcBef>
                <a:spcPct val="50000"/>
              </a:spcBef>
            </a:pPr>
            <a:r>
              <a:rPr lang="en-US" altLang="en-US" sz="1500" b="0" u="sng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Evaporation</a:t>
            </a:r>
            <a:r>
              <a:rPr lang="en-US" altLang="en-US" sz="15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oceans and </a:t>
            </a:r>
            <a:r>
              <a:rPr lang="en-US" altLang="en-US" sz="1500" b="0" u="sng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Transpiration</a:t>
            </a:r>
            <a:r>
              <a:rPr lang="en-US" altLang="en-US" sz="15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vegetation</a:t>
            </a:r>
          </a:p>
        </p:txBody>
      </p:sp>
      <p:pic>
        <p:nvPicPr>
          <p:cNvPr id="142339" name="Picture 12" descr="Ocean">
            <a:extLst>
              <a:ext uri="{FF2B5EF4-FFF2-40B4-BE49-F238E27FC236}">
                <a16:creationId xmlns:a16="http://schemas.microsoft.com/office/drawing/2014/main" id="{0A2A6D3E-2FAA-496A-8AA0-D7B0D2AC5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57250"/>
            <a:ext cx="58293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4" descr="cloud2">
            <a:extLst>
              <a:ext uri="{FF2B5EF4-FFF2-40B4-BE49-F238E27FC236}">
                <a16:creationId xmlns:a16="http://schemas.microsoft.com/office/drawing/2014/main" id="{B9DA3DBB-2343-4ECA-9F52-95775E5E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857250"/>
            <a:ext cx="59436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Text Box 5">
            <a:extLst>
              <a:ext uri="{FF2B5EF4-FFF2-40B4-BE49-F238E27FC236}">
                <a16:creationId xmlns:a16="http://schemas.microsoft.com/office/drawing/2014/main" id="{7653E2D0-61A3-47EB-9EA4-A837B3314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429251"/>
            <a:ext cx="64579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moisture rises, cools, and condenses forming ______.</a:t>
            </a:r>
            <a:endParaRPr lang="en-US" altLang="en-US" sz="1500" b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4" descr="Rain falling from Clouds">
            <a:extLst>
              <a:ext uri="{FF2B5EF4-FFF2-40B4-BE49-F238E27FC236}">
                <a16:creationId xmlns:a16="http://schemas.microsoft.com/office/drawing/2014/main" id="{095B2F55-44F1-4A2E-AB46-6F35BE352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857251"/>
            <a:ext cx="5257800" cy="3817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7" name="Text Box 5">
            <a:extLst>
              <a:ext uri="{FF2B5EF4-FFF2-40B4-BE49-F238E27FC236}">
                <a16:creationId xmlns:a16="http://schemas.microsoft.com/office/drawing/2014/main" id="{08467FE4-173E-470A-A41E-DAC2F2EB8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914900"/>
            <a:ext cx="56578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/>
            <a:r>
              <a:rPr lang="en-US" altLang="en-US" sz="18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Precipitation</a:t>
            </a: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falls from the clouds providing water for the Earth’s land masses.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5" descr="transpiration">
            <a:extLst>
              <a:ext uri="{FF2B5EF4-FFF2-40B4-BE49-F238E27FC236}">
                <a16:creationId xmlns:a16="http://schemas.microsoft.com/office/drawing/2014/main" id="{FEA1AD8E-F84B-44D7-823A-4F2C5E12F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00450"/>
            <a:ext cx="3486150" cy="2325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1" name="Text Box 6">
            <a:extLst>
              <a:ext uri="{FF2B5EF4-FFF2-40B4-BE49-F238E27FC236}">
                <a16:creationId xmlns:a16="http://schemas.microsoft.com/office/drawing/2014/main" id="{23A00B99-4F69-4BA8-B3A1-47F98A9FC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4057650"/>
            <a:ext cx="21717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rainwater can be intercepted and used by plants and animals.</a:t>
            </a:r>
            <a:endParaRPr lang="en-US" altLang="en-US" sz="1800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5412" name="Picture 8" descr="Water Evaporating">
            <a:extLst>
              <a:ext uri="{FF2B5EF4-FFF2-40B4-BE49-F238E27FC236}">
                <a16:creationId xmlns:a16="http://schemas.microsoft.com/office/drawing/2014/main" id="{4FE74FF0-DBBD-4135-AF7B-46389AAC1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28700"/>
            <a:ext cx="34861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3" name="Text Box 9">
            <a:extLst>
              <a:ext uri="{FF2B5EF4-FFF2-40B4-BE49-F238E27FC236}">
                <a16:creationId xmlns:a16="http://schemas.microsoft.com/office/drawing/2014/main" id="{3E71FF01-ED76-4320-B698-8A5FD2004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543051"/>
            <a:ext cx="2286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rainwater can evaporate back to the atmosphere, or soak into the ground.</a:t>
            </a:r>
          </a:p>
        </p:txBody>
      </p:sp>
      <p:sp>
        <p:nvSpPr>
          <p:cNvPr id="145414" name="Text Box 10">
            <a:extLst>
              <a:ext uri="{FF2B5EF4-FFF2-40B4-BE49-F238E27FC236}">
                <a16:creationId xmlns:a16="http://schemas.microsoft.com/office/drawing/2014/main" id="{DC36BB37-415C-4135-A47F-17C60118F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1543050"/>
            <a:ext cx="342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5415" name="Text Box 11">
            <a:extLst>
              <a:ext uri="{FF2B5EF4-FFF2-40B4-BE49-F238E27FC236}">
                <a16:creationId xmlns:a16="http://schemas.microsoft.com/office/drawing/2014/main" id="{C9099C37-C18B-464F-BD3B-FAFF4295B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4057650"/>
            <a:ext cx="342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4" descr="tree2">
            <a:extLst>
              <a:ext uri="{FF2B5EF4-FFF2-40B4-BE49-F238E27FC236}">
                <a16:creationId xmlns:a16="http://schemas.microsoft.com/office/drawing/2014/main" id="{6B49D0A8-5182-495F-85AD-E0066189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4114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>
            <a:extLst>
              <a:ext uri="{FF2B5EF4-FFF2-40B4-BE49-F238E27FC236}">
                <a16:creationId xmlns:a16="http://schemas.microsoft.com/office/drawing/2014/main" id="{D648E2F5-5E73-4ECD-89A5-C02A474D7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1428751"/>
            <a:ext cx="21717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r>
              <a:rPr lang="en-US" altLang="en-US" sz="1800" b="0">
                <a:solidFill>
                  <a:srgbClr val="FFFFFF"/>
                </a:solidFill>
                <a:latin typeface="Comic Sans MS" panose="030F0702030302020204" pitchFamily="66" charset="0"/>
              </a:rPr>
              <a:t>What do we call evaporation from plants? </a:t>
            </a:r>
          </a:p>
          <a:p>
            <a:pPr defTabSz="685800" eaLnBrk="1" hangingPunct="1">
              <a:spcBef>
                <a:spcPct val="50000"/>
              </a:spcBef>
            </a:pPr>
            <a:endParaRPr lang="en-US" altLang="en-US" sz="1800" b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algn="ctr" defTabSz="685800" eaLnBrk="1" hangingPunct="1">
              <a:spcBef>
                <a:spcPct val="50000"/>
              </a:spcBef>
            </a:pPr>
            <a:r>
              <a:rPr lang="en-US" altLang="en-US" sz="1800" b="0">
                <a:solidFill>
                  <a:srgbClr val="FF6600"/>
                </a:solidFill>
                <a:latin typeface="Comic Sans MS" panose="030F0702030302020204" pitchFamily="66" charset="0"/>
              </a:rPr>
              <a:t>Transpiration</a:t>
            </a:r>
            <a:endParaRPr lang="en-US" altLang="en-US" sz="1800" b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961356" y="207062"/>
            <a:ext cx="3846137" cy="792179"/>
          </a:xfrm>
        </p:spPr>
        <p:txBody>
          <a:bodyPr/>
          <a:lstStyle/>
          <a:p>
            <a:r>
              <a:rPr lang="en-US" sz="4800" b="1" dirty="0"/>
              <a:t>Psychrometer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565CC2-D895-43BE-B991-B571DCF2D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272619"/>
            <a:ext cx="5111750" cy="4293909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57B484-48DD-42FA-B4B1-4E25A28EA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38" y="1238250"/>
            <a:ext cx="3362325" cy="5191125"/>
          </a:xfrm>
        </p:spPr>
        <p:txBody>
          <a:bodyPr/>
          <a:lstStyle/>
          <a:p>
            <a:endParaRPr lang="en-US" sz="2400" dirty="0"/>
          </a:p>
          <a:p>
            <a:r>
              <a:rPr lang="en-US" sz="2400" b="1" dirty="0"/>
              <a:t>Instrument</a:t>
            </a:r>
            <a:r>
              <a:rPr lang="en-US" sz="2400" dirty="0"/>
              <a:t> that measures </a:t>
            </a:r>
            <a:r>
              <a:rPr lang="en-US" sz="2400" b="1" dirty="0"/>
              <a:t>humidity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u="sng" dirty="0"/>
              <a:t>Dry-bulb</a:t>
            </a:r>
          </a:p>
          <a:p>
            <a:r>
              <a:rPr lang="en-US" sz="2400" dirty="0"/>
              <a:t>room temp.</a:t>
            </a:r>
          </a:p>
          <a:p>
            <a:endParaRPr lang="en-US" sz="2400" dirty="0"/>
          </a:p>
          <a:p>
            <a:r>
              <a:rPr lang="en-US" sz="2400" u="sng" dirty="0"/>
              <a:t>Wet-bulb</a:t>
            </a:r>
          </a:p>
          <a:p>
            <a:r>
              <a:rPr lang="en-US" sz="2400" dirty="0"/>
              <a:t>Measures evaporation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B69B2-FD0C-4288-9632-695F1CACD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4" y="491067"/>
            <a:ext cx="3419474" cy="958791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Psychrometer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9A8A1-5470-4767-8467-8E3062922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63" y="2090737"/>
            <a:ext cx="3314700" cy="463867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Evaporation causes cooling…so wet-bulb temp decreases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b="1" u="sng" dirty="0">
                <a:solidFill>
                  <a:schemeClr val="bg1"/>
                </a:solidFill>
              </a:rPr>
              <a:t>Humid air</a:t>
            </a: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little evaporation (wet and dry-bulb temps similar)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b="1" u="sng" dirty="0">
                <a:solidFill>
                  <a:schemeClr val="bg1"/>
                </a:solidFill>
              </a:rPr>
              <a:t>Dry air</a:t>
            </a: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more evaporation (wet and dry bulb temps farther apart)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1" name="Content Placeholder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F03F0073-BF68-427B-BA7B-5B60724E5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317" y="273050"/>
            <a:ext cx="5105215" cy="6203950"/>
          </a:xfrm>
        </p:spPr>
      </p:pic>
    </p:spTree>
    <p:extLst>
      <p:ext uri="{BB962C8B-B14F-4D97-AF65-F5344CB8AC3E}">
        <p14:creationId xmlns:p14="http://schemas.microsoft.com/office/powerpoint/2010/main" val="3714010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4220"/>
          </a:xfrm>
        </p:spPr>
        <p:txBody>
          <a:bodyPr/>
          <a:lstStyle/>
          <a:p>
            <a:r>
              <a:rPr lang="en-US" sz="3600" b="1" dirty="0"/>
              <a:t>How to Calculate Dewpoint/Humidity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41" y="1180041"/>
            <a:ext cx="6914359" cy="54551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28240" y="1544320"/>
            <a:ext cx="762000" cy="486664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5689600" y="-1319319"/>
            <a:ext cx="762000" cy="576072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1601" y="1361440"/>
            <a:ext cx="220471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+mn-lt"/>
              </a:rPr>
              <a:t>Dry Bulb</a:t>
            </a:r>
            <a:r>
              <a:rPr lang="en-US" sz="2000" dirty="0">
                <a:latin typeface="+mn-lt"/>
              </a:rPr>
              <a:t>:</a:t>
            </a:r>
          </a:p>
          <a:p>
            <a:r>
              <a:rPr lang="en-US" sz="2000" dirty="0">
                <a:latin typeface="+mn-lt"/>
              </a:rPr>
              <a:t>Regular Temperature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u="sng" dirty="0">
                <a:latin typeface="+mn-lt"/>
              </a:rPr>
              <a:t>Wet Bulb</a:t>
            </a:r>
            <a:r>
              <a:rPr lang="en-US" sz="2000" dirty="0">
                <a:latin typeface="+mn-lt"/>
              </a:rPr>
              <a:t>: </a:t>
            </a:r>
          </a:p>
          <a:p>
            <a:r>
              <a:rPr lang="en-US" sz="2000" dirty="0">
                <a:latin typeface="+mn-lt"/>
              </a:rPr>
              <a:t>Evaporation Cooling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u="sng" dirty="0" err="1">
                <a:latin typeface="+mn-lt"/>
              </a:rPr>
              <a:t>Dewpoint</a:t>
            </a:r>
            <a:r>
              <a:rPr lang="en-US" sz="2000" dirty="0">
                <a:latin typeface="+mn-lt"/>
              </a:rPr>
              <a:t>: </a:t>
            </a:r>
          </a:p>
          <a:p>
            <a:r>
              <a:rPr lang="en-US" sz="2000" dirty="0">
                <a:latin typeface="+mn-lt"/>
              </a:rPr>
              <a:t>The temp at which water condenses. 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Difference between wet and dry bulbs.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6910"/>
          </a:xfrm>
        </p:spPr>
        <p:txBody>
          <a:bodyPr/>
          <a:lstStyle/>
          <a:p>
            <a:r>
              <a:rPr lang="en-US" b="1" dirty="0"/>
              <a:t>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41" y="1079369"/>
            <a:ext cx="6914359" cy="5610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399" y="1706880"/>
            <a:ext cx="2077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4855" y="1313678"/>
            <a:ext cx="21945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Subtract Wet-bulb from Dry-bulb. 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u="sng" dirty="0">
                <a:latin typeface="+mn-lt"/>
              </a:rPr>
              <a:t>Example</a:t>
            </a:r>
            <a:r>
              <a:rPr lang="en-US" sz="2400" dirty="0">
                <a:latin typeface="+mn-lt"/>
              </a:rPr>
              <a:t>: </a:t>
            </a:r>
          </a:p>
          <a:p>
            <a:r>
              <a:rPr lang="en-US" sz="2400" dirty="0">
                <a:latin typeface="+mn-lt"/>
              </a:rPr>
              <a:t>Dry-bulb = 12</a:t>
            </a:r>
          </a:p>
          <a:p>
            <a:r>
              <a:rPr lang="en-US" sz="2400" dirty="0">
                <a:latin typeface="+mn-lt"/>
              </a:rPr>
              <a:t>Wet-bulb = 8c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12-8= 4</a:t>
            </a:r>
          </a:p>
          <a:p>
            <a:r>
              <a:rPr lang="en-US" sz="2400" dirty="0">
                <a:latin typeface="+mn-lt"/>
              </a:rPr>
              <a:t>Find where your dry-bulb and difference cross</a:t>
            </a:r>
            <a:r>
              <a:rPr lang="en-US" sz="2000" dirty="0"/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377440" y="4724346"/>
            <a:ext cx="6571669" cy="211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2551785" y="4005001"/>
            <a:ext cx="4522285" cy="3610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32407" y="4724346"/>
            <a:ext cx="427858" cy="307900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5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149"/>
          </a:xfrm>
        </p:spPr>
        <p:txBody>
          <a:bodyPr/>
          <a:lstStyle/>
          <a:p>
            <a:r>
              <a:rPr lang="en-US" b="1" dirty="0"/>
              <a:t>Another Example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41" y="1234528"/>
            <a:ext cx="6914359" cy="54551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415" y="1879551"/>
            <a:ext cx="18601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Dry-bulb = 18 Wet-bulb = 6.</a:t>
            </a:r>
            <a:r>
              <a:rPr lang="en-US" sz="2400" dirty="0"/>
              <a:t> 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18 - 6 = 12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000" dirty="0">
                <a:latin typeface="+mn-lt"/>
              </a:rPr>
              <a:t>-19 means the temperature would have to drop to -19 degrees for water to condense.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5263172"/>
            <a:ext cx="6571669" cy="211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5380124" y="4005001"/>
            <a:ext cx="4522285" cy="3610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60746" y="5161175"/>
            <a:ext cx="533184" cy="409897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8145"/>
          </a:xfrm>
        </p:spPr>
        <p:txBody>
          <a:bodyPr/>
          <a:lstStyle/>
          <a:p>
            <a:r>
              <a:rPr lang="en-US" b="1" dirty="0"/>
              <a:t>How to calculate Humidity</a:t>
            </a:r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342" y="1784539"/>
            <a:ext cx="215492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Same process as Dewpoint: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Wet-bulb is 15</a:t>
            </a:r>
          </a:p>
          <a:p>
            <a:r>
              <a:rPr lang="en-US" sz="2400" dirty="0">
                <a:latin typeface="+mn-lt"/>
              </a:rPr>
              <a:t>Dry-bulb is 17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 err="1">
                <a:latin typeface="+mn-lt"/>
              </a:rPr>
              <a:t>Whats</a:t>
            </a:r>
            <a:r>
              <a:rPr lang="en-US" sz="2400" dirty="0">
                <a:latin typeface="+mn-lt"/>
              </a:rPr>
              <a:t> the difference?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We find the average of 80-81</a:t>
            </a:r>
          </a:p>
          <a:p>
            <a:endParaRPr lang="en-US" sz="2000" b="1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6453" y="5610296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232" y="1090946"/>
            <a:ext cx="6811768" cy="53882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7440" y="4974516"/>
            <a:ext cx="6571669" cy="4102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58992" y="4974516"/>
            <a:ext cx="361041" cy="548447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1878371" y="4037566"/>
            <a:ext cx="4522285" cy="3610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8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and Exit Ticket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37" y="2228056"/>
            <a:ext cx="4737100" cy="1295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7637" y="1962259"/>
            <a:ext cx="3949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The table  shows the air temperature and </a:t>
            </a:r>
            <a:r>
              <a:rPr lang="en-US" sz="2800" dirty="0" err="1">
                <a:latin typeface="+mn-lt"/>
              </a:rPr>
              <a:t>dewpoint</a:t>
            </a:r>
            <a:r>
              <a:rPr lang="en-US" sz="2800" dirty="0">
                <a:latin typeface="+mn-lt"/>
              </a:rPr>
              <a:t> at each of four locations, A, B, C, and D.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7241" y="4333874"/>
            <a:ext cx="525727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Based on these measurements, which location has the greatest chance of precipitation and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046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Aim: How do we calculate </a:t>
            </a:r>
            <a:r>
              <a:rPr lang="en-US" b="1" dirty="0" err="1"/>
              <a:t>dewpoint</a:t>
            </a:r>
            <a:r>
              <a:rPr lang="en-US" b="1" dirty="0"/>
              <a:t> and humidity?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156" y="1945956"/>
            <a:ext cx="1967090" cy="65132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Do 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748655"/>
            <a:ext cx="37818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Which station model represents a location that has the greatest chance of precipitation and why?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451546"/>
            <a:ext cx="1409700" cy="109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0" y="4428241"/>
            <a:ext cx="1498600" cy="115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347" y="2451546"/>
            <a:ext cx="1397000" cy="109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200" y="4323842"/>
            <a:ext cx="1460500" cy="1206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42339" y="201889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2162" y="20188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3473" y="3954510"/>
            <a:ext cx="34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5494" y="3882918"/>
            <a:ext cx="33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01179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465</Words>
  <Application>Microsoft Office PowerPoint</Application>
  <PresentationFormat>On-screen Show (4:3)</PresentationFormat>
  <Paragraphs>109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Comic Sans MS</vt:lpstr>
      <vt:lpstr>Office Theme</vt:lpstr>
      <vt:lpstr>4_Default Design</vt:lpstr>
      <vt:lpstr>Do Now</vt:lpstr>
      <vt:lpstr>Humidity and the Water Cycle</vt:lpstr>
      <vt:lpstr>Water Cycle</vt:lpstr>
      <vt:lpstr>Dewpoint</vt:lpstr>
      <vt:lpstr>Why Does it Rain?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Psychrometer</vt:lpstr>
      <vt:lpstr>Psychrometer</vt:lpstr>
      <vt:lpstr>How to Calculate Dewpoint/Humidity</vt:lpstr>
      <vt:lpstr>Procedure</vt:lpstr>
      <vt:lpstr>Another Example </vt:lpstr>
      <vt:lpstr>How to calculate Humidity </vt:lpstr>
      <vt:lpstr>Summary and Exit Ticket</vt:lpstr>
      <vt:lpstr>Aim: How do we calculate dewpoint and humidity?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How does water effect the Weather?</dc:title>
  <dc:creator>M F</dc:creator>
  <cp:lastModifiedBy>M F</cp:lastModifiedBy>
  <cp:revision>19</cp:revision>
  <cp:lastPrinted>2019-04-02T00:16:20Z</cp:lastPrinted>
  <dcterms:created xsi:type="dcterms:W3CDTF">2019-03-31T16:10:45Z</dcterms:created>
  <dcterms:modified xsi:type="dcterms:W3CDTF">2023-11-14T23:31:23Z</dcterms:modified>
</cp:coreProperties>
</file>