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63" r:id="rId2"/>
    <p:sldId id="264" r:id="rId3"/>
    <p:sldId id="265" r:id="rId4"/>
    <p:sldId id="266" r:id="rId5"/>
    <p:sldId id="267" r:id="rId6"/>
    <p:sldId id="269" r:id="rId7"/>
    <p:sldId id="271" r:id="rId8"/>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snapToObjects="1">
      <p:cViewPr varScale="1">
        <p:scale>
          <a:sx n="118" d="100"/>
          <a:sy n="118" d="100"/>
        </p:scale>
        <p:origin x="610" y="9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2041334-DBC2-4BBA-8EF2-79C445BE47A3}" type="doc">
      <dgm:prSet loTypeId="urn:microsoft.com/office/officeart/2005/8/layout/list1" loCatId="list" qsTypeId="urn:microsoft.com/office/officeart/2005/8/quickstyle/simple1" qsCatId="simple" csTypeId="urn:microsoft.com/office/officeart/2005/8/colors/accent0_1" csCatId="mainScheme" phldr="1"/>
      <dgm:spPr/>
      <dgm:t>
        <a:bodyPr/>
        <a:lstStyle/>
        <a:p>
          <a:endParaRPr lang="en-US"/>
        </a:p>
      </dgm:t>
    </dgm:pt>
    <dgm:pt modelId="{D1D6BA3B-1100-4D30-AE2B-7417676CD2BD}">
      <dgm:prSet/>
      <dgm:spPr/>
      <dgm:t>
        <a:bodyPr/>
        <a:lstStyle/>
        <a:p>
          <a:r>
            <a:rPr lang="en-US"/>
            <a:t>Emphasized social learning </a:t>
          </a:r>
        </a:p>
      </dgm:t>
    </dgm:pt>
    <dgm:pt modelId="{18442D16-7DD1-467E-A089-8AE5E9B9985E}" type="parTrans" cxnId="{34179F2C-F31F-4BA4-B8AB-9EB2BF434F19}">
      <dgm:prSet/>
      <dgm:spPr/>
      <dgm:t>
        <a:bodyPr/>
        <a:lstStyle/>
        <a:p>
          <a:endParaRPr lang="en-US"/>
        </a:p>
      </dgm:t>
    </dgm:pt>
    <dgm:pt modelId="{956587F2-441B-4C43-84E5-4BFAA8BACE45}" type="sibTrans" cxnId="{34179F2C-F31F-4BA4-B8AB-9EB2BF434F19}">
      <dgm:prSet/>
      <dgm:spPr/>
      <dgm:t>
        <a:bodyPr/>
        <a:lstStyle/>
        <a:p>
          <a:endParaRPr lang="en-US"/>
        </a:p>
      </dgm:t>
    </dgm:pt>
    <dgm:pt modelId="{4FE0D4A3-52C4-4575-A987-5869413A995B}">
      <dgm:prSet/>
      <dgm:spPr/>
      <dgm:t>
        <a:bodyPr/>
        <a:lstStyle/>
        <a:p>
          <a:pPr>
            <a:buNone/>
          </a:pPr>
          <a:r>
            <a:rPr lang="en-US" dirty="0"/>
            <a:t>We can often complete harder tasks with someone else than we could alone.</a:t>
          </a:r>
        </a:p>
      </dgm:t>
    </dgm:pt>
    <dgm:pt modelId="{A61AB96D-DD69-4442-AA1B-73A2C6D2C049}" type="parTrans" cxnId="{F0D58D57-6EEE-462B-AB7D-A54F193F3047}">
      <dgm:prSet/>
      <dgm:spPr/>
      <dgm:t>
        <a:bodyPr/>
        <a:lstStyle/>
        <a:p>
          <a:endParaRPr lang="en-US"/>
        </a:p>
      </dgm:t>
    </dgm:pt>
    <dgm:pt modelId="{D16F40B9-E55E-4608-BA0B-19B271338237}" type="sibTrans" cxnId="{F0D58D57-6EEE-462B-AB7D-A54F193F3047}">
      <dgm:prSet/>
      <dgm:spPr/>
      <dgm:t>
        <a:bodyPr/>
        <a:lstStyle/>
        <a:p>
          <a:endParaRPr lang="en-US"/>
        </a:p>
      </dgm:t>
    </dgm:pt>
    <dgm:pt modelId="{488C2D92-5C7C-4851-B01F-DF9D5D2A3DC6}">
      <dgm:prSet/>
      <dgm:spPr/>
      <dgm:t>
        <a:bodyPr/>
        <a:lstStyle/>
        <a:p>
          <a:r>
            <a:rPr lang="en-US"/>
            <a:t>Zone of Proximal Development</a:t>
          </a:r>
        </a:p>
      </dgm:t>
    </dgm:pt>
    <dgm:pt modelId="{52CAB2A2-BB2F-4418-BB85-89C124075528}" type="parTrans" cxnId="{C38C5140-14C9-4F8A-A0B7-D0281DB62EE6}">
      <dgm:prSet/>
      <dgm:spPr/>
      <dgm:t>
        <a:bodyPr/>
        <a:lstStyle/>
        <a:p>
          <a:endParaRPr lang="en-US"/>
        </a:p>
      </dgm:t>
    </dgm:pt>
    <dgm:pt modelId="{6531269E-A743-4039-8E40-0EC46202265D}" type="sibTrans" cxnId="{C38C5140-14C9-4F8A-A0B7-D0281DB62EE6}">
      <dgm:prSet/>
      <dgm:spPr/>
      <dgm:t>
        <a:bodyPr/>
        <a:lstStyle/>
        <a:p>
          <a:endParaRPr lang="en-US"/>
        </a:p>
      </dgm:t>
    </dgm:pt>
    <dgm:pt modelId="{DC8E44CE-5E6F-49C7-950B-AA72CF4E6FA2}">
      <dgm:prSet/>
      <dgm:spPr/>
      <dgm:t>
        <a:bodyPr/>
        <a:lstStyle/>
        <a:p>
          <a:pPr algn="l">
            <a:buNone/>
          </a:pPr>
          <a:r>
            <a:rPr lang="en-US" dirty="0"/>
            <a:t>The teacher considers how much scaffolding to give a student to help them learn. </a:t>
          </a:r>
        </a:p>
      </dgm:t>
    </dgm:pt>
    <dgm:pt modelId="{F755367A-1B71-477D-BDA2-06FE87CC9DEC}" type="parTrans" cxnId="{1F327396-71AA-49F8-8C6F-2AD8DC351DC4}">
      <dgm:prSet/>
      <dgm:spPr/>
      <dgm:t>
        <a:bodyPr/>
        <a:lstStyle/>
        <a:p>
          <a:endParaRPr lang="en-US"/>
        </a:p>
      </dgm:t>
    </dgm:pt>
    <dgm:pt modelId="{74C1179B-1CA4-4CC9-B603-97A8B6FF7429}" type="sibTrans" cxnId="{1F327396-71AA-49F8-8C6F-2AD8DC351DC4}">
      <dgm:prSet/>
      <dgm:spPr/>
      <dgm:t>
        <a:bodyPr/>
        <a:lstStyle/>
        <a:p>
          <a:endParaRPr lang="en-US"/>
        </a:p>
      </dgm:t>
    </dgm:pt>
    <dgm:pt modelId="{AE1154A2-B9BF-4024-AC8E-E16337C4C51B}">
      <dgm:prSet/>
      <dgm:spPr/>
      <dgm:t>
        <a:bodyPr/>
        <a:lstStyle/>
        <a:p>
          <a:r>
            <a:rPr lang="en-US"/>
            <a:t>A push for “authentic learning”.</a:t>
          </a:r>
        </a:p>
      </dgm:t>
    </dgm:pt>
    <dgm:pt modelId="{B688137E-6147-4B4F-BFC9-B8BFED85BDA2}" type="parTrans" cxnId="{90071A9E-989D-4193-AD12-35AEC6C037AE}">
      <dgm:prSet/>
      <dgm:spPr/>
      <dgm:t>
        <a:bodyPr/>
        <a:lstStyle/>
        <a:p>
          <a:endParaRPr lang="en-US"/>
        </a:p>
      </dgm:t>
    </dgm:pt>
    <dgm:pt modelId="{50A3E0D1-6832-4124-A6BC-C71210B34F8E}" type="sibTrans" cxnId="{90071A9E-989D-4193-AD12-35AEC6C037AE}">
      <dgm:prSet/>
      <dgm:spPr/>
      <dgm:t>
        <a:bodyPr/>
        <a:lstStyle/>
        <a:p>
          <a:endParaRPr lang="en-US"/>
        </a:p>
      </dgm:t>
    </dgm:pt>
    <dgm:pt modelId="{1FB3CD38-06D7-4EDB-811A-3004BCBF03E6}">
      <dgm:prSet/>
      <dgm:spPr/>
      <dgm:t>
        <a:bodyPr/>
        <a:lstStyle/>
        <a:p>
          <a:pPr>
            <a:buNone/>
          </a:pPr>
          <a:r>
            <a:rPr lang="en-US" dirty="0"/>
            <a:t>Learning is tied to the context it is in. </a:t>
          </a:r>
        </a:p>
      </dgm:t>
    </dgm:pt>
    <dgm:pt modelId="{ABB395D4-5DFF-4669-9443-D378AF31E5CC}" type="parTrans" cxnId="{420FB33C-DC16-477F-B51D-5822CCCDB408}">
      <dgm:prSet/>
      <dgm:spPr/>
      <dgm:t>
        <a:bodyPr/>
        <a:lstStyle/>
        <a:p>
          <a:endParaRPr lang="en-US"/>
        </a:p>
      </dgm:t>
    </dgm:pt>
    <dgm:pt modelId="{01E2DAD0-644D-4D26-80A7-C2D8E08FC58D}" type="sibTrans" cxnId="{420FB33C-DC16-477F-B51D-5822CCCDB408}">
      <dgm:prSet/>
      <dgm:spPr/>
      <dgm:t>
        <a:bodyPr/>
        <a:lstStyle/>
        <a:p>
          <a:endParaRPr lang="en-US"/>
        </a:p>
      </dgm:t>
    </dgm:pt>
    <dgm:pt modelId="{19A18D0D-1157-426E-A446-F7531DEBAFE2}">
      <dgm:prSet/>
      <dgm:spPr/>
      <dgm:t>
        <a:bodyPr/>
        <a:lstStyle/>
        <a:p>
          <a:pPr>
            <a:buNone/>
          </a:pPr>
          <a:r>
            <a:rPr lang="en-US" dirty="0"/>
            <a:t>Ex. Collaborative learning, group presentations, group work</a:t>
          </a:r>
        </a:p>
      </dgm:t>
    </dgm:pt>
    <dgm:pt modelId="{74156CA1-C5AA-4B6B-BDA1-FEEF72E1330D}" type="parTrans" cxnId="{D6A070E3-025E-4C17-A04F-940BE9D1D995}">
      <dgm:prSet/>
      <dgm:spPr/>
    </dgm:pt>
    <dgm:pt modelId="{EEEE4F90-6039-4B46-B40F-5992A0894DAB}" type="sibTrans" cxnId="{D6A070E3-025E-4C17-A04F-940BE9D1D995}">
      <dgm:prSet/>
      <dgm:spPr/>
    </dgm:pt>
    <dgm:pt modelId="{CAF4E208-AA1A-4D21-A204-2C422C9A6765}" type="pres">
      <dgm:prSet presAssocID="{B2041334-DBC2-4BBA-8EF2-79C445BE47A3}" presName="linear" presStyleCnt="0">
        <dgm:presLayoutVars>
          <dgm:dir/>
          <dgm:animLvl val="lvl"/>
          <dgm:resizeHandles val="exact"/>
        </dgm:presLayoutVars>
      </dgm:prSet>
      <dgm:spPr/>
    </dgm:pt>
    <dgm:pt modelId="{1C1A4DAB-AE9A-432D-BCFB-2A4A2AD99EB4}" type="pres">
      <dgm:prSet presAssocID="{D1D6BA3B-1100-4D30-AE2B-7417676CD2BD}" presName="parentLin" presStyleCnt="0"/>
      <dgm:spPr/>
    </dgm:pt>
    <dgm:pt modelId="{AD968B7D-7E7D-4814-AD0C-B624B8F7EB10}" type="pres">
      <dgm:prSet presAssocID="{D1D6BA3B-1100-4D30-AE2B-7417676CD2BD}" presName="parentLeftMargin" presStyleLbl="node1" presStyleIdx="0" presStyleCnt="3"/>
      <dgm:spPr/>
    </dgm:pt>
    <dgm:pt modelId="{572AA4D8-1EEE-4526-A232-50327D40EAF3}" type="pres">
      <dgm:prSet presAssocID="{D1D6BA3B-1100-4D30-AE2B-7417676CD2BD}" presName="parentText" presStyleLbl="node1" presStyleIdx="0" presStyleCnt="3">
        <dgm:presLayoutVars>
          <dgm:chMax val="0"/>
          <dgm:bulletEnabled val="1"/>
        </dgm:presLayoutVars>
      </dgm:prSet>
      <dgm:spPr/>
    </dgm:pt>
    <dgm:pt modelId="{5DD0DF44-8083-4450-AB2B-E109F6CAA788}" type="pres">
      <dgm:prSet presAssocID="{D1D6BA3B-1100-4D30-AE2B-7417676CD2BD}" presName="negativeSpace" presStyleCnt="0"/>
      <dgm:spPr/>
    </dgm:pt>
    <dgm:pt modelId="{161A5CAA-C0EA-432C-ADFF-9F1A748B6E81}" type="pres">
      <dgm:prSet presAssocID="{D1D6BA3B-1100-4D30-AE2B-7417676CD2BD}" presName="childText" presStyleLbl="conFgAcc1" presStyleIdx="0" presStyleCnt="3">
        <dgm:presLayoutVars>
          <dgm:bulletEnabled val="1"/>
        </dgm:presLayoutVars>
      </dgm:prSet>
      <dgm:spPr/>
    </dgm:pt>
    <dgm:pt modelId="{902BCDF8-B35B-47C3-9750-107E7BE19C8C}" type="pres">
      <dgm:prSet presAssocID="{956587F2-441B-4C43-84E5-4BFAA8BACE45}" presName="spaceBetweenRectangles" presStyleCnt="0"/>
      <dgm:spPr/>
    </dgm:pt>
    <dgm:pt modelId="{0D7CE2E9-9989-4DAD-BEFD-61C8D39A257F}" type="pres">
      <dgm:prSet presAssocID="{488C2D92-5C7C-4851-B01F-DF9D5D2A3DC6}" presName="parentLin" presStyleCnt="0"/>
      <dgm:spPr/>
    </dgm:pt>
    <dgm:pt modelId="{3E013F6C-1552-48D9-B147-FC653347E0B0}" type="pres">
      <dgm:prSet presAssocID="{488C2D92-5C7C-4851-B01F-DF9D5D2A3DC6}" presName="parentLeftMargin" presStyleLbl="node1" presStyleIdx="0" presStyleCnt="3"/>
      <dgm:spPr/>
    </dgm:pt>
    <dgm:pt modelId="{DE8C857A-23F2-4D93-9163-11C574690E15}" type="pres">
      <dgm:prSet presAssocID="{488C2D92-5C7C-4851-B01F-DF9D5D2A3DC6}" presName="parentText" presStyleLbl="node1" presStyleIdx="1" presStyleCnt="3">
        <dgm:presLayoutVars>
          <dgm:chMax val="0"/>
          <dgm:bulletEnabled val="1"/>
        </dgm:presLayoutVars>
      </dgm:prSet>
      <dgm:spPr/>
    </dgm:pt>
    <dgm:pt modelId="{1AA0AC52-2665-4472-B9EA-F30BF9974F4D}" type="pres">
      <dgm:prSet presAssocID="{488C2D92-5C7C-4851-B01F-DF9D5D2A3DC6}" presName="negativeSpace" presStyleCnt="0"/>
      <dgm:spPr/>
    </dgm:pt>
    <dgm:pt modelId="{0F38662B-C5E8-4303-92E8-37693B635D2A}" type="pres">
      <dgm:prSet presAssocID="{488C2D92-5C7C-4851-B01F-DF9D5D2A3DC6}" presName="childText" presStyleLbl="conFgAcc1" presStyleIdx="1" presStyleCnt="3">
        <dgm:presLayoutVars>
          <dgm:bulletEnabled val="1"/>
        </dgm:presLayoutVars>
      </dgm:prSet>
      <dgm:spPr/>
    </dgm:pt>
    <dgm:pt modelId="{F0A7B817-F24C-4437-9ACE-A150874ADDEA}" type="pres">
      <dgm:prSet presAssocID="{6531269E-A743-4039-8E40-0EC46202265D}" presName="spaceBetweenRectangles" presStyleCnt="0"/>
      <dgm:spPr/>
    </dgm:pt>
    <dgm:pt modelId="{D8DB0F4E-7275-4068-890E-575E9C36259B}" type="pres">
      <dgm:prSet presAssocID="{AE1154A2-B9BF-4024-AC8E-E16337C4C51B}" presName="parentLin" presStyleCnt="0"/>
      <dgm:spPr/>
    </dgm:pt>
    <dgm:pt modelId="{638BB98E-81F5-4231-8A92-8794BF777E19}" type="pres">
      <dgm:prSet presAssocID="{AE1154A2-B9BF-4024-AC8E-E16337C4C51B}" presName="parentLeftMargin" presStyleLbl="node1" presStyleIdx="1" presStyleCnt="3"/>
      <dgm:spPr/>
    </dgm:pt>
    <dgm:pt modelId="{F9385939-F10C-4392-89F8-C129928FE774}" type="pres">
      <dgm:prSet presAssocID="{AE1154A2-B9BF-4024-AC8E-E16337C4C51B}" presName="parentText" presStyleLbl="node1" presStyleIdx="2" presStyleCnt="3">
        <dgm:presLayoutVars>
          <dgm:chMax val="0"/>
          <dgm:bulletEnabled val="1"/>
        </dgm:presLayoutVars>
      </dgm:prSet>
      <dgm:spPr/>
    </dgm:pt>
    <dgm:pt modelId="{C2544591-1FB6-4321-9CC4-443A1245C5E0}" type="pres">
      <dgm:prSet presAssocID="{AE1154A2-B9BF-4024-AC8E-E16337C4C51B}" presName="negativeSpace" presStyleCnt="0"/>
      <dgm:spPr/>
    </dgm:pt>
    <dgm:pt modelId="{B5AC71EF-8C3E-4382-9705-70745F0CAED6}" type="pres">
      <dgm:prSet presAssocID="{AE1154A2-B9BF-4024-AC8E-E16337C4C51B}" presName="childText" presStyleLbl="conFgAcc1" presStyleIdx="2" presStyleCnt="3">
        <dgm:presLayoutVars>
          <dgm:bulletEnabled val="1"/>
        </dgm:presLayoutVars>
      </dgm:prSet>
      <dgm:spPr/>
    </dgm:pt>
  </dgm:ptLst>
  <dgm:cxnLst>
    <dgm:cxn modelId="{8ECA920A-5240-4FDE-B2ED-A1DC2E9CE894}" type="presOf" srcId="{488C2D92-5C7C-4851-B01F-DF9D5D2A3DC6}" destId="{3E013F6C-1552-48D9-B147-FC653347E0B0}" srcOrd="0" destOrd="0" presId="urn:microsoft.com/office/officeart/2005/8/layout/list1"/>
    <dgm:cxn modelId="{3D7A2A0E-CC0D-42F0-B331-5A2E83069800}" type="presOf" srcId="{19A18D0D-1157-426E-A446-F7531DEBAFE2}" destId="{161A5CAA-C0EA-432C-ADFF-9F1A748B6E81}" srcOrd="0" destOrd="1" presId="urn:microsoft.com/office/officeart/2005/8/layout/list1"/>
    <dgm:cxn modelId="{13C6FE20-DE4B-4284-AE47-629BF5A4D940}" type="presOf" srcId="{D1D6BA3B-1100-4D30-AE2B-7417676CD2BD}" destId="{AD968B7D-7E7D-4814-AD0C-B624B8F7EB10}" srcOrd="0" destOrd="0" presId="urn:microsoft.com/office/officeart/2005/8/layout/list1"/>
    <dgm:cxn modelId="{FC241C24-13D9-4A7C-B1D3-BF91F42D450F}" type="presOf" srcId="{DC8E44CE-5E6F-49C7-950B-AA72CF4E6FA2}" destId="{0F38662B-C5E8-4303-92E8-37693B635D2A}" srcOrd="0" destOrd="0" presId="urn:microsoft.com/office/officeart/2005/8/layout/list1"/>
    <dgm:cxn modelId="{34179F2C-F31F-4BA4-B8AB-9EB2BF434F19}" srcId="{B2041334-DBC2-4BBA-8EF2-79C445BE47A3}" destId="{D1D6BA3B-1100-4D30-AE2B-7417676CD2BD}" srcOrd="0" destOrd="0" parTransId="{18442D16-7DD1-467E-A089-8AE5E9B9985E}" sibTransId="{956587F2-441B-4C43-84E5-4BFAA8BACE45}"/>
    <dgm:cxn modelId="{3A088D37-076B-4B48-8C84-9263EED5028E}" type="presOf" srcId="{488C2D92-5C7C-4851-B01F-DF9D5D2A3DC6}" destId="{DE8C857A-23F2-4D93-9163-11C574690E15}" srcOrd="1" destOrd="0" presId="urn:microsoft.com/office/officeart/2005/8/layout/list1"/>
    <dgm:cxn modelId="{420FB33C-DC16-477F-B51D-5822CCCDB408}" srcId="{AE1154A2-B9BF-4024-AC8E-E16337C4C51B}" destId="{1FB3CD38-06D7-4EDB-811A-3004BCBF03E6}" srcOrd="0" destOrd="0" parTransId="{ABB395D4-5DFF-4669-9443-D378AF31E5CC}" sibTransId="{01E2DAD0-644D-4D26-80A7-C2D8E08FC58D}"/>
    <dgm:cxn modelId="{C38C5140-14C9-4F8A-A0B7-D0281DB62EE6}" srcId="{B2041334-DBC2-4BBA-8EF2-79C445BE47A3}" destId="{488C2D92-5C7C-4851-B01F-DF9D5D2A3DC6}" srcOrd="1" destOrd="0" parTransId="{52CAB2A2-BB2F-4418-BB85-89C124075528}" sibTransId="{6531269E-A743-4039-8E40-0EC46202265D}"/>
    <dgm:cxn modelId="{867BB441-FF42-4312-A849-D70D2B7E4032}" type="presOf" srcId="{AE1154A2-B9BF-4024-AC8E-E16337C4C51B}" destId="{638BB98E-81F5-4231-8A92-8794BF777E19}" srcOrd="0" destOrd="0" presId="urn:microsoft.com/office/officeart/2005/8/layout/list1"/>
    <dgm:cxn modelId="{8C982246-00C3-4A7F-AD2B-A3A65CE7A329}" type="presOf" srcId="{1FB3CD38-06D7-4EDB-811A-3004BCBF03E6}" destId="{B5AC71EF-8C3E-4382-9705-70745F0CAED6}" srcOrd="0" destOrd="0" presId="urn:microsoft.com/office/officeart/2005/8/layout/list1"/>
    <dgm:cxn modelId="{87EC8350-2E6E-41E8-BFAB-38505F10964B}" type="presOf" srcId="{B2041334-DBC2-4BBA-8EF2-79C445BE47A3}" destId="{CAF4E208-AA1A-4D21-A204-2C422C9A6765}" srcOrd="0" destOrd="0" presId="urn:microsoft.com/office/officeart/2005/8/layout/list1"/>
    <dgm:cxn modelId="{F0D58D57-6EEE-462B-AB7D-A54F193F3047}" srcId="{D1D6BA3B-1100-4D30-AE2B-7417676CD2BD}" destId="{4FE0D4A3-52C4-4575-A987-5869413A995B}" srcOrd="0" destOrd="0" parTransId="{A61AB96D-DD69-4442-AA1B-73A2C6D2C049}" sibTransId="{D16F40B9-E55E-4608-BA0B-19B271338237}"/>
    <dgm:cxn modelId="{8CD5158E-A048-4D44-8171-427819690917}" type="presOf" srcId="{D1D6BA3B-1100-4D30-AE2B-7417676CD2BD}" destId="{572AA4D8-1EEE-4526-A232-50327D40EAF3}" srcOrd="1" destOrd="0" presId="urn:microsoft.com/office/officeart/2005/8/layout/list1"/>
    <dgm:cxn modelId="{1F327396-71AA-49F8-8C6F-2AD8DC351DC4}" srcId="{488C2D92-5C7C-4851-B01F-DF9D5D2A3DC6}" destId="{DC8E44CE-5E6F-49C7-950B-AA72CF4E6FA2}" srcOrd="0" destOrd="0" parTransId="{F755367A-1B71-477D-BDA2-06FE87CC9DEC}" sibTransId="{74C1179B-1CA4-4CC9-B603-97A8B6FF7429}"/>
    <dgm:cxn modelId="{90071A9E-989D-4193-AD12-35AEC6C037AE}" srcId="{B2041334-DBC2-4BBA-8EF2-79C445BE47A3}" destId="{AE1154A2-B9BF-4024-AC8E-E16337C4C51B}" srcOrd="2" destOrd="0" parTransId="{B688137E-6147-4B4F-BFC9-B8BFED85BDA2}" sibTransId="{50A3E0D1-6832-4124-A6BC-C71210B34F8E}"/>
    <dgm:cxn modelId="{4153DED3-01FD-4451-97DD-F5D2E6062F61}" type="presOf" srcId="{AE1154A2-B9BF-4024-AC8E-E16337C4C51B}" destId="{F9385939-F10C-4392-89F8-C129928FE774}" srcOrd="1" destOrd="0" presId="urn:microsoft.com/office/officeart/2005/8/layout/list1"/>
    <dgm:cxn modelId="{D6A070E3-025E-4C17-A04F-940BE9D1D995}" srcId="{D1D6BA3B-1100-4D30-AE2B-7417676CD2BD}" destId="{19A18D0D-1157-426E-A446-F7531DEBAFE2}" srcOrd="1" destOrd="0" parTransId="{74156CA1-C5AA-4B6B-BDA1-FEEF72E1330D}" sibTransId="{EEEE4F90-6039-4B46-B40F-5992A0894DAB}"/>
    <dgm:cxn modelId="{4C724BFC-CA27-49F3-993D-47CCCA10C135}" type="presOf" srcId="{4FE0D4A3-52C4-4575-A987-5869413A995B}" destId="{161A5CAA-C0EA-432C-ADFF-9F1A748B6E81}" srcOrd="0" destOrd="0" presId="urn:microsoft.com/office/officeart/2005/8/layout/list1"/>
    <dgm:cxn modelId="{430C32AA-557E-4B69-939B-477CA2B4C558}" type="presParOf" srcId="{CAF4E208-AA1A-4D21-A204-2C422C9A6765}" destId="{1C1A4DAB-AE9A-432D-BCFB-2A4A2AD99EB4}" srcOrd="0" destOrd="0" presId="urn:microsoft.com/office/officeart/2005/8/layout/list1"/>
    <dgm:cxn modelId="{7F113349-7E68-42C7-94CC-400EFE3C7CDD}" type="presParOf" srcId="{1C1A4DAB-AE9A-432D-BCFB-2A4A2AD99EB4}" destId="{AD968B7D-7E7D-4814-AD0C-B624B8F7EB10}" srcOrd="0" destOrd="0" presId="urn:microsoft.com/office/officeart/2005/8/layout/list1"/>
    <dgm:cxn modelId="{9FFA9FC6-415D-47FE-90E0-9B36C9780412}" type="presParOf" srcId="{1C1A4DAB-AE9A-432D-BCFB-2A4A2AD99EB4}" destId="{572AA4D8-1EEE-4526-A232-50327D40EAF3}" srcOrd="1" destOrd="0" presId="urn:microsoft.com/office/officeart/2005/8/layout/list1"/>
    <dgm:cxn modelId="{D83D3D87-60BD-496A-BA2A-F54B092CCD3F}" type="presParOf" srcId="{CAF4E208-AA1A-4D21-A204-2C422C9A6765}" destId="{5DD0DF44-8083-4450-AB2B-E109F6CAA788}" srcOrd="1" destOrd="0" presId="urn:microsoft.com/office/officeart/2005/8/layout/list1"/>
    <dgm:cxn modelId="{EA688344-529E-4C35-AE19-BD662D409683}" type="presParOf" srcId="{CAF4E208-AA1A-4D21-A204-2C422C9A6765}" destId="{161A5CAA-C0EA-432C-ADFF-9F1A748B6E81}" srcOrd="2" destOrd="0" presId="urn:microsoft.com/office/officeart/2005/8/layout/list1"/>
    <dgm:cxn modelId="{792CE032-ADD7-4695-94AA-1E66A9E8DD9E}" type="presParOf" srcId="{CAF4E208-AA1A-4D21-A204-2C422C9A6765}" destId="{902BCDF8-B35B-47C3-9750-107E7BE19C8C}" srcOrd="3" destOrd="0" presId="urn:microsoft.com/office/officeart/2005/8/layout/list1"/>
    <dgm:cxn modelId="{696789A7-9CEE-4929-998F-BAA095D787FA}" type="presParOf" srcId="{CAF4E208-AA1A-4D21-A204-2C422C9A6765}" destId="{0D7CE2E9-9989-4DAD-BEFD-61C8D39A257F}" srcOrd="4" destOrd="0" presId="urn:microsoft.com/office/officeart/2005/8/layout/list1"/>
    <dgm:cxn modelId="{3A07DFC0-BD69-46F5-8171-4694108ACE8A}" type="presParOf" srcId="{0D7CE2E9-9989-4DAD-BEFD-61C8D39A257F}" destId="{3E013F6C-1552-48D9-B147-FC653347E0B0}" srcOrd="0" destOrd="0" presId="urn:microsoft.com/office/officeart/2005/8/layout/list1"/>
    <dgm:cxn modelId="{7C4EAEA1-5EA4-40B0-AD30-D111C5933305}" type="presParOf" srcId="{0D7CE2E9-9989-4DAD-BEFD-61C8D39A257F}" destId="{DE8C857A-23F2-4D93-9163-11C574690E15}" srcOrd="1" destOrd="0" presId="urn:microsoft.com/office/officeart/2005/8/layout/list1"/>
    <dgm:cxn modelId="{EF14C9B4-DD77-4EE2-AADC-69BE57CA42EE}" type="presParOf" srcId="{CAF4E208-AA1A-4D21-A204-2C422C9A6765}" destId="{1AA0AC52-2665-4472-B9EA-F30BF9974F4D}" srcOrd="5" destOrd="0" presId="urn:microsoft.com/office/officeart/2005/8/layout/list1"/>
    <dgm:cxn modelId="{EE7BEBA2-84F9-4370-AEC4-AB2A9C352370}" type="presParOf" srcId="{CAF4E208-AA1A-4D21-A204-2C422C9A6765}" destId="{0F38662B-C5E8-4303-92E8-37693B635D2A}" srcOrd="6" destOrd="0" presId="urn:microsoft.com/office/officeart/2005/8/layout/list1"/>
    <dgm:cxn modelId="{73905EE3-8CEA-47B1-83A8-B027EA75AEA1}" type="presParOf" srcId="{CAF4E208-AA1A-4D21-A204-2C422C9A6765}" destId="{F0A7B817-F24C-4437-9ACE-A150874ADDEA}" srcOrd="7" destOrd="0" presId="urn:microsoft.com/office/officeart/2005/8/layout/list1"/>
    <dgm:cxn modelId="{08607360-C57C-48BA-95AF-9FDADEA5ACE1}" type="presParOf" srcId="{CAF4E208-AA1A-4D21-A204-2C422C9A6765}" destId="{D8DB0F4E-7275-4068-890E-575E9C36259B}" srcOrd="8" destOrd="0" presId="urn:microsoft.com/office/officeart/2005/8/layout/list1"/>
    <dgm:cxn modelId="{39477BA6-2811-466F-96FE-BA5C5D2F7E63}" type="presParOf" srcId="{D8DB0F4E-7275-4068-890E-575E9C36259B}" destId="{638BB98E-81F5-4231-8A92-8794BF777E19}" srcOrd="0" destOrd="0" presId="urn:microsoft.com/office/officeart/2005/8/layout/list1"/>
    <dgm:cxn modelId="{77CC1BC8-1A1E-4E06-B158-4676F51DEBC1}" type="presParOf" srcId="{D8DB0F4E-7275-4068-890E-575E9C36259B}" destId="{F9385939-F10C-4392-89F8-C129928FE774}" srcOrd="1" destOrd="0" presId="urn:microsoft.com/office/officeart/2005/8/layout/list1"/>
    <dgm:cxn modelId="{9F4B5A69-2E5A-4487-9193-46421F5F1D2F}" type="presParOf" srcId="{CAF4E208-AA1A-4D21-A204-2C422C9A6765}" destId="{C2544591-1FB6-4321-9CC4-443A1245C5E0}" srcOrd="9" destOrd="0" presId="urn:microsoft.com/office/officeart/2005/8/layout/list1"/>
    <dgm:cxn modelId="{DBD77031-6010-410B-8EC2-529786255D35}" type="presParOf" srcId="{CAF4E208-AA1A-4D21-A204-2C422C9A6765}" destId="{B5AC71EF-8C3E-4382-9705-70745F0CAED6}"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608B3F8-504B-4472-B6E4-7F7431590062}" type="doc">
      <dgm:prSet loTypeId="urn:microsoft.com/office/officeart/2005/8/layout/vList2" loCatId="list" qsTypeId="urn:microsoft.com/office/officeart/2005/8/quickstyle/simple1" qsCatId="simple" csTypeId="urn:microsoft.com/office/officeart/2005/8/colors/accent0_1" csCatId="mainScheme" phldr="1"/>
      <dgm:spPr/>
      <dgm:t>
        <a:bodyPr/>
        <a:lstStyle/>
        <a:p>
          <a:endParaRPr lang="en-US"/>
        </a:p>
      </dgm:t>
    </dgm:pt>
    <dgm:pt modelId="{747D5EE7-210B-4723-A59D-CCB545140A9D}">
      <dgm:prSet/>
      <dgm:spPr/>
      <dgm:t>
        <a:bodyPr/>
        <a:lstStyle/>
        <a:p>
          <a:r>
            <a:rPr lang="en-US"/>
            <a:t>“It is through others that we become ourselves”</a:t>
          </a:r>
        </a:p>
      </dgm:t>
    </dgm:pt>
    <dgm:pt modelId="{65B127F0-F9BF-4256-9575-C556CC513181}" type="parTrans" cxnId="{B373D71B-F1EE-46BF-8C53-14F7D915823A}">
      <dgm:prSet/>
      <dgm:spPr/>
      <dgm:t>
        <a:bodyPr/>
        <a:lstStyle/>
        <a:p>
          <a:endParaRPr lang="en-US"/>
        </a:p>
      </dgm:t>
    </dgm:pt>
    <dgm:pt modelId="{44C0C028-C50B-476A-9A9D-686E40101BF6}" type="sibTrans" cxnId="{B373D71B-F1EE-46BF-8C53-14F7D915823A}">
      <dgm:prSet/>
      <dgm:spPr/>
      <dgm:t>
        <a:bodyPr/>
        <a:lstStyle/>
        <a:p>
          <a:endParaRPr lang="en-US"/>
        </a:p>
      </dgm:t>
    </dgm:pt>
    <dgm:pt modelId="{D83E3D63-DA23-4C51-96B0-CADB9025C435}">
      <dgm:prSet/>
      <dgm:spPr/>
      <dgm:t>
        <a:bodyPr/>
        <a:lstStyle/>
        <a:p>
          <a:pPr algn="ctr">
            <a:buNone/>
          </a:pPr>
          <a:r>
            <a:rPr lang="en-US" dirty="0"/>
            <a:t>All learning is social</a:t>
          </a:r>
        </a:p>
      </dgm:t>
    </dgm:pt>
    <dgm:pt modelId="{D83E354C-A421-45F6-B73D-BFC1B50A425C}" type="parTrans" cxnId="{E8A48B22-9FFD-4D55-93D2-72CE8C45B65F}">
      <dgm:prSet/>
      <dgm:spPr/>
      <dgm:t>
        <a:bodyPr/>
        <a:lstStyle/>
        <a:p>
          <a:endParaRPr lang="en-US"/>
        </a:p>
      </dgm:t>
    </dgm:pt>
    <dgm:pt modelId="{1208DDEF-C987-40BB-86B2-8A961D0BB7C9}" type="sibTrans" cxnId="{E8A48B22-9FFD-4D55-93D2-72CE8C45B65F}">
      <dgm:prSet/>
      <dgm:spPr/>
      <dgm:t>
        <a:bodyPr/>
        <a:lstStyle/>
        <a:p>
          <a:endParaRPr lang="en-US"/>
        </a:p>
      </dgm:t>
    </dgm:pt>
    <dgm:pt modelId="{34DBA8AD-1336-451E-A444-8CCE303B25CB}">
      <dgm:prSet/>
      <dgm:spPr/>
      <dgm:t>
        <a:bodyPr/>
        <a:lstStyle/>
        <a:p>
          <a:r>
            <a:rPr lang="en-US" dirty="0"/>
            <a:t>“What a child can do in co-operation today he can do alone tomorrow”</a:t>
          </a:r>
        </a:p>
      </dgm:t>
    </dgm:pt>
    <dgm:pt modelId="{A7A31F1B-E629-427A-9069-048CD2CFCDCD}" type="parTrans" cxnId="{05523A6C-1D40-43EF-9987-F819745EC9CB}">
      <dgm:prSet/>
      <dgm:spPr/>
      <dgm:t>
        <a:bodyPr/>
        <a:lstStyle/>
        <a:p>
          <a:endParaRPr lang="en-US"/>
        </a:p>
      </dgm:t>
    </dgm:pt>
    <dgm:pt modelId="{D3EC080F-830B-471C-83A7-9EA0A744BE88}" type="sibTrans" cxnId="{05523A6C-1D40-43EF-9987-F819745EC9CB}">
      <dgm:prSet/>
      <dgm:spPr/>
      <dgm:t>
        <a:bodyPr/>
        <a:lstStyle/>
        <a:p>
          <a:endParaRPr lang="en-US"/>
        </a:p>
      </dgm:t>
    </dgm:pt>
    <dgm:pt modelId="{07B5412B-A0C0-4977-A856-DF5513BBE2CB}">
      <dgm:prSet/>
      <dgm:spPr/>
      <dgm:t>
        <a:bodyPr/>
        <a:lstStyle/>
        <a:p>
          <a:pPr algn="ctr">
            <a:buNone/>
          </a:pPr>
          <a:r>
            <a:rPr lang="en-US" dirty="0"/>
            <a:t>Guided participation, ZPD, scaffolding</a:t>
          </a:r>
        </a:p>
      </dgm:t>
    </dgm:pt>
    <dgm:pt modelId="{66D27233-AB1E-412D-9D6F-13CA7C9E324C}" type="parTrans" cxnId="{225B0FE1-87C2-448F-9AC2-9934A1DBB691}">
      <dgm:prSet/>
      <dgm:spPr/>
      <dgm:t>
        <a:bodyPr/>
        <a:lstStyle/>
        <a:p>
          <a:endParaRPr lang="en-US"/>
        </a:p>
      </dgm:t>
    </dgm:pt>
    <dgm:pt modelId="{A3C81BE8-3006-49E7-B75A-E5B03452FC5B}" type="sibTrans" cxnId="{225B0FE1-87C2-448F-9AC2-9934A1DBB691}">
      <dgm:prSet/>
      <dgm:spPr/>
      <dgm:t>
        <a:bodyPr/>
        <a:lstStyle/>
        <a:p>
          <a:endParaRPr lang="en-US"/>
        </a:p>
      </dgm:t>
    </dgm:pt>
    <dgm:pt modelId="{6B6FB1B4-3689-4E21-AD72-E3B33B8AC30D}" type="pres">
      <dgm:prSet presAssocID="{3608B3F8-504B-4472-B6E4-7F7431590062}" presName="linear" presStyleCnt="0">
        <dgm:presLayoutVars>
          <dgm:animLvl val="lvl"/>
          <dgm:resizeHandles val="exact"/>
        </dgm:presLayoutVars>
      </dgm:prSet>
      <dgm:spPr/>
    </dgm:pt>
    <dgm:pt modelId="{A6758926-3F93-4A9D-B6AA-11AA38B53A86}" type="pres">
      <dgm:prSet presAssocID="{747D5EE7-210B-4723-A59D-CCB545140A9D}" presName="parentText" presStyleLbl="node1" presStyleIdx="0" presStyleCnt="2" custScaleY="75096">
        <dgm:presLayoutVars>
          <dgm:chMax val="0"/>
          <dgm:bulletEnabled val="1"/>
        </dgm:presLayoutVars>
      </dgm:prSet>
      <dgm:spPr/>
    </dgm:pt>
    <dgm:pt modelId="{A0A2A822-7E67-4F0A-8A57-1F23449C25C1}" type="pres">
      <dgm:prSet presAssocID="{747D5EE7-210B-4723-A59D-CCB545140A9D}" presName="childText" presStyleLbl="revTx" presStyleIdx="0" presStyleCnt="2">
        <dgm:presLayoutVars>
          <dgm:bulletEnabled val="1"/>
        </dgm:presLayoutVars>
      </dgm:prSet>
      <dgm:spPr/>
    </dgm:pt>
    <dgm:pt modelId="{ADB5E92D-A613-4F1E-89BF-25EDF402739C}" type="pres">
      <dgm:prSet presAssocID="{34DBA8AD-1336-451E-A444-8CCE303B25CB}" presName="parentText" presStyleLbl="node1" presStyleIdx="1" presStyleCnt="2">
        <dgm:presLayoutVars>
          <dgm:chMax val="0"/>
          <dgm:bulletEnabled val="1"/>
        </dgm:presLayoutVars>
      </dgm:prSet>
      <dgm:spPr/>
    </dgm:pt>
    <dgm:pt modelId="{0AA31F82-3AF3-42DE-A8E2-B4D22948B147}" type="pres">
      <dgm:prSet presAssocID="{34DBA8AD-1336-451E-A444-8CCE303B25CB}" presName="childText" presStyleLbl="revTx" presStyleIdx="1" presStyleCnt="2">
        <dgm:presLayoutVars>
          <dgm:bulletEnabled val="1"/>
        </dgm:presLayoutVars>
      </dgm:prSet>
      <dgm:spPr/>
    </dgm:pt>
  </dgm:ptLst>
  <dgm:cxnLst>
    <dgm:cxn modelId="{2075B60A-397F-4EAC-9943-05EFF8E02C68}" type="presOf" srcId="{34DBA8AD-1336-451E-A444-8CCE303B25CB}" destId="{ADB5E92D-A613-4F1E-89BF-25EDF402739C}" srcOrd="0" destOrd="0" presId="urn:microsoft.com/office/officeart/2005/8/layout/vList2"/>
    <dgm:cxn modelId="{7835720C-057A-41AE-89BA-D30BD9B7F094}" type="presOf" srcId="{D83E3D63-DA23-4C51-96B0-CADB9025C435}" destId="{A0A2A822-7E67-4F0A-8A57-1F23449C25C1}" srcOrd="0" destOrd="0" presId="urn:microsoft.com/office/officeart/2005/8/layout/vList2"/>
    <dgm:cxn modelId="{B373D71B-F1EE-46BF-8C53-14F7D915823A}" srcId="{3608B3F8-504B-4472-B6E4-7F7431590062}" destId="{747D5EE7-210B-4723-A59D-CCB545140A9D}" srcOrd="0" destOrd="0" parTransId="{65B127F0-F9BF-4256-9575-C556CC513181}" sibTransId="{44C0C028-C50B-476A-9A9D-686E40101BF6}"/>
    <dgm:cxn modelId="{E8A48B22-9FFD-4D55-93D2-72CE8C45B65F}" srcId="{747D5EE7-210B-4723-A59D-CCB545140A9D}" destId="{D83E3D63-DA23-4C51-96B0-CADB9025C435}" srcOrd="0" destOrd="0" parTransId="{D83E354C-A421-45F6-B73D-BFC1B50A425C}" sibTransId="{1208DDEF-C987-40BB-86B2-8A961D0BB7C9}"/>
    <dgm:cxn modelId="{5F15B439-2473-4FAF-ACFE-0393E7B3E2EA}" type="presOf" srcId="{3608B3F8-504B-4472-B6E4-7F7431590062}" destId="{6B6FB1B4-3689-4E21-AD72-E3B33B8AC30D}" srcOrd="0" destOrd="0" presId="urn:microsoft.com/office/officeart/2005/8/layout/vList2"/>
    <dgm:cxn modelId="{BA68CA5B-8038-49D7-BEC7-E6B958E92A3E}" type="presOf" srcId="{07B5412B-A0C0-4977-A856-DF5513BBE2CB}" destId="{0AA31F82-3AF3-42DE-A8E2-B4D22948B147}" srcOrd="0" destOrd="0" presId="urn:microsoft.com/office/officeart/2005/8/layout/vList2"/>
    <dgm:cxn modelId="{DA446B5D-A5B2-418C-9112-45C552F42A15}" type="presOf" srcId="{747D5EE7-210B-4723-A59D-CCB545140A9D}" destId="{A6758926-3F93-4A9D-B6AA-11AA38B53A86}" srcOrd="0" destOrd="0" presId="urn:microsoft.com/office/officeart/2005/8/layout/vList2"/>
    <dgm:cxn modelId="{05523A6C-1D40-43EF-9987-F819745EC9CB}" srcId="{3608B3F8-504B-4472-B6E4-7F7431590062}" destId="{34DBA8AD-1336-451E-A444-8CCE303B25CB}" srcOrd="1" destOrd="0" parTransId="{A7A31F1B-E629-427A-9069-048CD2CFCDCD}" sibTransId="{D3EC080F-830B-471C-83A7-9EA0A744BE88}"/>
    <dgm:cxn modelId="{225B0FE1-87C2-448F-9AC2-9934A1DBB691}" srcId="{34DBA8AD-1336-451E-A444-8CCE303B25CB}" destId="{07B5412B-A0C0-4977-A856-DF5513BBE2CB}" srcOrd="0" destOrd="0" parTransId="{66D27233-AB1E-412D-9D6F-13CA7C9E324C}" sibTransId="{A3C81BE8-3006-49E7-B75A-E5B03452FC5B}"/>
    <dgm:cxn modelId="{5D3220C6-4ADD-4538-97B9-48116988D635}" type="presParOf" srcId="{6B6FB1B4-3689-4E21-AD72-E3B33B8AC30D}" destId="{A6758926-3F93-4A9D-B6AA-11AA38B53A86}" srcOrd="0" destOrd="0" presId="urn:microsoft.com/office/officeart/2005/8/layout/vList2"/>
    <dgm:cxn modelId="{22A926E5-53D2-48C5-A972-0284BF448300}" type="presParOf" srcId="{6B6FB1B4-3689-4E21-AD72-E3B33B8AC30D}" destId="{A0A2A822-7E67-4F0A-8A57-1F23449C25C1}" srcOrd="1" destOrd="0" presId="urn:microsoft.com/office/officeart/2005/8/layout/vList2"/>
    <dgm:cxn modelId="{78F27900-7A7A-4AF5-9134-927F003A916A}" type="presParOf" srcId="{6B6FB1B4-3689-4E21-AD72-E3B33B8AC30D}" destId="{ADB5E92D-A613-4F1E-89BF-25EDF402739C}" srcOrd="2" destOrd="0" presId="urn:microsoft.com/office/officeart/2005/8/layout/vList2"/>
    <dgm:cxn modelId="{F446E9B3-0F0E-44AF-9B30-2D193E7A9413}" type="presParOf" srcId="{6B6FB1B4-3689-4E21-AD72-E3B33B8AC30D}" destId="{0AA31F82-3AF3-42DE-A8E2-B4D22948B147}"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1A5CAA-C0EA-432C-ADFF-9F1A748B6E81}">
      <dsp:nvSpPr>
        <dsp:cNvPr id="0" name=""/>
        <dsp:cNvSpPr/>
      </dsp:nvSpPr>
      <dsp:spPr>
        <a:xfrm>
          <a:off x="0" y="405792"/>
          <a:ext cx="6513603" cy="2079000"/>
        </a:xfrm>
        <a:prstGeom prst="rect">
          <a:avLst/>
        </a:prstGeom>
        <a:solidFill>
          <a:schemeClr val="dk1">
            <a:alpha val="90000"/>
            <a:tint val="40000"/>
            <a:hueOff val="0"/>
            <a:satOff val="0"/>
            <a:lumOff val="0"/>
            <a:alphaOff val="0"/>
          </a:schemeClr>
        </a:solidFill>
        <a:ln w="12700" cap="flat" cmpd="sng" algn="ctr">
          <a:solidFill>
            <a:schemeClr val="dk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05528" tIns="499872" rIns="505528" bIns="170688" numCol="1" spcCol="1270" anchor="t" anchorCtr="0">
          <a:noAutofit/>
        </a:bodyPr>
        <a:lstStyle/>
        <a:p>
          <a:pPr marL="228600" lvl="1" indent="-228600" algn="l" defTabSz="1066800">
            <a:lnSpc>
              <a:spcPct val="90000"/>
            </a:lnSpc>
            <a:spcBef>
              <a:spcPct val="0"/>
            </a:spcBef>
            <a:spcAft>
              <a:spcPct val="15000"/>
            </a:spcAft>
            <a:buNone/>
          </a:pPr>
          <a:r>
            <a:rPr lang="en-US" sz="2400" kern="1200" dirty="0"/>
            <a:t>We can often complete harder tasks with someone else than we could alone.</a:t>
          </a:r>
        </a:p>
        <a:p>
          <a:pPr marL="228600" lvl="1" indent="-228600" algn="l" defTabSz="1066800">
            <a:lnSpc>
              <a:spcPct val="90000"/>
            </a:lnSpc>
            <a:spcBef>
              <a:spcPct val="0"/>
            </a:spcBef>
            <a:spcAft>
              <a:spcPct val="15000"/>
            </a:spcAft>
            <a:buNone/>
          </a:pPr>
          <a:r>
            <a:rPr lang="en-US" sz="2400" kern="1200" dirty="0"/>
            <a:t>Ex. Collaborative learning, group presentations, group work</a:t>
          </a:r>
        </a:p>
      </dsp:txBody>
      <dsp:txXfrm>
        <a:off x="0" y="405792"/>
        <a:ext cx="6513603" cy="2079000"/>
      </dsp:txXfrm>
    </dsp:sp>
    <dsp:sp modelId="{572AA4D8-1EEE-4526-A232-50327D40EAF3}">
      <dsp:nvSpPr>
        <dsp:cNvPr id="0" name=""/>
        <dsp:cNvSpPr/>
      </dsp:nvSpPr>
      <dsp:spPr>
        <a:xfrm>
          <a:off x="325680" y="51552"/>
          <a:ext cx="4559522" cy="708480"/>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2339" tIns="0" rIns="172339" bIns="0" numCol="1" spcCol="1270" anchor="ctr" anchorCtr="0">
          <a:noAutofit/>
        </a:bodyPr>
        <a:lstStyle/>
        <a:p>
          <a:pPr marL="0" lvl="0" indent="0" algn="l" defTabSz="1066800">
            <a:lnSpc>
              <a:spcPct val="90000"/>
            </a:lnSpc>
            <a:spcBef>
              <a:spcPct val="0"/>
            </a:spcBef>
            <a:spcAft>
              <a:spcPct val="35000"/>
            </a:spcAft>
            <a:buNone/>
          </a:pPr>
          <a:r>
            <a:rPr lang="en-US" sz="2400" kern="1200"/>
            <a:t>Emphasized social learning </a:t>
          </a:r>
        </a:p>
      </dsp:txBody>
      <dsp:txXfrm>
        <a:off x="360265" y="86137"/>
        <a:ext cx="4490352" cy="639310"/>
      </dsp:txXfrm>
    </dsp:sp>
    <dsp:sp modelId="{0F38662B-C5E8-4303-92E8-37693B635D2A}">
      <dsp:nvSpPr>
        <dsp:cNvPr id="0" name=""/>
        <dsp:cNvSpPr/>
      </dsp:nvSpPr>
      <dsp:spPr>
        <a:xfrm>
          <a:off x="0" y="2968633"/>
          <a:ext cx="6513603" cy="1360800"/>
        </a:xfrm>
        <a:prstGeom prst="rect">
          <a:avLst/>
        </a:prstGeom>
        <a:solidFill>
          <a:schemeClr val="dk1">
            <a:alpha val="90000"/>
            <a:tint val="40000"/>
            <a:hueOff val="0"/>
            <a:satOff val="0"/>
            <a:lumOff val="0"/>
            <a:alphaOff val="0"/>
          </a:schemeClr>
        </a:solidFill>
        <a:ln w="12700" cap="flat" cmpd="sng" algn="ctr">
          <a:solidFill>
            <a:schemeClr val="dk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05528" tIns="499872" rIns="505528" bIns="170688" numCol="1" spcCol="1270" anchor="t" anchorCtr="0">
          <a:noAutofit/>
        </a:bodyPr>
        <a:lstStyle/>
        <a:p>
          <a:pPr marL="228600" lvl="1" indent="-228600" algn="l" defTabSz="1066800">
            <a:lnSpc>
              <a:spcPct val="90000"/>
            </a:lnSpc>
            <a:spcBef>
              <a:spcPct val="0"/>
            </a:spcBef>
            <a:spcAft>
              <a:spcPct val="15000"/>
            </a:spcAft>
            <a:buNone/>
          </a:pPr>
          <a:r>
            <a:rPr lang="en-US" sz="2400" kern="1200" dirty="0"/>
            <a:t>The teacher considers how much scaffolding to give a student to help them learn. </a:t>
          </a:r>
        </a:p>
      </dsp:txBody>
      <dsp:txXfrm>
        <a:off x="0" y="2968633"/>
        <a:ext cx="6513603" cy="1360800"/>
      </dsp:txXfrm>
    </dsp:sp>
    <dsp:sp modelId="{DE8C857A-23F2-4D93-9163-11C574690E15}">
      <dsp:nvSpPr>
        <dsp:cNvPr id="0" name=""/>
        <dsp:cNvSpPr/>
      </dsp:nvSpPr>
      <dsp:spPr>
        <a:xfrm>
          <a:off x="325680" y="2614393"/>
          <a:ext cx="4559522" cy="708480"/>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2339" tIns="0" rIns="172339" bIns="0" numCol="1" spcCol="1270" anchor="ctr" anchorCtr="0">
          <a:noAutofit/>
        </a:bodyPr>
        <a:lstStyle/>
        <a:p>
          <a:pPr marL="0" lvl="0" indent="0" algn="l" defTabSz="1066800">
            <a:lnSpc>
              <a:spcPct val="90000"/>
            </a:lnSpc>
            <a:spcBef>
              <a:spcPct val="0"/>
            </a:spcBef>
            <a:spcAft>
              <a:spcPct val="35000"/>
            </a:spcAft>
            <a:buNone/>
          </a:pPr>
          <a:r>
            <a:rPr lang="en-US" sz="2400" kern="1200"/>
            <a:t>Zone of Proximal Development</a:t>
          </a:r>
        </a:p>
      </dsp:txBody>
      <dsp:txXfrm>
        <a:off x="360265" y="2648978"/>
        <a:ext cx="4490352" cy="639310"/>
      </dsp:txXfrm>
    </dsp:sp>
    <dsp:sp modelId="{B5AC71EF-8C3E-4382-9705-70745F0CAED6}">
      <dsp:nvSpPr>
        <dsp:cNvPr id="0" name=""/>
        <dsp:cNvSpPr/>
      </dsp:nvSpPr>
      <dsp:spPr>
        <a:xfrm>
          <a:off x="0" y="4813273"/>
          <a:ext cx="6513603" cy="1020600"/>
        </a:xfrm>
        <a:prstGeom prst="rect">
          <a:avLst/>
        </a:prstGeom>
        <a:solidFill>
          <a:schemeClr val="dk1">
            <a:alpha val="90000"/>
            <a:tint val="40000"/>
            <a:hueOff val="0"/>
            <a:satOff val="0"/>
            <a:lumOff val="0"/>
            <a:alphaOff val="0"/>
          </a:schemeClr>
        </a:solidFill>
        <a:ln w="12700" cap="flat" cmpd="sng" algn="ctr">
          <a:solidFill>
            <a:schemeClr val="dk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05528" tIns="499872" rIns="505528" bIns="170688" numCol="1" spcCol="1270" anchor="t" anchorCtr="0">
          <a:noAutofit/>
        </a:bodyPr>
        <a:lstStyle/>
        <a:p>
          <a:pPr marL="228600" lvl="1" indent="-228600" algn="l" defTabSz="1066800">
            <a:lnSpc>
              <a:spcPct val="90000"/>
            </a:lnSpc>
            <a:spcBef>
              <a:spcPct val="0"/>
            </a:spcBef>
            <a:spcAft>
              <a:spcPct val="15000"/>
            </a:spcAft>
            <a:buNone/>
          </a:pPr>
          <a:r>
            <a:rPr lang="en-US" sz="2400" kern="1200" dirty="0"/>
            <a:t>Learning is tied to the context it is in. </a:t>
          </a:r>
        </a:p>
      </dsp:txBody>
      <dsp:txXfrm>
        <a:off x="0" y="4813273"/>
        <a:ext cx="6513603" cy="1020600"/>
      </dsp:txXfrm>
    </dsp:sp>
    <dsp:sp modelId="{F9385939-F10C-4392-89F8-C129928FE774}">
      <dsp:nvSpPr>
        <dsp:cNvPr id="0" name=""/>
        <dsp:cNvSpPr/>
      </dsp:nvSpPr>
      <dsp:spPr>
        <a:xfrm>
          <a:off x="325680" y="4459033"/>
          <a:ext cx="4559522" cy="708480"/>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2339" tIns="0" rIns="172339" bIns="0" numCol="1" spcCol="1270" anchor="ctr" anchorCtr="0">
          <a:noAutofit/>
        </a:bodyPr>
        <a:lstStyle/>
        <a:p>
          <a:pPr marL="0" lvl="0" indent="0" algn="l" defTabSz="1066800">
            <a:lnSpc>
              <a:spcPct val="90000"/>
            </a:lnSpc>
            <a:spcBef>
              <a:spcPct val="0"/>
            </a:spcBef>
            <a:spcAft>
              <a:spcPct val="35000"/>
            </a:spcAft>
            <a:buNone/>
          </a:pPr>
          <a:r>
            <a:rPr lang="en-US" sz="2400" kern="1200"/>
            <a:t>A push for “authentic learning”.</a:t>
          </a:r>
        </a:p>
      </dsp:txBody>
      <dsp:txXfrm>
        <a:off x="360265" y="4493618"/>
        <a:ext cx="4490352" cy="63931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758926-3F93-4A9D-B6AA-11AA38B53A86}">
      <dsp:nvSpPr>
        <dsp:cNvPr id="0" name=""/>
        <dsp:cNvSpPr/>
      </dsp:nvSpPr>
      <dsp:spPr>
        <a:xfrm>
          <a:off x="0" y="16367"/>
          <a:ext cx="6513603" cy="1764385"/>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marL="0" lvl="0" indent="0" algn="l" defTabSz="1866900">
            <a:lnSpc>
              <a:spcPct val="90000"/>
            </a:lnSpc>
            <a:spcBef>
              <a:spcPct val="0"/>
            </a:spcBef>
            <a:spcAft>
              <a:spcPct val="35000"/>
            </a:spcAft>
            <a:buNone/>
          </a:pPr>
          <a:r>
            <a:rPr lang="en-US" sz="4200" kern="1200"/>
            <a:t>“It is through others that we become ourselves”</a:t>
          </a:r>
        </a:p>
      </dsp:txBody>
      <dsp:txXfrm>
        <a:off x="86130" y="102497"/>
        <a:ext cx="6341343" cy="1592125"/>
      </dsp:txXfrm>
    </dsp:sp>
    <dsp:sp modelId="{A0A2A822-7E67-4F0A-8A57-1F23449C25C1}">
      <dsp:nvSpPr>
        <dsp:cNvPr id="0" name=""/>
        <dsp:cNvSpPr/>
      </dsp:nvSpPr>
      <dsp:spPr>
        <a:xfrm>
          <a:off x="0" y="1780752"/>
          <a:ext cx="6513603" cy="6955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6807" tIns="53340" rIns="298704" bIns="53340" numCol="1" spcCol="1270" anchor="t" anchorCtr="0">
          <a:noAutofit/>
        </a:bodyPr>
        <a:lstStyle/>
        <a:p>
          <a:pPr marL="285750" lvl="1" indent="-285750" algn="ctr" defTabSz="1466850">
            <a:lnSpc>
              <a:spcPct val="90000"/>
            </a:lnSpc>
            <a:spcBef>
              <a:spcPct val="0"/>
            </a:spcBef>
            <a:spcAft>
              <a:spcPct val="20000"/>
            </a:spcAft>
            <a:buNone/>
          </a:pPr>
          <a:r>
            <a:rPr lang="en-US" sz="3300" kern="1200" dirty="0"/>
            <a:t>All learning is social</a:t>
          </a:r>
        </a:p>
      </dsp:txBody>
      <dsp:txXfrm>
        <a:off x="0" y="1780752"/>
        <a:ext cx="6513603" cy="695520"/>
      </dsp:txXfrm>
    </dsp:sp>
    <dsp:sp modelId="{ADB5E92D-A613-4F1E-89BF-25EDF402739C}">
      <dsp:nvSpPr>
        <dsp:cNvPr id="0" name=""/>
        <dsp:cNvSpPr/>
      </dsp:nvSpPr>
      <dsp:spPr>
        <a:xfrm>
          <a:off x="0" y="2476272"/>
          <a:ext cx="6513603" cy="2349506"/>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marL="0" lvl="0" indent="0" algn="l" defTabSz="1866900">
            <a:lnSpc>
              <a:spcPct val="90000"/>
            </a:lnSpc>
            <a:spcBef>
              <a:spcPct val="0"/>
            </a:spcBef>
            <a:spcAft>
              <a:spcPct val="35000"/>
            </a:spcAft>
            <a:buNone/>
          </a:pPr>
          <a:r>
            <a:rPr lang="en-US" sz="4200" kern="1200" dirty="0"/>
            <a:t>“What a child can do in co-operation today he can do alone tomorrow”</a:t>
          </a:r>
        </a:p>
      </dsp:txBody>
      <dsp:txXfrm>
        <a:off x="114693" y="2590965"/>
        <a:ext cx="6284217" cy="2120120"/>
      </dsp:txXfrm>
    </dsp:sp>
    <dsp:sp modelId="{0AA31F82-3AF3-42DE-A8E2-B4D22948B147}">
      <dsp:nvSpPr>
        <dsp:cNvPr id="0" name=""/>
        <dsp:cNvSpPr/>
      </dsp:nvSpPr>
      <dsp:spPr>
        <a:xfrm>
          <a:off x="0" y="4825778"/>
          <a:ext cx="6513603" cy="1043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6807" tIns="53340" rIns="298704" bIns="53340" numCol="1" spcCol="1270" anchor="t" anchorCtr="0">
          <a:noAutofit/>
        </a:bodyPr>
        <a:lstStyle/>
        <a:p>
          <a:pPr marL="285750" lvl="1" indent="-285750" algn="ctr" defTabSz="1466850">
            <a:lnSpc>
              <a:spcPct val="90000"/>
            </a:lnSpc>
            <a:spcBef>
              <a:spcPct val="0"/>
            </a:spcBef>
            <a:spcAft>
              <a:spcPct val="20000"/>
            </a:spcAft>
            <a:buNone/>
          </a:pPr>
          <a:r>
            <a:rPr lang="en-US" sz="3300" kern="1200" dirty="0"/>
            <a:t>Guided participation, ZPD, scaffolding</a:t>
          </a:r>
        </a:p>
      </dsp:txBody>
      <dsp:txXfrm>
        <a:off x="0" y="4825778"/>
        <a:ext cx="6513603" cy="1043280"/>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4E3F6-F698-D84A-8F5F-605F65310C5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DB468DD-85B0-6E4F-B7AA-C17F1142E86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42D4CE5-D5C0-CA41-8E1D-D96FCE92903F}"/>
              </a:ext>
            </a:extLst>
          </p:cNvPr>
          <p:cNvSpPr>
            <a:spLocks noGrp="1"/>
          </p:cNvSpPr>
          <p:nvPr>
            <p:ph type="dt" sz="half" idx="10"/>
          </p:nvPr>
        </p:nvSpPr>
        <p:spPr/>
        <p:txBody>
          <a:bodyPr/>
          <a:lstStyle/>
          <a:p>
            <a:fld id="{B394C8D4-D98A-984C-AC27-CD7FED8FEE09}" type="datetimeFigureOut">
              <a:rPr lang="en-US" smtClean="0"/>
              <a:t>2/3/2021</a:t>
            </a:fld>
            <a:endParaRPr lang="en-US"/>
          </a:p>
        </p:txBody>
      </p:sp>
      <p:sp>
        <p:nvSpPr>
          <p:cNvPr id="5" name="Footer Placeholder 4">
            <a:extLst>
              <a:ext uri="{FF2B5EF4-FFF2-40B4-BE49-F238E27FC236}">
                <a16:creationId xmlns:a16="http://schemas.microsoft.com/office/drawing/2014/main" id="{6BC590B5-1321-2849-A882-C41883E1C7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492523-9FA1-4F4C-A55B-3ECCB24463B5}"/>
              </a:ext>
            </a:extLst>
          </p:cNvPr>
          <p:cNvSpPr>
            <a:spLocks noGrp="1"/>
          </p:cNvSpPr>
          <p:nvPr>
            <p:ph type="sldNum" sz="quarter" idx="12"/>
          </p:nvPr>
        </p:nvSpPr>
        <p:spPr/>
        <p:txBody>
          <a:bodyPr/>
          <a:lstStyle/>
          <a:p>
            <a:fld id="{1BEE7FEF-BF29-524E-A07A-ECA99E7D53F7}" type="slidenum">
              <a:rPr lang="en-US" smtClean="0"/>
              <a:t>‹#›</a:t>
            </a:fld>
            <a:endParaRPr lang="en-US"/>
          </a:p>
        </p:txBody>
      </p:sp>
    </p:spTree>
    <p:extLst>
      <p:ext uri="{BB962C8B-B14F-4D97-AF65-F5344CB8AC3E}">
        <p14:creationId xmlns:p14="http://schemas.microsoft.com/office/powerpoint/2010/main" val="38446391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2DD3F-CCF7-614A-A7F1-33C93404A06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DBB73C3-0592-6444-922B-4E5C2F6E6E0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1C9194-00DE-D946-B944-137EDC622D80}"/>
              </a:ext>
            </a:extLst>
          </p:cNvPr>
          <p:cNvSpPr>
            <a:spLocks noGrp="1"/>
          </p:cNvSpPr>
          <p:nvPr>
            <p:ph type="dt" sz="half" idx="10"/>
          </p:nvPr>
        </p:nvSpPr>
        <p:spPr/>
        <p:txBody>
          <a:bodyPr/>
          <a:lstStyle/>
          <a:p>
            <a:fld id="{B394C8D4-D98A-984C-AC27-CD7FED8FEE09}" type="datetimeFigureOut">
              <a:rPr lang="en-US" smtClean="0"/>
              <a:t>2/3/2021</a:t>
            </a:fld>
            <a:endParaRPr lang="en-US"/>
          </a:p>
        </p:txBody>
      </p:sp>
      <p:sp>
        <p:nvSpPr>
          <p:cNvPr id="5" name="Footer Placeholder 4">
            <a:extLst>
              <a:ext uri="{FF2B5EF4-FFF2-40B4-BE49-F238E27FC236}">
                <a16:creationId xmlns:a16="http://schemas.microsoft.com/office/drawing/2014/main" id="{E3F31BC9-B08D-3348-A5D5-67FC3046E3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8CC293-B671-E44C-AD3F-0489DE3E0368}"/>
              </a:ext>
            </a:extLst>
          </p:cNvPr>
          <p:cNvSpPr>
            <a:spLocks noGrp="1"/>
          </p:cNvSpPr>
          <p:nvPr>
            <p:ph type="sldNum" sz="quarter" idx="12"/>
          </p:nvPr>
        </p:nvSpPr>
        <p:spPr/>
        <p:txBody>
          <a:bodyPr/>
          <a:lstStyle/>
          <a:p>
            <a:fld id="{1BEE7FEF-BF29-524E-A07A-ECA99E7D53F7}" type="slidenum">
              <a:rPr lang="en-US" smtClean="0"/>
              <a:t>‹#›</a:t>
            </a:fld>
            <a:endParaRPr lang="en-US"/>
          </a:p>
        </p:txBody>
      </p:sp>
    </p:spTree>
    <p:extLst>
      <p:ext uri="{BB962C8B-B14F-4D97-AF65-F5344CB8AC3E}">
        <p14:creationId xmlns:p14="http://schemas.microsoft.com/office/powerpoint/2010/main" val="31380647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919CA-217E-BC43-9C05-AF8178DDFA7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BE29E96-DB82-2344-B4B7-206EB7A7F9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BF68CDB-3D5A-0441-8BE3-63C7DB43B194}"/>
              </a:ext>
            </a:extLst>
          </p:cNvPr>
          <p:cNvSpPr>
            <a:spLocks noGrp="1"/>
          </p:cNvSpPr>
          <p:nvPr>
            <p:ph type="dt" sz="half" idx="10"/>
          </p:nvPr>
        </p:nvSpPr>
        <p:spPr/>
        <p:txBody>
          <a:bodyPr/>
          <a:lstStyle/>
          <a:p>
            <a:fld id="{B394C8D4-D98A-984C-AC27-CD7FED8FEE09}" type="datetimeFigureOut">
              <a:rPr lang="en-US" smtClean="0"/>
              <a:t>2/3/2021</a:t>
            </a:fld>
            <a:endParaRPr lang="en-US"/>
          </a:p>
        </p:txBody>
      </p:sp>
      <p:sp>
        <p:nvSpPr>
          <p:cNvPr id="5" name="Footer Placeholder 4">
            <a:extLst>
              <a:ext uri="{FF2B5EF4-FFF2-40B4-BE49-F238E27FC236}">
                <a16:creationId xmlns:a16="http://schemas.microsoft.com/office/drawing/2014/main" id="{8BFB39C8-B5CB-F24C-888B-75096BF423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00F895-8C59-064C-9EB9-5BD77EED3C22}"/>
              </a:ext>
            </a:extLst>
          </p:cNvPr>
          <p:cNvSpPr>
            <a:spLocks noGrp="1"/>
          </p:cNvSpPr>
          <p:nvPr>
            <p:ph type="sldNum" sz="quarter" idx="12"/>
          </p:nvPr>
        </p:nvSpPr>
        <p:spPr/>
        <p:txBody>
          <a:bodyPr/>
          <a:lstStyle/>
          <a:p>
            <a:fld id="{1BEE7FEF-BF29-524E-A07A-ECA99E7D53F7}" type="slidenum">
              <a:rPr lang="en-US" smtClean="0"/>
              <a:t>‹#›</a:t>
            </a:fld>
            <a:endParaRPr lang="en-US"/>
          </a:p>
        </p:txBody>
      </p:sp>
    </p:spTree>
    <p:extLst>
      <p:ext uri="{BB962C8B-B14F-4D97-AF65-F5344CB8AC3E}">
        <p14:creationId xmlns:p14="http://schemas.microsoft.com/office/powerpoint/2010/main" val="25110116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E1084-3324-5F4D-87EC-28C22A93052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87FACC8-E3F2-C046-BCF6-F32042C9293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6AC6F66-1F88-5A41-A833-B70B411FC12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50CE575-AF2F-B346-9FF4-B6BA87A79D5D}"/>
              </a:ext>
            </a:extLst>
          </p:cNvPr>
          <p:cNvSpPr>
            <a:spLocks noGrp="1"/>
          </p:cNvSpPr>
          <p:nvPr>
            <p:ph type="dt" sz="half" idx="10"/>
          </p:nvPr>
        </p:nvSpPr>
        <p:spPr/>
        <p:txBody>
          <a:bodyPr/>
          <a:lstStyle/>
          <a:p>
            <a:fld id="{B394C8D4-D98A-984C-AC27-CD7FED8FEE09}" type="datetimeFigureOut">
              <a:rPr lang="en-US" smtClean="0"/>
              <a:t>2/3/2021</a:t>
            </a:fld>
            <a:endParaRPr lang="en-US"/>
          </a:p>
        </p:txBody>
      </p:sp>
      <p:sp>
        <p:nvSpPr>
          <p:cNvPr id="6" name="Footer Placeholder 5">
            <a:extLst>
              <a:ext uri="{FF2B5EF4-FFF2-40B4-BE49-F238E27FC236}">
                <a16:creationId xmlns:a16="http://schemas.microsoft.com/office/drawing/2014/main" id="{033937F9-A3C7-7E43-AB1C-869A31F846C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E83D4CE-2369-EF41-B095-61BC5FB8CB63}"/>
              </a:ext>
            </a:extLst>
          </p:cNvPr>
          <p:cNvSpPr>
            <a:spLocks noGrp="1"/>
          </p:cNvSpPr>
          <p:nvPr>
            <p:ph type="sldNum" sz="quarter" idx="12"/>
          </p:nvPr>
        </p:nvSpPr>
        <p:spPr/>
        <p:txBody>
          <a:bodyPr/>
          <a:lstStyle/>
          <a:p>
            <a:fld id="{1BEE7FEF-BF29-524E-A07A-ECA99E7D53F7}" type="slidenum">
              <a:rPr lang="en-US" smtClean="0"/>
              <a:t>‹#›</a:t>
            </a:fld>
            <a:endParaRPr lang="en-US"/>
          </a:p>
        </p:txBody>
      </p:sp>
    </p:spTree>
    <p:extLst>
      <p:ext uri="{BB962C8B-B14F-4D97-AF65-F5344CB8AC3E}">
        <p14:creationId xmlns:p14="http://schemas.microsoft.com/office/powerpoint/2010/main" val="17585400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CFEDC-76F6-0F4E-9BE4-AD81F849A3E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C4CE8A7-EC71-A244-9001-F386325041F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01C312F-C11E-9744-9957-D5718EEEA95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D9D47F5-9E91-6A4B-A84E-03222C5D217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F6128E0-DCE1-8441-8842-5DCEB44F5BB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CFDD1DE-D97D-5947-826A-259B9B344F04}"/>
              </a:ext>
            </a:extLst>
          </p:cNvPr>
          <p:cNvSpPr>
            <a:spLocks noGrp="1"/>
          </p:cNvSpPr>
          <p:nvPr>
            <p:ph type="dt" sz="half" idx="10"/>
          </p:nvPr>
        </p:nvSpPr>
        <p:spPr/>
        <p:txBody>
          <a:bodyPr/>
          <a:lstStyle/>
          <a:p>
            <a:fld id="{B394C8D4-D98A-984C-AC27-CD7FED8FEE09}" type="datetimeFigureOut">
              <a:rPr lang="en-US" smtClean="0"/>
              <a:t>2/3/2021</a:t>
            </a:fld>
            <a:endParaRPr lang="en-US"/>
          </a:p>
        </p:txBody>
      </p:sp>
      <p:sp>
        <p:nvSpPr>
          <p:cNvPr id="8" name="Footer Placeholder 7">
            <a:extLst>
              <a:ext uri="{FF2B5EF4-FFF2-40B4-BE49-F238E27FC236}">
                <a16:creationId xmlns:a16="http://schemas.microsoft.com/office/drawing/2014/main" id="{35D97730-FFE8-EE49-819F-1020B779320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ECF752E-D670-EB4E-A93C-8118138EF6B8}"/>
              </a:ext>
            </a:extLst>
          </p:cNvPr>
          <p:cNvSpPr>
            <a:spLocks noGrp="1"/>
          </p:cNvSpPr>
          <p:nvPr>
            <p:ph type="sldNum" sz="quarter" idx="12"/>
          </p:nvPr>
        </p:nvSpPr>
        <p:spPr/>
        <p:txBody>
          <a:bodyPr/>
          <a:lstStyle/>
          <a:p>
            <a:fld id="{1BEE7FEF-BF29-524E-A07A-ECA99E7D53F7}" type="slidenum">
              <a:rPr lang="en-US" smtClean="0"/>
              <a:t>‹#›</a:t>
            </a:fld>
            <a:endParaRPr lang="en-US"/>
          </a:p>
        </p:txBody>
      </p:sp>
    </p:spTree>
    <p:extLst>
      <p:ext uri="{BB962C8B-B14F-4D97-AF65-F5344CB8AC3E}">
        <p14:creationId xmlns:p14="http://schemas.microsoft.com/office/powerpoint/2010/main" val="2849240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FE3421-5059-AA40-A3A1-C734230B08E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D17DF82-AE22-B145-BE67-FCE26C72B60D}"/>
              </a:ext>
            </a:extLst>
          </p:cNvPr>
          <p:cNvSpPr>
            <a:spLocks noGrp="1"/>
          </p:cNvSpPr>
          <p:nvPr>
            <p:ph type="dt" sz="half" idx="10"/>
          </p:nvPr>
        </p:nvSpPr>
        <p:spPr/>
        <p:txBody>
          <a:bodyPr/>
          <a:lstStyle/>
          <a:p>
            <a:fld id="{B394C8D4-D98A-984C-AC27-CD7FED8FEE09}" type="datetimeFigureOut">
              <a:rPr lang="en-US" smtClean="0"/>
              <a:t>2/3/2021</a:t>
            </a:fld>
            <a:endParaRPr lang="en-US"/>
          </a:p>
        </p:txBody>
      </p:sp>
      <p:sp>
        <p:nvSpPr>
          <p:cNvPr id="4" name="Footer Placeholder 3">
            <a:extLst>
              <a:ext uri="{FF2B5EF4-FFF2-40B4-BE49-F238E27FC236}">
                <a16:creationId xmlns:a16="http://schemas.microsoft.com/office/drawing/2014/main" id="{41BB8608-E248-4A49-B445-F934CFB09AB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9EC9DA-E967-2442-851F-DB68FB5AE49B}"/>
              </a:ext>
            </a:extLst>
          </p:cNvPr>
          <p:cNvSpPr>
            <a:spLocks noGrp="1"/>
          </p:cNvSpPr>
          <p:nvPr>
            <p:ph type="sldNum" sz="quarter" idx="12"/>
          </p:nvPr>
        </p:nvSpPr>
        <p:spPr/>
        <p:txBody>
          <a:bodyPr/>
          <a:lstStyle/>
          <a:p>
            <a:fld id="{1BEE7FEF-BF29-524E-A07A-ECA99E7D53F7}" type="slidenum">
              <a:rPr lang="en-US" smtClean="0"/>
              <a:t>‹#›</a:t>
            </a:fld>
            <a:endParaRPr lang="en-US"/>
          </a:p>
        </p:txBody>
      </p:sp>
    </p:spTree>
    <p:extLst>
      <p:ext uri="{BB962C8B-B14F-4D97-AF65-F5344CB8AC3E}">
        <p14:creationId xmlns:p14="http://schemas.microsoft.com/office/powerpoint/2010/main" val="34609610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CA67C27-7D9E-3A45-91D2-57E3B79D8440}"/>
              </a:ext>
            </a:extLst>
          </p:cNvPr>
          <p:cNvSpPr>
            <a:spLocks noGrp="1"/>
          </p:cNvSpPr>
          <p:nvPr>
            <p:ph type="dt" sz="half" idx="10"/>
          </p:nvPr>
        </p:nvSpPr>
        <p:spPr/>
        <p:txBody>
          <a:bodyPr/>
          <a:lstStyle/>
          <a:p>
            <a:fld id="{B394C8D4-D98A-984C-AC27-CD7FED8FEE09}" type="datetimeFigureOut">
              <a:rPr lang="en-US" smtClean="0"/>
              <a:t>2/3/2021</a:t>
            </a:fld>
            <a:endParaRPr lang="en-US"/>
          </a:p>
        </p:txBody>
      </p:sp>
      <p:sp>
        <p:nvSpPr>
          <p:cNvPr id="3" name="Footer Placeholder 2">
            <a:extLst>
              <a:ext uri="{FF2B5EF4-FFF2-40B4-BE49-F238E27FC236}">
                <a16:creationId xmlns:a16="http://schemas.microsoft.com/office/drawing/2014/main" id="{D31A13D3-4429-B441-AEAA-E56B42C610A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22EE8A1-5D21-CE48-994B-58C9D9840182}"/>
              </a:ext>
            </a:extLst>
          </p:cNvPr>
          <p:cNvSpPr>
            <a:spLocks noGrp="1"/>
          </p:cNvSpPr>
          <p:nvPr>
            <p:ph type="sldNum" sz="quarter" idx="12"/>
          </p:nvPr>
        </p:nvSpPr>
        <p:spPr/>
        <p:txBody>
          <a:bodyPr/>
          <a:lstStyle/>
          <a:p>
            <a:fld id="{1BEE7FEF-BF29-524E-A07A-ECA99E7D53F7}" type="slidenum">
              <a:rPr lang="en-US" smtClean="0"/>
              <a:t>‹#›</a:t>
            </a:fld>
            <a:endParaRPr lang="en-US"/>
          </a:p>
        </p:txBody>
      </p:sp>
    </p:spTree>
    <p:extLst>
      <p:ext uri="{BB962C8B-B14F-4D97-AF65-F5344CB8AC3E}">
        <p14:creationId xmlns:p14="http://schemas.microsoft.com/office/powerpoint/2010/main" val="18067334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DF6EA-C80A-C34F-B249-C43F4692701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DDAED62-337E-FE44-B012-62679173CCD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8A507F7-8AAC-5345-A612-612BE2651E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9E7C889-D780-2A4E-ABF8-AFD96C873CEE}"/>
              </a:ext>
            </a:extLst>
          </p:cNvPr>
          <p:cNvSpPr>
            <a:spLocks noGrp="1"/>
          </p:cNvSpPr>
          <p:nvPr>
            <p:ph type="dt" sz="half" idx="10"/>
          </p:nvPr>
        </p:nvSpPr>
        <p:spPr/>
        <p:txBody>
          <a:bodyPr/>
          <a:lstStyle/>
          <a:p>
            <a:fld id="{B394C8D4-D98A-984C-AC27-CD7FED8FEE09}" type="datetimeFigureOut">
              <a:rPr lang="en-US" smtClean="0"/>
              <a:t>2/3/2021</a:t>
            </a:fld>
            <a:endParaRPr lang="en-US"/>
          </a:p>
        </p:txBody>
      </p:sp>
      <p:sp>
        <p:nvSpPr>
          <p:cNvPr id="6" name="Footer Placeholder 5">
            <a:extLst>
              <a:ext uri="{FF2B5EF4-FFF2-40B4-BE49-F238E27FC236}">
                <a16:creationId xmlns:a16="http://schemas.microsoft.com/office/drawing/2014/main" id="{210B4714-DEEC-FA4A-BDBD-05C22CC857F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884DED-F12D-FE4F-B226-4167DD19457D}"/>
              </a:ext>
            </a:extLst>
          </p:cNvPr>
          <p:cNvSpPr>
            <a:spLocks noGrp="1"/>
          </p:cNvSpPr>
          <p:nvPr>
            <p:ph type="sldNum" sz="quarter" idx="12"/>
          </p:nvPr>
        </p:nvSpPr>
        <p:spPr/>
        <p:txBody>
          <a:bodyPr/>
          <a:lstStyle/>
          <a:p>
            <a:fld id="{1BEE7FEF-BF29-524E-A07A-ECA99E7D53F7}" type="slidenum">
              <a:rPr lang="en-US" smtClean="0"/>
              <a:t>‹#›</a:t>
            </a:fld>
            <a:endParaRPr lang="en-US"/>
          </a:p>
        </p:txBody>
      </p:sp>
    </p:spTree>
    <p:extLst>
      <p:ext uri="{BB962C8B-B14F-4D97-AF65-F5344CB8AC3E}">
        <p14:creationId xmlns:p14="http://schemas.microsoft.com/office/powerpoint/2010/main" val="32007180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E6B0C-DDE3-4D4B-A534-4E91B1200B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FB1A47C-96F5-1246-890C-DC6132993AA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4A47175-E56A-FB4A-B2DB-75F353301E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E6B0D42-E29E-4742-9DED-7526C5318DD8}"/>
              </a:ext>
            </a:extLst>
          </p:cNvPr>
          <p:cNvSpPr>
            <a:spLocks noGrp="1"/>
          </p:cNvSpPr>
          <p:nvPr>
            <p:ph type="dt" sz="half" idx="10"/>
          </p:nvPr>
        </p:nvSpPr>
        <p:spPr/>
        <p:txBody>
          <a:bodyPr/>
          <a:lstStyle/>
          <a:p>
            <a:fld id="{B394C8D4-D98A-984C-AC27-CD7FED8FEE09}" type="datetimeFigureOut">
              <a:rPr lang="en-US" smtClean="0"/>
              <a:t>2/3/2021</a:t>
            </a:fld>
            <a:endParaRPr lang="en-US"/>
          </a:p>
        </p:txBody>
      </p:sp>
      <p:sp>
        <p:nvSpPr>
          <p:cNvPr id="6" name="Footer Placeholder 5">
            <a:extLst>
              <a:ext uri="{FF2B5EF4-FFF2-40B4-BE49-F238E27FC236}">
                <a16:creationId xmlns:a16="http://schemas.microsoft.com/office/drawing/2014/main" id="{BE132D14-48FD-D94B-A05A-1872B040480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505531-A107-AA48-B029-5B6B9617EBB7}"/>
              </a:ext>
            </a:extLst>
          </p:cNvPr>
          <p:cNvSpPr>
            <a:spLocks noGrp="1"/>
          </p:cNvSpPr>
          <p:nvPr>
            <p:ph type="sldNum" sz="quarter" idx="12"/>
          </p:nvPr>
        </p:nvSpPr>
        <p:spPr/>
        <p:txBody>
          <a:bodyPr/>
          <a:lstStyle/>
          <a:p>
            <a:fld id="{1BEE7FEF-BF29-524E-A07A-ECA99E7D53F7}" type="slidenum">
              <a:rPr lang="en-US" smtClean="0"/>
              <a:t>‹#›</a:t>
            </a:fld>
            <a:endParaRPr lang="en-US"/>
          </a:p>
        </p:txBody>
      </p:sp>
    </p:spTree>
    <p:extLst>
      <p:ext uri="{BB962C8B-B14F-4D97-AF65-F5344CB8AC3E}">
        <p14:creationId xmlns:p14="http://schemas.microsoft.com/office/powerpoint/2010/main" val="42723074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0ACFBB-04C4-844C-B28A-CDFE5CB3B38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F636828-DFF0-C24E-B16C-2F4C8FD5B94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47D740-5583-FA42-A172-67678933BD8B}"/>
              </a:ext>
            </a:extLst>
          </p:cNvPr>
          <p:cNvSpPr>
            <a:spLocks noGrp="1"/>
          </p:cNvSpPr>
          <p:nvPr>
            <p:ph type="dt" sz="half" idx="10"/>
          </p:nvPr>
        </p:nvSpPr>
        <p:spPr/>
        <p:txBody>
          <a:bodyPr/>
          <a:lstStyle/>
          <a:p>
            <a:fld id="{B394C8D4-D98A-984C-AC27-CD7FED8FEE09}" type="datetimeFigureOut">
              <a:rPr lang="en-US" smtClean="0"/>
              <a:t>2/3/2021</a:t>
            </a:fld>
            <a:endParaRPr lang="en-US"/>
          </a:p>
        </p:txBody>
      </p:sp>
      <p:sp>
        <p:nvSpPr>
          <p:cNvPr id="5" name="Footer Placeholder 4">
            <a:extLst>
              <a:ext uri="{FF2B5EF4-FFF2-40B4-BE49-F238E27FC236}">
                <a16:creationId xmlns:a16="http://schemas.microsoft.com/office/drawing/2014/main" id="{F9759A51-73DF-A54C-B53C-55D01C9102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E07513-F954-8C46-8C9C-2262686C0BDB}"/>
              </a:ext>
            </a:extLst>
          </p:cNvPr>
          <p:cNvSpPr>
            <a:spLocks noGrp="1"/>
          </p:cNvSpPr>
          <p:nvPr>
            <p:ph type="sldNum" sz="quarter" idx="12"/>
          </p:nvPr>
        </p:nvSpPr>
        <p:spPr/>
        <p:txBody>
          <a:bodyPr/>
          <a:lstStyle/>
          <a:p>
            <a:fld id="{1BEE7FEF-BF29-524E-A07A-ECA99E7D53F7}" type="slidenum">
              <a:rPr lang="en-US" smtClean="0"/>
              <a:t>‹#›</a:t>
            </a:fld>
            <a:endParaRPr lang="en-US"/>
          </a:p>
        </p:txBody>
      </p:sp>
    </p:spTree>
    <p:extLst>
      <p:ext uri="{BB962C8B-B14F-4D97-AF65-F5344CB8AC3E}">
        <p14:creationId xmlns:p14="http://schemas.microsoft.com/office/powerpoint/2010/main" val="38398273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38501AD-8C88-B940-ACD3-B232EA55532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52AAE00-B5D3-2243-BE6E-C8680A416D3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C7657F2-DD79-9C47-823A-11F83EDC35DE}"/>
              </a:ext>
            </a:extLst>
          </p:cNvPr>
          <p:cNvSpPr>
            <a:spLocks noGrp="1"/>
          </p:cNvSpPr>
          <p:nvPr>
            <p:ph type="dt" sz="half" idx="10"/>
          </p:nvPr>
        </p:nvSpPr>
        <p:spPr/>
        <p:txBody>
          <a:bodyPr/>
          <a:lstStyle/>
          <a:p>
            <a:fld id="{B394C8D4-D98A-984C-AC27-CD7FED8FEE09}" type="datetimeFigureOut">
              <a:rPr lang="en-US" smtClean="0"/>
              <a:t>2/3/2021</a:t>
            </a:fld>
            <a:endParaRPr lang="en-US"/>
          </a:p>
        </p:txBody>
      </p:sp>
      <p:sp>
        <p:nvSpPr>
          <p:cNvPr id="5" name="Footer Placeholder 4">
            <a:extLst>
              <a:ext uri="{FF2B5EF4-FFF2-40B4-BE49-F238E27FC236}">
                <a16:creationId xmlns:a16="http://schemas.microsoft.com/office/drawing/2014/main" id="{0C3DF7CA-09E3-A446-A820-AC5F5AAB1F9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9A7FB82-5790-9E40-AA9D-AEEB2353CA05}"/>
              </a:ext>
            </a:extLst>
          </p:cNvPr>
          <p:cNvSpPr>
            <a:spLocks noGrp="1"/>
          </p:cNvSpPr>
          <p:nvPr>
            <p:ph type="sldNum" sz="quarter" idx="12"/>
          </p:nvPr>
        </p:nvSpPr>
        <p:spPr/>
        <p:txBody>
          <a:bodyPr/>
          <a:lstStyle/>
          <a:p>
            <a:fld id="{1BEE7FEF-BF29-524E-A07A-ECA99E7D53F7}" type="slidenum">
              <a:rPr lang="en-US" smtClean="0"/>
              <a:t>‹#›</a:t>
            </a:fld>
            <a:endParaRPr lang="en-US"/>
          </a:p>
        </p:txBody>
      </p:sp>
    </p:spTree>
    <p:extLst>
      <p:ext uri="{BB962C8B-B14F-4D97-AF65-F5344CB8AC3E}">
        <p14:creationId xmlns:p14="http://schemas.microsoft.com/office/powerpoint/2010/main" val="27570679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EF6F29C-7B19-0442-8251-96C1C15FB45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EC2CB64-F067-9941-BD75-A89FA7136C4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7C210FA-520E-2645-8153-A450A305F07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94C8D4-D98A-984C-AC27-CD7FED8FEE09}" type="datetimeFigureOut">
              <a:rPr lang="en-US" smtClean="0"/>
              <a:t>2/3/2021</a:t>
            </a:fld>
            <a:endParaRPr lang="en-US"/>
          </a:p>
        </p:txBody>
      </p:sp>
      <p:sp>
        <p:nvSpPr>
          <p:cNvPr id="5" name="Footer Placeholder 4">
            <a:extLst>
              <a:ext uri="{FF2B5EF4-FFF2-40B4-BE49-F238E27FC236}">
                <a16:creationId xmlns:a16="http://schemas.microsoft.com/office/drawing/2014/main" id="{BD62D6B6-1770-9A4B-B9BA-5CA0B74CAEF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06706FE-0730-AB4E-9371-91B4D1ED81B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EE7FEF-BF29-524E-A07A-ECA99E7D53F7}" type="slidenum">
              <a:rPr lang="en-US" smtClean="0"/>
              <a:t>‹#›</a:t>
            </a:fld>
            <a:endParaRPr lang="en-US"/>
          </a:p>
        </p:txBody>
      </p:sp>
    </p:spTree>
    <p:extLst>
      <p:ext uri="{BB962C8B-B14F-4D97-AF65-F5344CB8AC3E}">
        <p14:creationId xmlns:p14="http://schemas.microsoft.com/office/powerpoint/2010/main" val="24322575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7" name="Rectangle 136">
            <a:extLst>
              <a:ext uri="{FF2B5EF4-FFF2-40B4-BE49-F238E27FC236}">
                <a16:creationId xmlns:a16="http://schemas.microsoft.com/office/drawing/2014/main" id="{AFA67CD3-AB4E-4A7A-BEB8-53C445D8C4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726"/>
            <a:ext cx="5614875"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9" name="Picture 138">
            <a:extLst>
              <a:ext uri="{FF2B5EF4-FFF2-40B4-BE49-F238E27FC236}">
                <a16:creationId xmlns:a16="http://schemas.microsoft.com/office/drawing/2014/main" id="{07CF545F-9C2E-4446-97CD-AD92990C2B6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7410" name="Rectangle 2">
            <a:extLst>
              <a:ext uri="{FF2B5EF4-FFF2-40B4-BE49-F238E27FC236}">
                <a16:creationId xmlns:a16="http://schemas.microsoft.com/office/drawing/2014/main" id="{F2ACCAE9-B296-4DB4-9EF4-FF6759117260}"/>
              </a:ext>
            </a:extLst>
          </p:cNvPr>
          <p:cNvSpPr>
            <a:spLocks noGrp="1" noChangeArrowheads="1"/>
          </p:cNvSpPr>
          <p:nvPr>
            <p:ph type="title"/>
          </p:nvPr>
        </p:nvSpPr>
        <p:spPr>
          <a:xfrm>
            <a:off x="5800012" y="140494"/>
            <a:ext cx="4977976" cy="909637"/>
          </a:xfrm>
        </p:spPr>
        <p:txBody>
          <a:bodyPr>
            <a:normAutofit/>
          </a:bodyPr>
          <a:lstStyle/>
          <a:p>
            <a:pPr algn="ctr">
              <a:defRPr/>
            </a:pPr>
            <a:r>
              <a:rPr lang="en-US" altLang="en-US" b="1" dirty="0">
                <a:solidFill>
                  <a:srgbClr val="000000"/>
                </a:solidFill>
                <a:latin typeface="+mn-lt"/>
              </a:rPr>
              <a:t>Vygotsky</a:t>
            </a:r>
          </a:p>
        </p:txBody>
      </p:sp>
      <p:sp>
        <p:nvSpPr>
          <p:cNvPr id="141" name="Freeform 62">
            <a:extLst>
              <a:ext uri="{FF2B5EF4-FFF2-40B4-BE49-F238E27FC236}">
                <a16:creationId xmlns:a16="http://schemas.microsoft.com/office/drawing/2014/main" id="{339C8D78-A644-462F-B674-F440635E53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38619"/>
            <a:ext cx="5000438" cy="5400962"/>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85000"/>
                  </a:schemeClr>
                </a:gs>
                <a:gs pos="100000">
                  <a:schemeClr val="bg2">
                    <a:lumMod val="8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34" name="Graphic 133" descr="Head with Gears">
            <a:extLst>
              <a:ext uri="{FF2B5EF4-FFF2-40B4-BE49-F238E27FC236}">
                <a16:creationId xmlns:a16="http://schemas.microsoft.com/office/drawing/2014/main" id="{C06F8449-EDFA-4486-BC98-53CE85034B1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0254" y="1629089"/>
            <a:ext cx="3620021" cy="3620021"/>
          </a:xfrm>
          <a:prstGeom prst="rect">
            <a:avLst/>
          </a:prstGeom>
        </p:spPr>
      </p:pic>
      <p:sp>
        <p:nvSpPr>
          <p:cNvPr id="4099" name="Rectangle 3">
            <a:extLst>
              <a:ext uri="{FF2B5EF4-FFF2-40B4-BE49-F238E27FC236}">
                <a16:creationId xmlns:a16="http://schemas.microsoft.com/office/drawing/2014/main" id="{B0B3429D-0101-D24F-A498-3BBD58E1C767}"/>
              </a:ext>
            </a:extLst>
          </p:cNvPr>
          <p:cNvSpPr>
            <a:spLocks noGrp="1" noChangeArrowheads="1"/>
          </p:cNvSpPr>
          <p:nvPr>
            <p:ph idx="1"/>
          </p:nvPr>
        </p:nvSpPr>
        <p:spPr>
          <a:xfrm>
            <a:off x="6065129" y="1190625"/>
            <a:ext cx="4977578" cy="5072063"/>
          </a:xfrm>
        </p:spPr>
        <p:txBody>
          <a:bodyPr anchor="ctr">
            <a:noAutofit/>
          </a:bodyPr>
          <a:lstStyle/>
          <a:p>
            <a:pPr marL="0" indent="0">
              <a:buNone/>
            </a:pPr>
            <a:r>
              <a:rPr lang="en-US" altLang="en-US" sz="2400" dirty="0">
                <a:solidFill>
                  <a:srgbClr val="000000"/>
                </a:solidFill>
              </a:rPr>
              <a:t>Different than Piaget’s image of the individual constructing understanding alone</a:t>
            </a:r>
          </a:p>
          <a:p>
            <a:pPr lvl="1"/>
            <a:r>
              <a:rPr lang="en-US" altLang="en-US" dirty="0">
                <a:solidFill>
                  <a:srgbClr val="000000"/>
                </a:solidFill>
              </a:rPr>
              <a:t>Everything is social</a:t>
            </a:r>
          </a:p>
          <a:p>
            <a:pPr marL="0" indent="0">
              <a:buNone/>
            </a:pPr>
            <a:endParaRPr lang="en-US" altLang="en-US" sz="2400" dirty="0">
              <a:solidFill>
                <a:srgbClr val="000000"/>
              </a:solidFill>
            </a:endParaRPr>
          </a:p>
          <a:p>
            <a:pPr marL="0" indent="0">
              <a:buNone/>
            </a:pPr>
            <a:r>
              <a:rPr lang="en-US" altLang="en-US" sz="2400" dirty="0">
                <a:solidFill>
                  <a:srgbClr val="000000"/>
                </a:solidFill>
              </a:rPr>
              <a:t>Vygotsky saw cognitive development as depending more on interactions with people &amp; </a:t>
            </a:r>
            <a:r>
              <a:rPr lang="en-US" altLang="en-US" sz="2400" b="1" i="1" dirty="0">
                <a:solidFill>
                  <a:srgbClr val="000000"/>
                </a:solidFill>
              </a:rPr>
              <a:t>tools</a:t>
            </a:r>
            <a:r>
              <a:rPr lang="en-US" altLang="en-US" sz="2400" i="1" dirty="0">
                <a:solidFill>
                  <a:srgbClr val="000000"/>
                </a:solidFill>
              </a:rPr>
              <a:t> </a:t>
            </a:r>
            <a:r>
              <a:rPr lang="en-US" altLang="en-US" sz="2400" dirty="0">
                <a:solidFill>
                  <a:srgbClr val="000000"/>
                </a:solidFill>
              </a:rPr>
              <a:t>in the child’s world.</a:t>
            </a:r>
          </a:p>
          <a:p>
            <a:pPr lvl="1"/>
            <a:r>
              <a:rPr lang="en-US" altLang="en-US" i="1" dirty="0">
                <a:solidFill>
                  <a:srgbClr val="000000"/>
                </a:solidFill>
              </a:rPr>
              <a:t>Tools </a:t>
            </a:r>
            <a:r>
              <a:rPr lang="en-US" altLang="en-US" dirty="0">
                <a:solidFill>
                  <a:srgbClr val="000000"/>
                </a:solidFill>
              </a:rPr>
              <a:t>are </a:t>
            </a:r>
            <a:r>
              <a:rPr lang="en-US" altLang="en-US" i="1" dirty="0">
                <a:solidFill>
                  <a:srgbClr val="000000"/>
                </a:solidFill>
              </a:rPr>
              <a:t>real</a:t>
            </a:r>
            <a:r>
              <a:rPr lang="en-US" altLang="en-US" dirty="0">
                <a:solidFill>
                  <a:srgbClr val="000000"/>
                </a:solidFill>
              </a:rPr>
              <a:t>: pens, paper, computers; </a:t>
            </a:r>
          </a:p>
          <a:p>
            <a:pPr lvl="1"/>
            <a:r>
              <a:rPr lang="en-US" altLang="en-US" dirty="0">
                <a:solidFill>
                  <a:srgbClr val="000000"/>
                </a:solidFill>
              </a:rPr>
              <a:t>or </a:t>
            </a:r>
            <a:r>
              <a:rPr lang="en-US" altLang="en-US" i="1" dirty="0">
                <a:solidFill>
                  <a:srgbClr val="000000"/>
                </a:solidFill>
              </a:rPr>
              <a:t>Tools</a:t>
            </a:r>
            <a:r>
              <a:rPr lang="en-US" altLang="en-US" dirty="0">
                <a:solidFill>
                  <a:srgbClr val="000000"/>
                </a:solidFill>
              </a:rPr>
              <a:t> are </a:t>
            </a:r>
            <a:r>
              <a:rPr lang="en-US" altLang="en-US" i="1" dirty="0">
                <a:solidFill>
                  <a:srgbClr val="000000"/>
                </a:solidFill>
              </a:rPr>
              <a:t>symbols</a:t>
            </a:r>
            <a:r>
              <a:rPr lang="en-US" altLang="en-US" dirty="0">
                <a:solidFill>
                  <a:srgbClr val="000000"/>
                </a:solidFill>
              </a:rPr>
              <a:t>: language, math systems, signs</a:t>
            </a:r>
            <a:endParaRPr lang="en-US" altLang="en-US" i="1" dirty="0">
              <a:solidFill>
                <a:srgbClr val="000000"/>
              </a:solidFill>
            </a:endParaRPr>
          </a:p>
        </p:txBody>
      </p:sp>
    </p:spTree>
    <p:extLst>
      <p:ext uri="{BB962C8B-B14F-4D97-AF65-F5344CB8AC3E}">
        <p14:creationId xmlns:p14="http://schemas.microsoft.com/office/powerpoint/2010/main" val="13884958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4" name="Picture 73">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170" name="Rectangle 2">
            <a:extLst>
              <a:ext uri="{FF2B5EF4-FFF2-40B4-BE49-F238E27FC236}">
                <a16:creationId xmlns:a16="http://schemas.microsoft.com/office/drawing/2014/main" id="{AED91D88-D820-4841-BB03-AC408CA1081A}"/>
              </a:ext>
            </a:extLst>
          </p:cNvPr>
          <p:cNvSpPr>
            <a:spLocks noGrp="1" noChangeArrowheads="1"/>
          </p:cNvSpPr>
          <p:nvPr>
            <p:ph type="title"/>
          </p:nvPr>
        </p:nvSpPr>
        <p:spPr>
          <a:xfrm>
            <a:off x="1179226" y="826680"/>
            <a:ext cx="9833548" cy="1325563"/>
          </a:xfrm>
        </p:spPr>
        <p:txBody>
          <a:bodyPr>
            <a:normAutofit/>
          </a:bodyPr>
          <a:lstStyle/>
          <a:p>
            <a:pPr algn="ctr">
              <a:defRPr/>
            </a:pPr>
            <a:r>
              <a:rPr lang="en-US" altLang="en-US" sz="4000" b="1">
                <a:solidFill>
                  <a:srgbClr val="FFFFFF"/>
                </a:solidFill>
                <a:latin typeface="+mn-lt"/>
              </a:rPr>
              <a:t>The Big Ideas…</a:t>
            </a:r>
          </a:p>
        </p:txBody>
      </p:sp>
      <p:sp>
        <p:nvSpPr>
          <p:cNvPr id="5123" name="Rectangle 3">
            <a:extLst>
              <a:ext uri="{FF2B5EF4-FFF2-40B4-BE49-F238E27FC236}">
                <a16:creationId xmlns:a16="http://schemas.microsoft.com/office/drawing/2014/main" id="{BEA4D3BC-EA2A-DC44-98FF-78E7DF63B529}"/>
              </a:ext>
            </a:extLst>
          </p:cNvPr>
          <p:cNvSpPr>
            <a:spLocks noGrp="1" noChangeArrowheads="1"/>
          </p:cNvSpPr>
          <p:nvPr>
            <p:ph idx="1"/>
          </p:nvPr>
        </p:nvSpPr>
        <p:spPr>
          <a:xfrm>
            <a:off x="1179226" y="2881312"/>
            <a:ext cx="9833548" cy="3748087"/>
          </a:xfrm>
        </p:spPr>
        <p:txBody>
          <a:bodyPr>
            <a:normAutofit/>
          </a:bodyPr>
          <a:lstStyle/>
          <a:p>
            <a:pPr marL="0" indent="0">
              <a:buNone/>
            </a:pPr>
            <a:r>
              <a:rPr lang="en-US" altLang="en-US" sz="2400" b="1" dirty="0">
                <a:solidFill>
                  <a:srgbClr val="000000"/>
                </a:solidFill>
              </a:rPr>
              <a:t>Guided Participation</a:t>
            </a:r>
          </a:p>
          <a:p>
            <a:pPr marL="457200" lvl="1" indent="0">
              <a:buNone/>
            </a:pPr>
            <a:endParaRPr lang="en-US" altLang="en-US" dirty="0">
              <a:solidFill>
                <a:srgbClr val="000000"/>
              </a:solidFill>
            </a:endParaRPr>
          </a:p>
          <a:p>
            <a:pPr marL="457200" lvl="1" indent="0">
              <a:buNone/>
            </a:pPr>
            <a:r>
              <a:rPr lang="en-US" altLang="en-US" dirty="0">
                <a:solidFill>
                  <a:srgbClr val="000000"/>
                </a:solidFill>
              </a:rPr>
              <a:t>Helping a novice accomplish a complex task.</a:t>
            </a:r>
          </a:p>
          <a:p>
            <a:pPr marL="457200" lvl="1" indent="0">
              <a:buNone/>
            </a:pPr>
            <a:endParaRPr lang="en-US" altLang="en-US" dirty="0">
              <a:solidFill>
                <a:srgbClr val="000000"/>
              </a:solidFill>
            </a:endParaRPr>
          </a:p>
          <a:p>
            <a:pPr marL="457200" lvl="1" indent="0">
              <a:buNone/>
            </a:pPr>
            <a:r>
              <a:rPr lang="en-US" altLang="en-US" dirty="0">
                <a:solidFill>
                  <a:srgbClr val="000000"/>
                </a:solidFill>
              </a:rPr>
              <a:t>Assistance can be physical or mental…from adults or peers.</a:t>
            </a:r>
          </a:p>
          <a:p>
            <a:pPr marL="457200" lvl="1" indent="0">
              <a:buNone/>
            </a:pPr>
            <a:endParaRPr lang="en-US" altLang="en-US" b="1" dirty="0">
              <a:solidFill>
                <a:srgbClr val="000000"/>
              </a:solidFill>
            </a:endParaRPr>
          </a:p>
          <a:p>
            <a:pPr marL="457200" lvl="1" indent="0">
              <a:buNone/>
            </a:pPr>
            <a:r>
              <a:rPr lang="en-US" altLang="en-US" b="1" dirty="0">
                <a:solidFill>
                  <a:srgbClr val="000000"/>
                </a:solidFill>
              </a:rPr>
              <a:t>Scaffolding: </a:t>
            </a:r>
            <a:r>
              <a:rPr lang="en-US" altLang="en-US" dirty="0">
                <a:solidFill>
                  <a:srgbClr val="000000"/>
                </a:solidFill>
              </a:rPr>
              <a:t>where the more knowledgeable other provides some type of structure.</a:t>
            </a:r>
            <a:endParaRPr lang="en-US" altLang="en-US" b="1" dirty="0">
              <a:solidFill>
                <a:srgbClr val="000000"/>
              </a:solidFill>
            </a:endParaRPr>
          </a:p>
          <a:p>
            <a:pPr lvl="1"/>
            <a:endParaRPr lang="en-US" altLang="en-US" sz="2000" dirty="0">
              <a:solidFill>
                <a:srgbClr val="000000"/>
              </a:solidFill>
            </a:endParaRPr>
          </a:p>
        </p:txBody>
      </p:sp>
    </p:spTree>
    <p:extLst>
      <p:ext uri="{BB962C8B-B14F-4D97-AF65-F5344CB8AC3E}">
        <p14:creationId xmlns:p14="http://schemas.microsoft.com/office/powerpoint/2010/main" val="323553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4" name="Picture 73">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266" name="Rectangle 2">
            <a:extLst>
              <a:ext uri="{FF2B5EF4-FFF2-40B4-BE49-F238E27FC236}">
                <a16:creationId xmlns:a16="http://schemas.microsoft.com/office/drawing/2014/main" id="{CABBAD31-155C-487E-B504-EEC9045EFF04}"/>
              </a:ext>
            </a:extLst>
          </p:cNvPr>
          <p:cNvSpPr>
            <a:spLocks noGrp="1" noChangeArrowheads="1"/>
          </p:cNvSpPr>
          <p:nvPr>
            <p:ph type="title"/>
          </p:nvPr>
        </p:nvSpPr>
        <p:spPr>
          <a:xfrm>
            <a:off x="1179226" y="826680"/>
            <a:ext cx="9833548" cy="1325563"/>
          </a:xfrm>
        </p:spPr>
        <p:txBody>
          <a:bodyPr>
            <a:normAutofit/>
          </a:bodyPr>
          <a:lstStyle/>
          <a:p>
            <a:pPr algn="ctr">
              <a:defRPr/>
            </a:pPr>
            <a:r>
              <a:rPr lang="en-US" altLang="en-US" b="1" dirty="0">
                <a:solidFill>
                  <a:srgbClr val="FFFFFF"/>
                </a:solidFill>
                <a:latin typeface="+mn-lt"/>
              </a:rPr>
              <a:t>The Big Ideas…</a:t>
            </a:r>
          </a:p>
        </p:txBody>
      </p:sp>
      <p:sp>
        <p:nvSpPr>
          <p:cNvPr id="6147" name="Rectangle 3">
            <a:extLst>
              <a:ext uri="{FF2B5EF4-FFF2-40B4-BE49-F238E27FC236}">
                <a16:creationId xmlns:a16="http://schemas.microsoft.com/office/drawing/2014/main" id="{3CFFB3CB-5DB8-EF4A-9E7B-45AD1D56828B}"/>
              </a:ext>
            </a:extLst>
          </p:cNvPr>
          <p:cNvSpPr>
            <a:spLocks noGrp="1" noChangeArrowheads="1"/>
          </p:cNvSpPr>
          <p:nvPr>
            <p:ph type="body" idx="1"/>
          </p:nvPr>
        </p:nvSpPr>
        <p:spPr>
          <a:xfrm>
            <a:off x="1179226" y="2847975"/>
            <a:ext cx="9833548" cy="3328988"/>
          </a:xfrm>
        </p:spPr>
        <p:txBody>
          <a:bodyPr>
            <a:normAutofit/>
          </a:bodyPr>
          <a:lstStyle/>
          <a:p>
            <a:pPr marL="0" indent="0">
              <a:buNone/>
            </a:pPr>
            <a:r>
              <a:rPr lang="en-US" altLang="en-US" sz="3200" b="1" i="1" dirty="0">
                <a:solidFill>
                  <a:srgbClr val="000000"/>
                </a:solidFill>
              </a:rPr>
              <a:t>Zone of Proximal Development</a:t>
            </a:r>
            <a:r>
              <a:rPr lang="en-US" altLang="en-US" sz="3200" dirty="0">
                <a:solidFill>
                  <a:srgbClr val="000000"/>
                </a:solidFill>
              </a:rPr>
              <a:t> (ZPD)</a:t>
            </a:r>
          </a:p>
          <a:p>
            <a:pPr marL="457200" lvl="1" indent="0">
              <a:buNone/>
            </a:pPr>
            <a:endParaRPr lang="en-US" altLang="en-US" sz="3200" dirty="0">
              <a:solidFill>
                <a:srgbClr val="000000"/>
              </a:solidFill>
            </a:endParaRPr>
          </a:p>
          <a:p>
            <a:pPr marL="457200" lvl="1" indent="0">
              <a:buNone/>
            </a:pPr>
            <a:r>
              <a:rPr lang="en-US" altLang="en-US" sz="3200" dirty="0">
                <a:solidFill>
                  <a:srgbClr val="000000"/>
                </a:solidFill>
              </a:rPr>
              <a:t>The distance between where a learner is at developmentally on their own and where a learner could be with the help of a </a:t>
            </a:r>
            <a:r>
              <a:rPr lang="en-US" altLang="en-US" sz="3200" b="1" i="1" dirty="0">
                <a:solidFill>
                  <a:srgbClr val="000000"/>
                </a:solidFill>
              </a:rPr>
              <a:t>more knowledgeable other</a:t>
            </a:r>
            <a:r>
              <a:rPr lang="en-US" altLang="en-US" sz="3200" i="1" dirty="0">
                <a:solidFill>
                  <a:srgbClr val="000000"/>
                </a:solidFill>
              </a:rPr>
              <a:t>.</a:t>
            </a:r>
            <a:endParaRPr lang="en-US" altLang="en-US" sz="3200" dirty="0">
              <a:solidFill>
                <a:srgbClr val="000000"/>
              </a:solidFill>
            </a:endParaRPr>
          </a:p>
        </p:txBody>
      </p:sp>
    </p:spTree>
    <p:extLst>
      <p:ext uri="{BB962C8B-B14F-4D97-AF65-F5344CB8AC3E}">
        <p14:creationId xmlns:p14="http://schemas.microsoft.com/office/powerpoint/2010/main" val="11584849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29454FCB-0472-4A1E-93F6-49420FA5BC15}"/>
              </a:ext>
            </a:extLst>
          </p:cNvPr>
          <p:cNvSpPr>
            <a:spLocks noGrp="1" noChangeArrowheads="1"/>
          </p:cNvSpPr>
          <p:nvPr>
            <p:ph type="title"/>
          </p:nvPr>
        </p:nvSpPr>
        <p:spPr/>
        <p:txBody>
          <a:bodyPr>
            <a:normAutofit/>
          </a:bodyPr>
          <a:lstStyle/>
          <a:p>
            <a:pPr algn="ctr">
              <a:defRPr/>
            </a:pPr>
            <a:r>
              <a:rPr lang="en-US" altLang="en-US" b="1" dirty="0">
                <a:latin typeface="+mn-lt"/>
              </a:rPr>
              <a:t>Examples of Guided Participation</a:t>
            </a:r>
          </a:p>
        </p:txBody>
      </p:sp>
      <p:sp>
        <p:nvSpPr>
          <p:cNvPr id="7171" name="Rectangle 3">
            <a:extLst>
              <a:ext uri="{FF2B5EF4-FFF2-40B4-BE49-F238E27FC236}">
                <a16:creationId xmlns:a16="http://schemas.microsoft.com/office/drawing/2014/main" id="{99754DC7-2874-7D48-A15D-708C99D9EDD6}"/>
              </a:ext>
            </a:extLst>
          </p:cNvPr>
          <p:cNvSpPr>
            <a:spLocks noGrp="1" noChangeArrowheads="1"/>
          </p:cNvSpPr>
          <p:nvPr>
            <p:ph idx="1"/>
          </p:nvPr>
        </p:nvSpPr>
        <p:spPr/>
        <p:txBody>
          <a:bodyPr/>
          <a:lstStyle/>
          <a:p>
            <a:pPr marL="0" indent="0">
              <a:buNone/>
            </a:pPr>
            <a:r>
              <a:rPr lang="en-US" altLang="en-US" sz="3200" dirty="0"/>
              <a:t>A mother sitting with her toddler singing, “Baa, baa black sheep have you any wool, yes sir, yes sir ….” at this point the mother pauses and the child sings loudly, “THREE BAGS FULL!”. </a:t>
            </a:r>
          </a:p>
          <a:p>
            <a:pPr>
              <a:buFont typeface="Wingdings" pitchFamily="2" charset="2"/>
              <a:buNone/>
            </a:pPr>
            <a:endParaRPr lang="en-US" altLang="en-US" sz="3200" dirty="0"/>
          </a:p>
          <a:p>
            <a:pPr marL="457200" lvl="1" indent="0">
              <a:buNone/>
            </a:pPr>
            <a:r>
              <a:rPr lang="en-US" altLang="en-US" sz="3200" dirty="0"/>
              <a:t>How is this guided participation?</a:t>
            </a:r>
          </a:p>
          <a:p>
            <a:pPr lvl="1">
              <a:buFont typeface="Wingdings" pitchFamily="2" charset="2"/>
              <a:buNone/>
            </a:pPr>
            <a:endParaRPr lang="en-US" altLang="en-US" dirty="0">
              <a:solidFill>
                <a:schemeClr val="folHlink"/>
              </a:solidFill>
            </a:endParaRPr>
          </a:p>
        </p:txBody>
      </p:sp>
    </p:spTree>
    <p:extLst>
      <p:ext uri="{BB962C8B-B14F-4D97-AF65-F5344CB8AC3E}">
        <p14:creationId xmlns:p14="http://schemas.microsoft.com/office/powerpoint/2010/main" val="18123102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C23F4732-DE72-4E68-8EB5-446479D8C829}"/>
              </a:ext>
            </a:extLst>
          </p:cNvPr>
          <p:cNvSpPr>
            <a:spLocks noGrp="1" noChangeArrowheads="1"/>
          </p:cNvSpPr>
          <p:nvPr>
            <p:ph type="title"/>
          </p:nvPr>
        </p:nvSpPr>
        <p:spPr/>
        <p:txBody>
          <a:bodyPr>
            <a:normAutofit/>
          </a:bodyPr>
          <a:lstStyle/>
          <a:p>
            <a:pPr algn="ctr">
              <a:defRPr/>
            </a:pPr>
            <a:r>
              <a:rPr lang="en-US" altLang="en-US" b="1" dirty="0">
                <a:solidFill>
                  <a:schemeClr val="tx1"/>
                </a:solidFill>
                <a:latin typeface="+mn-lt"/>
              </a:rPr>
              <a:t>Examples of Guided Participation</a:t>
            </a:r>
          </a:p>
        </p:txBody>
      </p:sp>
      <p:sp>
        <p:nvSpPr>
          <p:cNvPr id="8195" name="Rectangle 3">
            <a:extLst>
              <a:ext uri="{FF2B5EF4-FFF2-40B4-BE49-F238E27FC236}">
                <a16:creationId xmlns:a16="http://schemas.microsoft.com/office/drawing/2014/main" id="{FF1CA615-4C9C-FA42-A26F-FA2FABEB20E8}"/>
              </a:ext>
            </a:extLst>
          </p:cNvPr>
          <p:cNvSpPr>
            <a:spLocks noGrp="1" noChangeArrowheads="1"/>
          </p:cNvSpPr>
          <p:nvPr>
            <p:ph idx="1"/>
          </p:nvPr>
        </p:nvSpPr>
        <p:spPr/>
        <p:txBody>
          <a:bodyPr>
            <a:normAutofit/>
          </a:bodyPr>
          <a:lstStyle/>
          <a:p>
            <a:pPr marL="0" indent="0">
              <a:buNone/>
            </a:pPr>
            <a:r>
              <a:rPr lang="en-US" altLang="en-US" sz="3200" dirty="0"/>
              <a:t>A 6-year old lost a toy and asks her father for help.  The father asks her where she last saw the toy.  The child says, “I can’t remember.”  He asks a series of questions – “did you have it in your room? outside?”  To each question the child answers “No.”   When he asks, “In the car?”, she says “I think so” and finds the toy in the car.</a:t>
            </a:r>
          </a:p>
          <a:p>
            <a:pPr marL="457200" lvl="1" indent="0">
              <a:buNone/>
            </a:pPr>
            <a:endParaRPr lang="en-US" altLang="en-US" sz="3200" dirty="0"/>
          </a:p>
          <a:p>
            <a:pPr marL="457200" lvl="1" indent="0">
              <a:buNone/>
            </a:pPr>
            <a:r>
              <a:rPr lang="en-US" altLang="en-US" sz="3200" dirty="0"/>
              <a:t>In this story, who found the toy?</a:t>
            </a:r>
          </a:p>
        </p:txBody>
      </p:sp>
    </p:spTree>
    <p:extLst>
      <p:ext uri="{BB962C8B-B14F-4D97-AF65-F5344CB8AC3E}">
        <p14:creationId xmlns:p14="http://schemas.microsoft.com/office/powerpoint/2010/main" val="8207744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 name="Freeform: Shape 73">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290" name="Rectangle 2">
            <a:extLst>
              <a:ext uri="{FF2B5EF4-FFF2-40B4-BE49-F238E27FC236}">
                <a16:creationId xmlns:a16="http://schemas.microsoft.com/office/drawing/2014/main" id="{388E538B-D0B4-4961-B023-BA8C6DB7A10A}"/>
              </a:ext>
            </a:extLst>
          </p:cNvPr>
          <p:cNvSpPr>
            <a:spLocks noGrp="1" noChangeArrowheads="1"/>
          </p:cNvSpPr>
          <p:nvPr>
            <p:ph type="title"/>
          </p:nvPr>
        </p:nvSpPr>
        <p:spPr>
          <a:xfrm>
            <a:off x="863029" y="1012004"/>
            <a:ext cx="3416158" cy="4795408"/>
          </a:xfrm>
        </p:spPr>
        <p:txBody>
          <a:bodyPr>
            <a:normAutofit/>
          </a:bodyPr>
          <a:lstStyle/>
          <a:p>
            <a:pPr>
              <a:defRPr/>
            </a:pPr>
            <a:r>
              <a:rPr lang="en-US" altLang="en-US" b="1" dirty="0">
                <a:solidFill>
                  <a:srgbClr val="FFFFFF"/>
                </a:solidFill>
                <a:latin typeface="+mn-lt"/>
              </a:rPr>
              <a:t>Vygotsky and Schools</a:t>
            </a:r>
          </a:p>
        </p:txBody>
      </p:sp>
      <p:graphicFrame>
        <p:nvGraphicFramePr>
          <p:cNvPr id="12293" name="Rectangle 3">
            <a:extLst>
              <a:ext uri="{FF2B5EF4-FFF2-40B4-BE49-F238E27FC236}">
                <a16:creationId xmlns:a16="http://schemas.microsoft.com/office/drawing/2014/main" id="{8BBCD8E2-3368-4EE9-92FA-3B6D01DFE430}"/>
              </a:ext>
            </a:extLst>
          </p:cNvPr>
          <p:cNvGraphicFramePr>
            <a:graphicFrameLocks noGrp="1"/>
          </p:cNvGraphicFramePr>
          <p:nvPr>
            <p:ph idx="1"/>
            <p:extLst>
              <p:ext uri="{D42A27DB-BD31-4B8C-83A1-F6EECF244321}">
                <p14:modId xmlns:p14="http://schemas.microsoft.com/office/powerpoint/2010/main" val="22782033"/>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024990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 name="Freeform: Shape 73">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290" name="Rectangle 2">
            <a:extLst>
              <a:ext uri="{FF2B5EF4-FFF2-40B4-BE49-F238E27FC236}">
                <a16:creationId xmlns:a16="http://schemas.microsoft.com/office/drawing/2014/main" id="{CAF19B21-B446-D948-BE5D-F0159191BBCA}"/>
              </a:ext>
            </a:extLst>
          </p:cNvPr>
          <p:cNvSpPr>
            <a:spLocks noGrp="1" noChangeArrowheads="1"/>
          </p:cNvSpPr>
          <p:nvPr>
            <p:ph type="title"/>
          </p:nvPr>
        </p:nvSpPr>
        <p:spPr>
          <a:xfrm>
            <a:off x="863029" y="1012004"/>
            <a:ext cx="3416158" cy="4795408"/>
          </a:xfrm>
        </p:spPr>
        <p:txBody>
          <a:bodyPr>
            <a:normAutofit/>
          </a:bodyPr>
          <a:lstStyle/>
          <a:p>
            <a:r>
              <a:rPr lang="en-US" altLang="en-US" b="1" dirty="0">
                <a:solidFill>
                  <a:srgbClr val="FFFFFF"/>
                </a:solidFill>
                <a:latin typeface="+mn-lt"/>
              </a:rPr>
              <a:t>Vygotsky’s Words…</a:t>
            </a:r>
          </a:p>
        </p:txBody>
      </p:sp>
      <p:graphicFrame>
        <p:nvGraphicFramePr>
          <p:cNvPr id="12293" name="Rectangle 3">
            <a:extLst>
              <a:ext uri="{FF2B5EF4-FFF2-40B4-BE49-F238E27FC236}">
                <a16:creationId xmlns:a16="http://schemas.microsoft.com/office/drawing/2014/main" id="{474AA3A8-7A9B-454F-A4A0-B89C4442E182}"/>
              </a:ext>
            </a:extLst>
          </p:cNvPr>
          <p:cNvGraphicFramePr>
            <a:graphicFrameLocks noGrp="1"/>
          </p:cNvGraphicFramePr>
          <p:nvPr>
            <p:ph idx="1"/>
            <p:extLst>
              <p:ext uri="{D42A27DB-BD31-4B8C-83A1-F6EECF244321}">
                <p14:modId xmlns:p14="http://schemas.microsoft.com/office/powerpoint/2010/main" val="3476548494"/>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7251357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383</Words>
  <Application>Microsoft Office PowerPoint</Application>
  <PresentationFormat>Widescreen</PresentationFormat>
  <Paragraphs>40</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Calibri Light</vt:lpstr>
      <vt:lpstr>Wingdings</vt:lpstr>
      <vt:lpstr>Office Theme</vt:lpstr>
      <vt:lpstr>Vygotsky</vt:lpstr>
      <vt:lpstr>The Big Ideas…</vt:lpstr>
      <vt:lpstr>The Big Ideas…</vt:lpstr>
      <vt:lpstr>Examples of Guided Participation</vt:lpstr>
      <vt:lpstr>Examples of Guided Participation</vt:lpstr>
      <vt:lpstr>Vygotsky and Schools</vt:lpstr>
      <vt:lpstr>Vygotsky’s Words…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Vygotsky</dc:title>
  <dc:creator>M F</dc:creator>
  <cp:lastModifiedBy>M F</cp:lastModifiedBy>
  <cp:revision>4</cp:revision>
  <cp:lastPrinted>2020-02-13T01:13:16Z</cp:lastPrinted>
  <dcterms:created xsi:type="dcterms:W3CDTF">2019-03-18T23:40:04Z</dcterms:created>
  <dcterms:modified xsi:type="dcterms:W3CDTF">2021-02-03T17:41:08Z</dcterms:modified>
</cp:coreProperties>
</file>