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84" r:id="rId2"/>
    <p:sldId id="272" r:id="rId3"/>
    <p:sldId id="293" r:id="rId4"/>
    <p:sldId id="290" r:id="rId5"/>
    <p:sldId id="273" r:id="rId6"/>
    <p:sldId id="260" r:id="rId7"/>
    <p:sldId id="257" r:id="rId8"/>
    <p:sldId id="291" r:id="rId9"/>
    <p:sldId id="270" r:id="rId10"/>
    <p:sldId id="258" r:id="rId11"/>
    <p:sldId id="285" r:id="rId12"/>
    <p:sldId id="286" r:id="rId13"/>
    <p:sldId id="278" r:id="rId14"/>
    <p:sldId id="283" r:id="rId15"/>
    <p:sldId id="264" r:id="rId16"/>
    <p:sldId id="280" r:id="rId17"/>
    <p:sldId id="263" r:id="rId18"/>
    <p:sldId id="287" r:id="rId19"/>
    <p:sldId id="288" r:id="rId20"/>
    <p:sldId id="289" r:id="rId21"/>
    <p:sldId id="292" r:id="rId2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554"/>
  </p:normalViewPr>
  <p:slideViewPr>
    <p:cSldViewPr snapToGrid="0" snapToObjects="1">
      <p:cViewPr varScale="1">
        <p:scale>
          <a:sx n="152" d="100"/>
          <a:sy n="152" d="100"/>
        </p:scale>
        <p:origin x="203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4F0CA9D-9527-45B2-8509-928C1C061223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732AB48-FD40-46BD-B25B-230D44FA2A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691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3030D-B9EB-4E46-8035-E5DDF977DF8E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E3030-518F-49FE-B709-64B838CFC5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96BC-D0A2-490B-99FF-7117A6902EDD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81DB4-5738-4F7A-9CA3-A6F6991609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9F2D4-E2EC-4F95-9D1B-6CF2D088BADB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B1C0A-1866-4752-93D1-AA1EDCE584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08B85-8857-462B-AFDA-707F20E5792B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ABA2A-72A3-4BAD-A869-5DC3E4157F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B3478-6826-4A66-B381-F53D10EF6C3A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38F51-28F6-467B-896F-974DC9009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EE540-718E-43D5-BEF8-B2E4B7F6C8A4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661FD-8954-47C9-B034-CD36548E6D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9D5F5-DDD0-401E-BA9D-9466676339B8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10AEC-A174-413E-90DB-7A010B7B63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2B87C-ABE6-4005-ABB8-1ED98F8793C6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659E6-31D7-473B-B511-AAF2DE2BAE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24E6F-BBC0-4A42-952D-286F867DFBBE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9A903-35EC-489A-8F6C-DC67B23F88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0501E-CB63-49AB-AB3C-C602F4AE361B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A75C6-59A5-4FA8-A60C-46FDA15E85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E181E-1A50-466D-86FB-4512EE8AB78D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BFD6D-B316-4DDE-A7EC-052E5DFD19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3E663-3742-4F93-BAE7-B001CC3499E5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B31E8-BBB6-4A51-83C3-9120BC5720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3483A93-8A10-4D3A-8A7D-B7B0D6D9A7BF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319CF90-A3EA-4734-8E36-2477DBA504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the moon&#10;&#10;Description automatically generated with medium confidence">
            <a:extLst>
              <a:ext uri="{FF2B5EF4-FFF2-40B4-BE49-F238E27FC236}">
                <a16:creationId xmlns:a16="http://schemas.microsoft.com/office/drawing/2014/main" id="{2880893E-D965-4A59-BC15-36951C4BD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venus-glob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0975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the moon&#10;&#10;Description automatically generated with medium confidence">
            <a:extLst>
              <a:ext uri="{FF2B5EF4-FFF2-40B4-BE49-F238E27FC236}">
                <a16:creationId xmlns:a16="http://schemas.microsoft.com/office/drawing/2014/main" id="{625BAA47-FF82-4A43-8E68-CD8C1E43D1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03" t="4006" r="22780"/>
          <a:stretch/>
        </p:blipFill>
        <p:spPr>
          <a:xfrm>
            <a:off x="1922044" y="1"/>
            <a:ext cx="7221956" cy="6857999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506573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4465335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A7B6AB-3778-44ED-9888-B5E12240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342006"/>
            <a:ext cx="3027153" cy="224812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 defTabSz="914400" eaLnBrk="1" hangingPunct="1">
              <a:lnSpc>
                <a:spcPct val="90000"/>
              </a:lnSpc>
            </a:pPr>
            <a:r>
              <a:rPr lang="en-US" sz="4300" b="1" dirty="0"/>
              <a:t>Venus as seen by the Parker Solar Probe (2021)</a:t>
            </a:r>
          </a:p>
        </p:txBody>
      </p:sp>
    </p:spTree>
    <p:extLst>
      <p:ext uri="{BB962C8B-B14F-4D97-AF65-F5344CB8AC3E}">
        <p14:creationId xmlns:p14="http://schemas.microsoft.com/office/powerpoint/2010/main" val="31559115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5" descr="Venus_Galileo_Visible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004888" y="274638"/>
            <a:ext cx="7132637" cy="585152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Basic 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dirty="0"/>
              <a:t>Similar to Earth in size and density.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dirty="0"/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/>
              <a:t>Hottest planet in solar system -  864</a:t>
            </a:r>
            <a:r>
              <a:rPr lang="en-US" baseline="30000" dirty="0"/>
              <a:t>0</a:t>
            </a:r>
            <a:r>
              <a:rPr lang="en-US" dirty="0"/>
              <a:t> F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/>
              <a:t>											(Mercury 800</a:t>
            </a:r>
            <a:r>
              <a:rPr lang="en-US" baseline="30000" dirty="0"/>
              <a:t>0</a:t>
            </a:r>
            <a:r>
              <a:rPr lang="en-US" dirty="0"/>
              <a:t> F)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dirty="0"/>
              <a:t>Extreme surface pressure from thick atmosphere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dirty="0"/>
              <a:t>			-- 92x Earth (crushes surface rocks).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Rotation and Revolution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dirty="0"/>
              <a:t>Rotates in opposite direction than other planets (E to W).  Maybe due to early impact.</a:t>
            </a:r>
          </a:p>
          <a:p>
            <a:pPr eaLnBrk="1" hangingPunct="1">
              <a:buFont typeface="Arial" charset="0"/>
              <a:buNone/>
            </a:pPr>
            <a:endParaRPr lang="en-US" dirty="0"/>
          </a:p>
          <a:p>
            <a:pPr eaLnBrk="1" hangingPunct="1">
              <a:buFont typeface="Arial" charset="0"/>
              <a:buNone/>
            </a:pPr>
            <a:r>
              <a:rPr lang="en-US" dirty="0"/>
              <a:t>Rotation -  243 days</a:t>
            </a:r>
          </a:p>
          <a:p>
            <a:pPr eaLnBrk="1" hangingPunct="1">
              <a:buFont typeface="Arial" charset="0"/>
              <a:buNone/>
            </a:pPr>
            <a:r>
              <a:rPr lang="en-US" dirty="0"/>
              <a:t>Revolution - 225 days</a:t>
            </a:r>
          </a:p>
          <a:p>
            <a:pPr eaLnBrk="1" hangingPunct="1">
              <a:buFont typeface="Arial" charset="0"/>
              <a:buNone/>
            </a:pPr>
            <a:endParaRPr lang="en-US" dirty="0"/>
          </a:p>
          <a:p>
            <a:pPr eaLnBrk="1" hangingPunct="1">
              <a:buFont typeface="Arial" charset="0"/>
              <a:buNone/>
            </a:pPr>
            <a:r>
              <a:rPr lang="en-US" dirty="0"/>
              <a:t>So, every day is a new year.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Greenhouse 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5963"/>
            <a:ext cx="4038600" cy="414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600" u="sng" dirty="0"/>
              <a:t>Outgassing</a:t>
            </a:r>
            <a:r>
              <a:rPr lang="en-US" sz="2600" dirty="0"/>
              <a:t>  =   CO</a:t>
            </a:r>
            <a:r>
              <a:rPr lang="en-US" sz="2600" baseline="-25000" dirty="0"/>
              <a:t>2</a:t>
            </a:r>
            <a:r>
              <a:rPr lang="en-US" sz="2600" dirty="0"/>
              <a:t> released into atmosphere.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2600" dirty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600" dirty="0"/>
              <a:t>	CO</a:t>
            </a:r>
            <a:r>
              <a:rPr lang="en-US" sz="2600" baseline="-25000" dirty="0"/>
              <a:t>2</a:t>
            </a:r>
            <a:r>
              <a:rPr lang="en-US" sz="2600" dirty="0"/>
              <a:t>  =  greenhouse gas…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600" dirty="0"/>
              <a:t>lets solar radiation in, not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600" dirty="0"/>
              <a:t>out.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2600" dirty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600" dirty="0"/>
              <a:t>	Atmosphere very thick</a:t>
            </a:r>
          </a:p>
        </p:txBody>
      </p:sp>
      <p:pic>
        <p:nvPicPr>
          <p:cNvPr id="5" name="Content Placeholder 4" descr="Venus-Atmosphere-Greenhouse-Effect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6033" b="-6033"/>
          <a:stretch>
            <a:fillRect/>
          </a:stretch>
        </p:blipFill>
        <p:spPr>
          <a:xfrm>
            <a:off x="4648200" y="1617663"/>
            <a:ext cx="4038600" cy="452596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screenshot of text&#10;&#10;Description generated with very high confidence">
            <a:extLst>
              <a:ext uri="{FF2B5EF4-FFF2-40B4-BE49-F238E27FC236}">
                <a16:creationId xmlns:a16="http://schemas.microsoft.com/office/drawing/2014/main" id="{B57C785B-2B60-4CED-8312-8CB11899BCEA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457200" y="456222"/>
            <a:ext cx="8229600" cy="5488356"/>
          </a:xfrm>
        </p:spPr>
      </p:pic>
    </p:spTree>
    <p:extLst>
      <p:ext uri="{BB962C8B-B14F-4D97-AF65-F5344CB8AC3E}">
        <p14:creationId xmlns:p14="http://schemas.microsoft.com/office/powerpoint/2010/main" val="604555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Runaway Greenhouse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dirty="0"/>
              <a:t>Venus has no liquid water on surface but has some water vapor in atmosphere.</a:t>
            </a:r>
          </a:p>
          <a:p>
            <a:pPr eaLnBrk="1" hangingPunct="1">
              <a:buFont typeface="Arial" charset="0"/>
              <a:buNone/>
            </a:pPr>
            <a:endParaRPr lang="en-US" dirty="0"/>
          </a:p>
          <a:p>
            <a:pPr eaLnBrk="1" hangingPunct="1">
              <a:buFont typeface="Arial" charset="0"/>
              <a:buNone/>
            </a:pPr>
            <a:r>
              <a:rPr lang="en-US" dirty="0"/>
              <a:t>On Earth, oceans absorb CO</a:t>
            </a:r>
            <a:r>
              <a:rPr lang="en-US" baseline="-25000" dirty="0"/>
              <a:t>2</a:t>
            </a:r>
            <a:r>
              <a:rPr lang="en-US" dirty="0"/>
              <a:t>, keeping greenhouse effect in check.</a:t>
            </a:r>
          </a:p>
          <a:p>
            <a:pPr eaLnBrk="1" hangingPunct="1">
              <a:buFont typeface="Arial" charset="0"/>
              <a:buNone/>
            </a:pPr>
            <a:endParaRPr lang="en-US" dirty="0"/>
          </a:p>
          <a:p>
            <a:pPr eaLnBrk="1" hangingPunct="1">
              <a:buFont typeface="Arial" charset="0"/>
              <a:buNone/>
            </a:pPr>
            <a:r>
              <a:rPr lang="en-US" dirty="0"/>
              <a:t>Will Earth be like Venus in the future?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picture containing nature&#10;&#10;Description generated with high confidence">
            <a:extLst>
              <a:ext uri="{FF2B5EF4-FFF2-40B4-BE49-F238E27FC236}">
                <a16:creationId xmlns:a16="http://schemas.microsoft.com/office/drawing/2014/main" id="{1D8132A4-F2FE-4B5E-8F23-66AF854A7B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701" b="23248"/>
          <a:stretch/>
        </p:blipFill>
        <p:spPr>
          <a:xfrm>
            <a:off x="20" y="11"/>
            <a:ext cx="9143980" cy="412907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5" name="Oval 74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00" y="4388303"/>
            <a:ext cx="618067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603748" y="4551037"/>
            <a:ext cx="3766337" cy="15099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400" dirty="0">
                <a:solidFill>
                  <a:srgbClr val="000000"/>
                </a:solidFill>
              </a:rPr>
              <a:t>Volcanism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2F65B2-FBE0-4484-83EF-B822A5B98C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90989" y="4505325"/>
            <a:ext cx="4456504" cy="2176462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</a:rPr>
              <a:t>Few craters found on surface.  Why?  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000000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</a:rPr>
              <a:t>Possibly because: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000000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</a:rPr>
              <a:t>500 million years ago, surface repaved; or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000000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</a:rPr>
              <a:t>Volcanic eruptions constantly cover old craters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5" descr="VenusCrater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590550"/>
            <a:ext cx="8229600" cy="521811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5" descr="VenusVolcano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663575"/>
            <a:ext cx="8229600" cy="507365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6038"/>
            <a:ext cx="6705600" cy="576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6870700" y="2895600"/>
            <a:ext cx="22733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3200" b="1">
                <a:solidFill>
                  <a:srgbClr val="000000"/>
                </a:solidFill>
                <a:latin typeface="Calibri" pitchFamily="34" charset="0"/>
              </a:rPr>
              <a:t>Volcano</a:t>
            </a:r>
          </a:p>
          <a:p>
            <a:pPr algn="ctr" eaLnBrk="0" hangingPunct="0"/>
            <a:r>
              <a:rPr lang="en-US" sz="3200" b="1">
                <a:solidFill>
                  <a:srgbClr val="000000"/>
                </a:solidFill>
                <a:latin typeface="Calibri" pitchFamily="34" charset="0"/>
              </a:rPr>
              <a:t>Sapas Mons</a:t>
            </a:r>
          </a:p>
        </p:txBody>
      </p:sp>
      <p:sp>
        <p:nvSpPr>
          <p:cNvPr id="27651" name="Text Box 5"/>
          <p:cNvSpPr txBox="1">
            <a:spLocks noChangeArrowheads="1"/>
          </p:cNvSpPr>
          <p:nvPr/>
        </p:nvSpPr>
        <p:spPr bwMode="auto">
          <a:xfrm>
            <a:off x="473076" y="5986463"/>
            <a:ext cx="60785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3200" dirty="0">
                <a:solidFill>
                  <a:srgbClr val="000000"/>
                </a:solidFill>
                <a:latin typeface="Calibri" pitchFamily="34" charset="0"/>
              </a:rPr>
              <a:t>300 miles across and 3 miles high.</a:t>
            </a:r>
            <a:endParaRPr lang="en-US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 descr="venus-volcano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3" descr="venus-crater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2463" y="0"/>
            <a:ext cx="78390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523938" y="387443"/>
            <a:ext cx="5605629" cy="99417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850" b="1" dirty="0"/>
              <a:t>Atmosphere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675" y="1943101"/>
            <a:ext cx="5437867" cy="4073070"/>
          </a:xfrm>
        </p:spPr>
        <p:txBody>
          <a:bodyPr anchor="ctr">
            <a:normAutofit/>
          </a:bodyPr>
          <a:lstStyle/>
          <a:p>
            <a:pPr eaLnBrk="1" hangingPunct="1">
              <a:buFont typeface="Arial" charset="0"/>
              <a:buNone/>
            </a:pPr>
            <a:endParaRPr lang="en-US" sz="2100" dirty="0"/>
          </a:p>
          <a:p>
            <a:pPr eaLnBrk="1" hangingPunct="1">
              <a:buFont typeface="Arial" charset="0"/>
              <a:buNone/>
            </a:pPr>
            <a:r>
              <a:rPr lang="en-US" sz="3600" dirty="0"/>
              <a:t>Upper atmosphere is cool like Earth… maybe bacterial life?</a:t>
            </a:r>
          </a:p>
          <a:p>
            <a:pPr eaLnBrk="1" hangingPunct="1">
              <a:buFont typeface="Arial" charset="0"/>
              <a:buNone/>
            </a:pPr>
            <a:endParaRPr lang="en-US" sz="3600" dirty="0"/>
          </a:p>
          <a:p>
            <a:pPr eaLnBrk="1" hangingPunct="1">
              <a:buFont typeface="Arial" charset="0"/>
              <a:buNone/>
            </a:pPr>
            <a:r>
              <a:rPr lang="en-US" sz="3600" dirty="0"/>
              <a:t>Clouds  -  sulfuric acid rain, frequent lightning</a:t>
            </a:r>
          </a:p>
          <a:p>
            <a:pPr eaLnBrk="1" hangingPunct="1">
              <a:buFont typeface="Arial" charset="0"/>
              <a:buNone/>
            </a:pPr>
            <a:endParaRPr lang="en-US" sz="2100" dirty="0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9" name="Graphic 68" descr="Thermometer">
            <a:extLst>
              <a:ext uri="{FF2B5EF4-FFF2-40B4-BE49-F238E27FC236}">
                <a16:creationId xmlns:a16="http://schemas.microsoft.com/office/drawing/2014/main" id="{10D1B88B-FB30-4223-8658-E4C389656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8086" y="0"/>
            <a:ext cx="5565913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5490349" y="609600"/>
            <a:ext cx="3105011" cy="13308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dirty="0"/>
              <a:t>Observing Venus</a:t>
            </a:r>
          </a:p>
        </p:txBody>
      </p:sp>
      <p:pic>
        <p:nvPicPr>
          <p:cNvPr id="7" name="Content Placeholder 6" descr="A moon in the sky&#10;&#10;Description automatically generated with low confidence">
            <a:extLst>
              <a:ext uri="{FF2B5EF4-FFF2-40B4-BE49-F238E27FC236}">
                <a16:creationId xmlns:a16="http://schemas.microsoft.com/office/drawing/2014/main" id="{116FC370-4B2A-4CE5-92D8-69F233BE58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375" r="23243" b="-1"/>
          <a:stretch/>
        </p:blipFill>
        <p:spPr>
          <a:xfrm>
            <a:off x="20" y="10"/>
            <a:ext cx="5176278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12C47A-62A2-4F58-AEA6-E8316C1792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6297" y="2390774"/>
            <a:ext cx="3820065" cy="3711913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dirty="0"/>
              <a:t>Third brightest object in sky.</a:t>
            </a:r>
          </a:p>
          <a:p>
            <a:pPr indent="-228600" defTabSz="914400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/>
          </a:p>
          <a:p>
            <a:pPr defTabSz="91440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dirty="0"/>
              <a:t>Viewed in early morning or early evening </a:t>
            </a:r>
          </a:p>
          <a:p>
            <a:pPr defTabSz="91440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en-US" sz="2800" dirty="0"/>
          </a:p>
          <a:p>
            <a:pPr defTabSz="91440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dirty="0"/>
              <a:t>(Morning Star, Evening Star).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26B4A43-2A34-4B22-882C-D7552FA9C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4"/>
            <a:ext cx="455228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429BAE5-B200-4FC0-BBC1-8D7C57D1D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228" y="0"/>
            <a:ext cx="3423828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17" name="Rectangle 2"/>
          <p:cNvSpPr>
            <a:spLocks noGrp="1"/>
          </p:cNvSpPr>
          <p:nvPr>
            <p:ph type="title"/>
          </p:nvPr>
        </p:nvSpPr>
        <p:spPr>
          <a:xfrm>
            <a:off x="777513" y="1152144"/>
            <a:ext cx="2846070" cy="30723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 eaLnBrk="1" hangingPunct="1">
              <a:lnSpc>
                <a:spcPct val="90000"/>
              </a:lnSpc>
            </a:pPr>
            <a:r>
              <a:rPr lang="en-US" sz="49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Venera 13 and 14 (1981)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9644633-5AE1-44D6-8F5F-6376DDA13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33" y="73152"/>
            <a:ext cx="884223" cy="232963"/>
            <a:chOff x="7763256" y="73152"/>
            <a:chExt cx="1178966" cy="232963"/>
          </a:xfrm>
        </p:grpSpPr>
        <p:sp>
          <p:nvSpPr>
            <p:cNvPr id="80" name="Rectangle 64">
              <a:extLst>
                <a:ext uri="{FF2B5EF4-FFF2-40B4-BE49-F238E27FC236}">
                  <a16:creationId xmlns:a16="http://schemas.microsoft.com/office/drawing/2014/main" id="{4FA74995-C5A7-4DBF-BFD1-C4831852D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66">
              <a:extLst>
                <a:ext uri="{FF2B5EF4-FFF2-40B4-BE49-F238E27FC236}">
                  <a16:creationId xmlns:a16="http://schemas.microsoft.com/office/drawing/2014/main" id="{009DC7CE-EC50-455B-AEF3-758096A62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64">
              <a:extLst>
                <a:ext uri="{FF2B5EF4-FFF2-40B4-BE49-F238E27FC236}">
                  <a16:creationId xmlns:a16="http://schemas.microsoft.com/office/drawing/2014/main" id="{680D0724-2EE2-4A8E-B7FC-994977F2A6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66">
              <a:extLst>
                <a:ext uri="{FF2B5EF4-FFF2-40B4-BE49-F238E27FC236}">
                  <a16:creationId xmlns:a16="http://schemas.microsoft.com/office/drawing/2014/main" id="{D7DD4A6B-2000-4A3E-BBCE-637ED6CDD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4">
              <a:extLst>
                <a:ext uri="{FF2B5EF4-FFF2-40B4-BE49-F238E27FC236}">
                  <a16:creationId xmlns:a16="http://schemas.microsoft.com/office/drawing/2014/main" id="{694A6722-0FE9-4640-B93F-C2BAA8956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6">
              <a:extLst>
                <a:ext uri="{FF2B5EF4-FFF2-40B4-BE49-F238E27FC236}">
                  <a16:creationId xmlns:a16="http://schemas.microsoft.com/office/drawing/2014/main" id="{19F6A010-3765-4FAB-8CCA-7AC189141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4">
              <a:extLst>
                <a:ext uri="{FF2B5EF4-FFF2-40B4-BE49-F238E27FC236}">
                  <a16:creationId xmlns:a16="http://schemas.microsoft.com/office/drawing/2014/main" id="{2ED876B1-4DDC-4999-864F-EFF32EFF5C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6">
              <a:extLst>
                <a:ext uri="{FF2B5EF4-FFF2-40B4-BE49-F238E27FC236}">
                  <a16:creationId xmlns:a16="http://schemas.microsoft.com/office/drawing/2014/main" id="{2DD9B48A-E7DB-4540-8781-F434856A75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64">
              <a:extLst>
                <a:ext uri="{FF2B5EF4-FFF2-40B4-BE49-F238E27FC236}">
                  <a16:creationId xmlns:a16="http://schemas.microsoft.com/office/drawing/2014/main" id="{2BEF54FF-8FAE-4B7F-ACE8-52ED70B04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6">
              <a:extLst>
                <a:ext uri="{FF2B5EF4-FFF2-40B4-BE49-F238E27FC236}">
                  <a16:creationId xmlns:a16="http://schemas.microsoft.com/office/drawing/2014/main" id="{16F687E9-D21B-46CB-8A13-9BFDA780F6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4">
              <a:extLst>
                <a:ext uri="{FF2B5EF4-FFF2-40B4-BE49-F238E27FC236}">
                  <a16:creationId xmlns:a16="http://schemas.microsoft.com/office/drawing/2014/main" id="{49C0A7C4-BA67-480B-9F9A-E96535756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6">
              <a:extLst>
                <a:ext uri="{FF2B5EF4-FFF2-40B4-BE49-F238E27FC236}">
                  <a16:creationId xmlns:a16="http://schemas.microsoft.com/office/drawing/2014/main" id="{5C27E413-D9C4-45A2-AB5A-A00612798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4">
              <a:extLst>
                <a:ext uri="{FF2B5EF4-FFF2-40B4-BE49-F238E27FC236}">
                  <a16:creationId xmlns:a16="http://schemas.microsoft.com/office/drawing/2014/main" id="{76F8DD1F-1A00-4D5A-B979-33A41277C9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6">
              <a:extLst>
                <a:ext uri="{FF2B5EF4-FFF2-40B4-BE49-F238E27FC236}">
                  <a16:creationId xmlns:a16="http://schemas.microsoft.com/office/drawing/2014/main" id="{D16F8034-114D-4513-A6BD-F05ABF9AF4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64">
              <a:extLst>
                <a:ext uri="{FF2B5EF4-FFF2-40B4-BE49-F238E27FC236}">
                  <a16:creationId xmlns:a16="http://schemas.microsoft.com/office/drawing/2014/main" id="{1DAD48F0-0B0E-40E2-9ED5-E0FBB99C4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66">
              <a:extLst>
                <a:ext uri="{FF2B5EF4-FFF2-40B4-BE49-F238E27FC236}">
                  <a16:creationId xmlns:a16="http://schemas.microsoft.com/office/drawing/2014/main" id="{A58F217F-BBAB-4ACB-91C0-B119DEFDC6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64">
              <a:extLst>
                <a:ext uri="{FF2B5EF4-FFF2-40B4-BE49-F238E27FC236}">
                  <a16:creationId xmlns:a16="http://schemas.microsoft.com/office/drawing/2014/main" id="{17D6638B-4C45-4C73-AFE3-8C41F939A9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66">
              <a:extLst>
                <a:ext uri="{FF2B5EF4-FFF2-40B4-BE49-F238E27FC236}">
                  <a16:creationId xmlns:a16="http://schemas.microsoft.com/office/drawing/2014/main" id="{31A3013F-24A0-486B-A892-92E42BD741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64">
              <a:extLst>
                <a:ext uri="{FF2B5EF4-FFF2-40B4-BE49-F238E27FC236}">
                  <a16:creationId xmlns:a16="http://schemas.microsoft.com/office/drawing/2014/main" id="{F4540C9F-BC47-470D-A9C2-4AB05FB4C5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66">
              <a:extLst>
                <a:ext uri="{FF2B5EF4-FFF2-40B4-BE49-F238E27FC236}">
                  <a16:creationId xmlns:a16="http://schemas.microsoft.com/office/drawing/2014/main" id="{A38505B1-1AD2-47B0-8122-2EB533CBAA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4818" name="Picture 7" descr="300px-Venera_13_lander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4553" y="1281667"/>
            <a:ext cx="4644735" cy="431960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1" descr="V_V13bigimage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330325"/>
            <a:ext cx="8229600" cy="3738563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5" descr="Venera14Camera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344738"/>
            <a:ext cx="8229600" cy="1709737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text, nature&#10;&#10;Description automatically generated">
            <a:extLst>
              <a:ext uri="{FF2B5EF4-FFF2-40B4-BE49-F238E27FC236}">
                <a16:creationId xmlns:a16="http://schemas.microsoft.com/office/drawing/2014/main" id="{6A8B62C4-18C0-44C8-BF92-12C227160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866" r="9134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BE6EDF-56CE-4A40-9B6D-664DC9EA4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3100" b="1">
                <a:solidFill>
                  <a:schemeClr val="tx1">
                    <a:lumMod val="85000"/>
                    <a:lumOff val="15000"/>
                  </a:schemeClr>
                </a:solidFill>
              </a:rPr>
              <a:t>DaVinci to Launch in 2029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302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Office PowerPoint</Application>
  <PresentationFormat>On-screen Show (4:3)</PresentationFormat>
  <Paragraphs>54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PowerPoint Presentation</vt:lpstr>
      <vt:lpstr>Venus as seen by the Parker Solar Probe (2021)</vt:lpstr>
      <vt:lpstr>PowerPoint Presentation</vt:lpstr>
      <vt:lpstr>Basic Facts</vt:lpstr>
      <vt:lpstr>Rotation and Revolution</vt:lpstr>
      <vt:lpstr>Greenhouse Effect</vt:lpstr>
      <vt:lpstr>PowerPoint Presentation</vt:lpstr>
      <vt:lpstr>Runaway Greenhouse</vt:lpstr>
      <vt:lpstr>Volcanism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Atmosphere</vt:lpstr>
      <vt:lpstr>Observing Venus</vt:lpstr>
      <vt:lpstr>Venera 13 and 14 (1981)</vt:lpstr>
      <vt:lpstr>PowerPoint Presentation</vt:lpstr>
      <vt:lpstr>PowerPoint Presentation</vt:lpstr>
      <vt:lpstr>DaVinci to Launch in 2029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Earth’s “Evil” Twin Sister</dc:title>
  <dc:creator>M F</dc:creator>
  <cp:lastModifiedBy>M F</cp:lastModifiedBy>
  <cp:revision>5</cp:revision>
  <dcterms:created xsi:type="dcterms:W3CDTF">2018-10-18T00:44:08Z</dcterms:created>
  <dcterms:modified xsi:type="dcterms:W3CDTF">2023-11-15T02:06:22Z</dcterms:modified>
</cp:coreProperties>
</file>