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5"/>
  </p:handoutMasterIdLst>
  <p:sldIdLst>
    <p:sldId id="373" r:id="rId2"/>
    <p:sldId id="272" r:id="rId3"/>
    <p:sldId id="329" r:id="rId4"/>
    <p:sldId id="258" r:id="rId5"/>
    <p:sldId id="265" r:id="rId6"/>
    <p:sldId id="330" r:id="rId7"/>
    <p:sldId id="295" r:id="rId8"/>
    <p:sldId id="262" r:id="rId9"/>
    <p:sldId id="370" r:id="rId10"/>
    <p:sldId id="259" r:id="rId11"/>
    <p:sldId id="371" r:id="rId12"/>
    <p:sldId id="257" r:id="rId13"/>
    <p:sldId id="372" r:id="rId14"/>
    <p:sldId id="312" r:id="rId15"/>
    <p:sldId id="379" r:id="rId16"/>
    <p:sldId id="374" r:id="rId17"/>
    <p:sldId id="375" r:id="rId18"/>
    <p:sldId id="376" r:id="rId19"/>
    <p:sldId id="364" r:id="rId20"/>
    <p:sldId id="391" r:id="rId21"/>
    <p:sldId id="390" r:id="rId22"/>
    <p:sldId id="380" r:id="rId23"/>
    <p:sldId id="296" r:id="rId24"/>
    <p:sldId id="342" r:id="rId25"/>
    <p:sldId id="381" r:id="rId26"/>
    <p:sldId id="382" r:id="rId27"/>
    <p:sldId id="383" r:id="rId28"/>
    <p:sldId id="392" r:id="rId29"/>
    <p:sldId id="384" r:id="rId30"/>
    <p:sldId id="387" r:id="rId31"/>
    <p:sldId id="386" r:id="rId32"/>
    <p:sldId id="388" r:id="rId33"/>
    <p:sldId id="389" r:id="rId3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5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795E91-CF28-419E-AB5D-6EC50053AB78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2A772F0-2C2F-4A91-ACEA-96BAD2343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3B6A5-97D6-472B-85AB-268CDB5F0897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A84FA-D996-4FE4-9762-7BAA48C08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2CCFC-CB72-46C6-949A-B346EEB05334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A038F-A6E7-4C7A-A328-81ED31191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048AC-EAF5-4B8B-A364-056C4E3F6A52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CEF6C-0A56-4EAE-B4EF-23CAF0F5B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7B46-03C0-4260-AE9B-897003B92BDD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5C0B9-27FB-4CF5-830E-3BBC52C5A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F7769-793B-4916-809B-DDDB6C1A388A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CB5E5-2D59-4EB0-BF20-B80295D61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70099-55F7-4469-9217-FA2D083E0E98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3A8F7-7794-47C3-B773-7903EDC7C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26F5-0AD2-4935-BDAE-437ABA6DC909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CBF26-CB14-4737-80A4-689C67AC6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499A-864A-4DC2-903B-C2DC8722FC79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DC16E-DF45-489E-AB26-47717974C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2590A-19FE-42F2-A62C-34772929250B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4F8CC-4E34-4A22-8DFB-50AF67BF1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4904D-914A-4424-B1B6-D15CBAB33CEA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2E31B-B528-44F6-BBE5-7E0783151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A4541-0201-4248-BE0A-4D1A9914C5F7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834F7-9C34-457E-955E-E777960A3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ABAE8-76C4-45C0-9AC0-D6BE8D32AB92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25473-7FFE-4D4D-B9E2-EA1239ECF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0ECADE-3187-4812-A5E0-E2FB28F365EA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58696A-F338-484A-AF6F-7B9F669F97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Content Placeholder 6" descr="Uranus-voyager2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Content Placeholder 3" descr="Uranus-2006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Content Placeholder 3" descr="Uranus_2004-Keck.jpg"/>
          <p:cNvPicPr>
            <a:picLocks noGrp="1" noChangeAspect="1"/>
          </p:cNvPicPr>
          <p:nvPr>
            <p:ph/>
          </p:nvPr>
        </p:nvPicPr>
        <p:blipFill>
          <a:blip r:embed="rId2"/>
          <a:srcRect l="-4739" r="-473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Uranus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 largest planet with 27 moons.  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Similar to Neptune in composition.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Uranus and Neptune are called “ice giants.”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Basics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smtClean="0"/>
              <a:t>Diameter  =  4x size of Earth (63 Earths fit in Uranus)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smtClean="0"/>
              <a:t>Density  =  1.27g/cm</a:t>
            </a:r>
            <a:r>
              <a:rPr lang="en-US" sz="2700" baseline="30000" smtClean="0"/>
              <a:t>3</a:t>
            </a:r>
            <a:r>
              <a:rPr lang="en-US" sz="2700" smtClean="0"/>
              <a:t>  (similar to Jupiter)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smtClean="0"/>
              <a:t>Rotation  =   ~17 hours (retrograde like Venus)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smtClean="0"/>
              <a:t>Revolution  =  ~84 years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smtClean="0"/>
              <a:t>Temperature  =  -216 </a:t>
            </a:r>
            <a:r>
              <a:rPr lang="en-US" sz="2700" baseline="30000" smtClean="0"/>
              <a:t>0</a:t>
            </a:r>
            <a:r>
              <a:rPr lang="en-US" sz="2700" smtClean="0"/>
              <a:t>C  (-357 </a:t>
            </a:r>
            <a:r>
              <a:rPr lang="en-US" sz="2700" baseline="30000" smtClean="0"/>
              <a:t>0</a:t>
            </a:r>
            <a:r>
              <a:rPr lang="en-US" sz="2700" smtClean="0"/>
              <a:t>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3" descr="Uranus,_Earth_size_comparison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3" descr="planetscomparison.jpg"/>
          <p:cNvPicPr>
            <a:picLocks noGrp="1" noChangeAspect="1"/>
          </p:cNvPicPr>
          <p:nvPr>
            <p:ph/>
          </p:nvPr>
        </p:nvPicPr>
        <p:blipFill>
          <a:blip r:embed="rId2"/>
          <a:srcRect t="-13446" b="-13446"/>
          <a:stretch>
            <a:fillRect/>
          </a:stretch>
        </p:blipFill>
        <p:spPr>
          <a:xfrm>
            <a:off x="749300" y="0"/>
            <a:ext cx="767556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Atmosphere - Interior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Mostly hydrogen (83%) and helium (15%).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More methane than Jupiter and Saturn -  gives planet blue/green tint.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Contains “ices” like water, ammonia, methane, along with hydrocarbons.</a:t>
            </a:r>
          </a:p>
          <a:p>
            <a:pPr marL="0" indent="0" eaLnBrk="1" hangingPunct="1">
              <a:lnSpc>
                <a:spcPct val="80000"/>
              </a:lnSpc>
            </a:pPr>
            <a:endParaRPr lang="en-US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/>
              <a:t>	Probably has a core.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Interior</a:t>
            </a:r>
          </a:p>
        </p:txBody>
      </p:sp>
      <p:pic>
        <p:nvPicPr>
          <p:cNvPr id="23554" name="Content Placeholder 3" descr="Uranus-cor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8" r="-17618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Core</a:t>
            </a:r>
          </a:p>
        </p:txBody>
      </p:sp>
      <p:pic>
        <p:nvPicPr>
          <p:cNvPr id="24578" name="Content Placeholder 4" descr="jupitergas_interior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52" r="-415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Axial Tilt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mtClean="0"/>
              <a:t>	Uranus is tilted on its side…probably from early impact.</a:t>
            </a:r>
          </a:p>
          <a:p>
            <a:pPr marL="0" indent="0"/>
            <a:endParaRPr lang="en-US" smtClean="0"/>
          </a:p>
          <a:p>
            <a:pPr marL="0" indent="0">
              <a:buFont typeface="Arial" charset="0"/>
              <a:buNone/>
            </a:pPr>
            <a:r>
              <a:rPr lang="en-US" smtClean="0"/>
              <a:t>	Creates strange seasons</a:t>
            </a:r>
          </a:p>
          <a:p>
            <a:pPr marL="0" indent="0"/>
            <a:endParaRPr lang="en-US" smtClean="0"/>
          </a:p>
          <a:p>
            <a:pPr marL="0" indent="0">
              <a:buFont typeface="Arial" charset="0"/>
              <a:buNone/>
            </a:pPr>
            <a:r>
              <a:rPr lang="en-US" smtClean="0"/>
              <a:t>	Each pole gets about 42 years of continuous daylight followed by 42 years of darkness.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Magnetic Field</a:t>
            </a:r>
          </a:p>
        </p:txBody>
      </p:sp>
      <p:sp>
        <p:nvSpPr>
          <p:cNvPr id="16388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Tilted 60</a:t>
            </a:r>
            <a:r>
              <a:rPr lang="en-US" baseline="30000" smtClean="0"/>
              <a:t>0</a:t>
            </a:r>
            <a:r>
              <a:rPr lang="en-US" smtClean="0"/>
              <a:t> from axis of rotation… similar to Neptune.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Might be generated by liquid water-ammonia ocean.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4" descr="Uranian_Magnetic_field.gif"/>
          <p:cNvPicPr>
            <a:picLocks noGrp="1" noChangeAspect="1"/>
          </p:cNvPicPr>
          <p:nvPr>
            <p:ph/>
          </p:nvPr>
        </p:nvPicPr>
        <p:blipFill>
          <a:blip r:embed="rId2"/>
          <a:srcRect l="-1422" r="-1422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Rings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13 continuous rings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Very narrow -  each only a few kilometers wide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Likely shattered moon(s).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Content Placeholder 4" descr="Uranus-rings-NIR.jpg"/>
          <p:cNvPicPr>
            <a:picLocks noGrp="1" noChangeAspect="1"/>
          </p:cNvPicPr>
          <p:nvPr>
            <p:ph/>
          </p:nvPr>
        </p:nvPicPr>
        <p:blipFill>
          <a:blip r:embed="rId2"/>
          <a:srcRect l="-4333" r="-4333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Content Placeholder 2" descr="Uranus_IR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Content Placeholder 4" descr="uranus-rings.jpg"/>
          <p:cNvPicPr>
            <a:picLocks noGrp="1" noChangeAspect="1"/>
          </p:cNvPicPr>
          <p:nvPr>
            <p:ph/>
          </p:nvPr>
        </p:nvPicPr>
        <p:blipFill>
          <a:blip r:embed="rId2"/>
          <a:srcRect l="-18448" r="-18448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Content Placeholder 2" descr="Uranus_2001-2007_ringchanges.jpg"/>
          <p:cNvPicPr>
            <a:picLocks noGrp="1" noChangeAspect="1"/>
          </p:cNvPicPr>
          <p:nvPr>
            <p:ph/>
          </p:nvPr>
        </p:nvPicPr>
        <p:blipFill>
          <a:blip r:embed="rId2"/>
          <a:srcRect t="-4443" b="-4443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Climate - Storms</a:t>
            </a:r>
          </a:p>
        </p:txBody>
      </p:sp>
      <p:sp>
        <p:nvSpPr>
          <p:cNvPr id="58370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Little activity  -  coldest planet… colder than Neptune.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Strong winds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Content Placeholder 2" descr="Uranus_clouds.jpg"/>
          <p:cNvPicPr>
            <a:picLocks noGrp="1" noChangeAspect="1"/>
          </p:cNvPicPr>
          <p:nvPr>
            <p:ph/>
          </p:nvPr>
        </p:nvPicPr>
        <p:blipFill>
          <a:blip r:embed="rId2"/>
          <a:srcRect l="-113831" r="-113831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Content Placeholder 2" descr="Uranus-clouds.jpg"/>
          <p:cNvPicPr>
            <a:picLocks noGrp="1" noChangeAspect="1"/>
          </p:cNvPicPr>
          <p:nvPr>
            <p:ph/>
          </p:nvPr>
        </p:nvPicPr>
        <p:blipFill>
          <a:blip r:embed="rId2"/>
          <a:srcRect t="-1840" b="-1840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Content Placeholder 4" descr="Uranus_Dark_spot.jpg"/>
          <p:cNvPicPr>
            <a:picLocks noGrp="1" noChangeAspect="1"/>
          </p:cNvPicPr>
          <p:nvPr>
            <p:ph/>
          </p:nvPr>
        </p:nvPicPr>
        <p:blipFill>
          <a:blip r:embed="rId2"/>
          <a:srcRect l="-2740" r="-2740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27 moons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Miranda, Oberon and </a:t>
            </a:r>
            <a:r>
              <a:rPr lang="en-US" dirty="0" err="1" smtClean="0"/>
              <a:t>Titania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Each is fairly dark  -  suggests carbon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Content Placeholder 4" descr="moons-comparison.jpg"/>
          <p:cNvPicPr>
            <a:picLocks noGrp="1" noChangeAspect="1"/>
          </p:cNvPicPr>
          <p:nvPr>
            <p:ph/>
          </p:nvPr>
        </p:nvPicPr>
        <p:blipFill>
          <a:blip r:embed="rId2"/>
          <a:srcRect t="-4259" b="-425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Content Placeholder 4" descr="Uranus-moons.jpg"/>
          <p:cNvPicPr>
            <a:picLocks noGrp="1" noChangeAspect="1"/>
          </p:cNvPicPr>
          <p:nvPr>
            <p:ph/>
          </p:nvPr>
        </p:nvPicPr>
        <p:blipFill>
          <a:blip r:embed="rId2"/>
          <a:srcRect l="-42340" r="-42340"/>
          <a:stretch>
            <a:fillRect/>
          </a:stretch>
        </p:blipFill>
        <p:spPr/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Titania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Largest moon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Rock and ice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Geologically active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Fault valleys  -  breaks in two directions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Content Placeholder 4" descr="Uranus-Titania.jpg"/>
          <p:cNvPicPr>
            <a:picLocks noGrp="1" noChangeAspect="1"/>
          </p:cNvPicPr>
          <p:nvPr>
            <p:ph/>
          </p:nvPr>
        </p:nvPicPr>
        <p:blipFill>
          <a:blip r:embed="rId2"/>
          <a:srcRect l="-6256" r="-625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Content Placeholder 4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000500" y="1524000"/>
            <a:ext cx="1143000" cy="33528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Miranda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Unique “patchwork” of terrain (coronae)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Giant canyons (12x Grand Canyon)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Rock would take 10 minutes to fall to bottom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Content Placeholder 2" descr="Uranus-Miranda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Content Placeholder 4" descr="Uranus-Miranda_Terrain_br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Oberon</a:t>
            </a:r>
          </a:p>
        </p:txBody>
      </p:sp>
      <p:pic>
        <p:nvPicPr>
          <p:cNvPr id="47106" name="Content Placeholder 4" descr="Uranus-Oberon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20" b="-320"/>
          <a:stretch>
            <a:fillRect/>
          </a:stretch>
        </p:blipFill>
        <p:spPr/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Ariel</a:t>
            </a:r>
          </a:p>
        </p:txBody>
      </p:sp>
      <p:pic>
        <p:nvPicPr>
          <p:cNvPr id="48130" name="Content Placeholder 5" descr="Uranus-Arie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4" r="-14584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204</Words>
  <Application>Microsoft Office PowerPoint</Application>
  <PresentationFormat>On-screen Show (4:3)</PresentationFormat>
  <Paragraphs>76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Uranus</vt:lpstr>
      <vt:lpstr>Basics</vt:lpstr>
      <vt:lpstr>Slide 6</vt:lpstr>
      <vt:lpstr>Slide 7</vt:lpstr>
      <vt:lpstr>Atmosphere - Interior</vt:lpstr>
      <vt:lpstr>Interior</vt:lpstr>
      <vt:lpstr>Core</vt:lpstr>
      <vt:lpstr>Axial Tilt</vt:lpstr>
      <vt:lpstr>Magnetic Field</vt:lpstr>
      <vt:lpstr>Slide 13</vt:lpstr>
      <vt:lpstr>Rings</vt:lpstr>
      <vt:lpstr>Slide 15</vt:lpstr>
      <vt:lpstr>Slide 16</vt:lpstr>
      <vt:lpstr>Slide 17</vt:lpstr>
      <vt:lpstr>Slide 18</vt:lpstr>
      <vt:lpstr>Climate - Storms</vt:lpstr>
      <vt:lpstr>Slide 20</vt:lpstr>
      <vt:lpstr>Slide 21</vt:lpstr>
      <vt:lpstr>Slide 22</vt:lpstr>
      <vt:lpstr>Moons</vt:lpstr>
      <vt:lpstr>Slide 24</vt:lpstr>
      <vt:lpstr>Slide 25</vt:lpstr>
      <vt:lpstr>Titania</vt:lpstr>
      <vt:lpstr>Slide 27</vt:lpstr>
      <vt:lpstr>Slide 28</vt:lpstr>
      <vt:lpstr>Miranda</vt:lpstr>
      <vt:lpstr>Slide 30</vt:lpstr>
      <vt:lpstr>Slide 31</vt:lpstr>
      <vt:lpstr>Oberon</vt:lpstr>
      <vt:lpstr>Ariel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Benjamin N. Cardozo H.S.</cp:lastModifiedBy>
  <cp:revision>23</cp:revision>
  <dcterms:created xsi:type="dcterms:W3CDTF">2011-12-21T23:58:04Z</dcterms:created>
  <dcterms:modified xsi:type="dcterms:W3CDTF">2013-02-25T12:54:45Z</dcterms:modified>
</cp:coreProperties>
</file>