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321" r:id="rId3"/>
    <p:sldId id="329" r:id="rId4"/>
    <p:sldId id="340" r:id="rId5"/>
    <p:sldId id="322" r:id="rId6"/>
    <p:sldId id="331" r:id="rId7"/>
    <p:sldId id="339" r:id="rId8"/>
    <p:sldId id="338" r:id="rId9"/>
    <p:sldId id="312" r:id="rId10"/>
    <p:sldId id="337" r:id="rId11"/>
    <p:sldId id="297" r:id="rId12"/>
    <p:sldId id="323" r:id="rId13"/>
    <p:sldId id="324" r:id="rId14"/>
    <p:sldId id="302" r:id="rId15"/>
    <p:sldId id="325" r:id="rId16"/>
    <p:sldId id="326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363" y="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7BC62E-1AA8-4440-A343-7EAFF9A76BB5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6EEECB8-2921-4BF5-A866-4C078E8F6E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0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BB2E9F1-FDB3-4AC6-989A-20CD13CE883E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5790DCF-61A8-4E5C-948A-4582F59A9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35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/>
              <a:t>Orange = closed</a:t>
            </a:r>
          </a:p>
          <a:p>
            <a:pPr>
              <a:spcBef>
                <a:spcPct val="0"/>
              </a:spcBef>
            </a:pPr>
            <a:r>
              <a:rPr lang="en-US"/>
              <a:t>Green, Blue =  open</a:t>
            </a:r>
          </a:p>
          <a:p>
            <a:pPr>
              <a:spcBef>
                <a:spcPct val="0"/>
              </a:spcBef>
            </a:pPr>
            <a:r>
              <a:rPr lang="en-US"/>
              <a:t>Red  =  accelerating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E5A375-3D49-4B21-9B77-B54B6667CD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B8A09-47EE-47E4-BA03-9B685D510E94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BEB80-C21F-404E-A442-C3E8FBEE5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3B777-A1BF-49AA-B8EE-30CF7E4E339F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C7B7-EEA7-430D-A541-5904DDE5A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226C2-4188-4030-B729-C209E78B1DFB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16DA5-0C14-4863-A228-0B2B49FB1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97C97-6339-4725-A931-8F6CB9678304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8FFBC-C874-4CEA-9EE3-6C497844F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B6C2F-A51B-4260-B055-1845C28E3A59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3E990-91C6-46B0-9EA7-ED0EF4B12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DF1F3-7D5A-4698-A191-34471A99F455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58BA0-A96C-4FBD-91EB-AC4FEF173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2D206-8476-436F-AA13-6D407102AF47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05AB5-5DAE-4AE9-A758-8DAD93804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81A1-4614-4636-8723-FB55FE14E992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D709-6F69-4C82-875C-E972C6810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3B82B-A208-46DF-837F-4B04E23FC989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887F9-DD11-46DB-9FC1-7A40C69B1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C6DE7-98CB-4195-AE67-4DC73C3B2164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47348-7CDB-441C-A23F-9C849B44E9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B5AE2-28EE-453D-8EBF-B86B42641B36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A2D21-8080-4198-9B02-8F8B5541A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EC753-91F3-4326-B4F0-F63C3FE6245D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23581-BE2B-41A0-842B-EB1BA5091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58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42DB7-8F3A-42C6-9305-ECBE51F0B5F9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57F4-B1E1-4EE9-9E73-7558D4967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18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00E61-2F12-4F26-AE08-C88CC8A4A9D6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DB614-3EC6-4C8D-9AD9-032FB0553E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70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622A7-6797-483E-AF86-9D38571D5733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42CDB-0D96-4C0D-A0C2-DCFD328FC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72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1103C-1AD1-473F-A2AC-D04AD008A0D8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DE9C8-580E-431D-9D5A-5801BDED6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497DE-90EC-43F9-8F92-6D9E6DECA6A7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BE367-8A86-46DE-8E85-2F8C41B7A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00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09396-F5F3-4979-95FB-7F798DE80066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DE053-1671-4634-948A-1B0CC3DE8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62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5BD3C-85BC-4778-A1CD-6F4290BFB8D5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DC96-3E66-4CAC-93C0-5A628B5479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860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9DCEA-F46A-47B0-A7D3-F8D3610A91F3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2EBF-CF3E-466D-83CB-818F4CD1A7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532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5FAB1-0D19-4EE0-B0D2-FC17D01E4F87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401F6-2BBA-47F0-B793-DF2AC2976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68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88E22-8D91-4821-9190-55B29BC766AB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EEEF5-D834-40D0-A561-9EF284681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20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999C0CB-0644-411B-85E4-2867CF346C0E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D07E29-F01A-4F7A-BC50-9731E4A9E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6A7C67-4808-4B25-8505-08F6CCFCCD57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4B9034-0A64-429B-8784-AE319201FE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79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135719" y="513612"/>
            <a:ext cx="7420599" cy="10312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400" b="1"/>
              <a:t>Composition</a:t>
            </a:r>
          </a:p>
        </p:txBody>
      </p:sp>
      <p:pic>
        <p:nvPicPr>
          <p:cNvPr id="13" name="Content Placeholder 12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E9420C75-C380-47FE-90DB-36154C9AE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5719" y="2849977"/>
            <a:ext cx="3802037" cy="2233696"/>
          </a:xfrm>
          <a:prstGeom prst="rect">
            <a:avLst/>
          </a:prstGeom>
        </p:spPr>
      </p:pic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607803A-4E99-444E-94F7-8785CDDF5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85115" y="1884045"/>
            <a:ext cx="2456751" cy="2853308"/>
          </a:xfrm>
          <a:custGeom>
            <a:avLst/>
            <a:gdLst>
              <a:gd name="connsiteX0" fmla="*/ 3275668 w 3275668"/>
              <a:gd name="connsiteY0" fmla="*/ 2853308 h 2853308"/>
              <a:gd name="connsiteX1" fmla="*/ 655 w 3275668"/>
              <a:gd name="connsiteY1" fmla="*/ 2853308 h 2853308"/>
              <a:gd name="connsiteX2" fmla="*/ 0 w 3275668"/>
              <a:gd name="connsiteY2" fmla="*/ 2467565 h 2853308"/>
              <a:gd name="connsiteX3" fmla="*/ 2869894 w 3275668"/>
              <a:gd name="connsiteY3" fmla="*/ 2468888 h 2853308"/>
              <a:gd name="connsiteX4" fmla="*/ 2869894 w 3275668"/>
              <a:gd name="connsiteY4" fmla="*/ 0 h 2853308"/>
              <a:gd name="connsiteX5" fmla="*/ 3275668 w 3275668"/>
              <a:gd name="connsiteY5" fmla="*/ 0 h 285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668" h="2853308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989BE6A-C309-418E-8ADD-1616A9805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41866" y="3222529"/>
            <a:ext cx="2432214" cy="2828156"/>
          </a:xfrm>
          <a:custGeom>
            <a:avLst/>
            <a:gdLst>
              <a:gd name="connsiteX0" fmla="*/ 2837178 w 3242952"/>
              <a:gd name="connsiteY0" fmla="*/ 0 h 2828156"/>
              <a:gd name="connsiteX1" fmla="*/ 3242952 w 3242952"/>
              <a:gd name="connsiteY1" fmla="*/ 0 h 2828156"/>
              <a:gd name="connsiteX2" fmla="*/ 3242952 w 3242952"/>
              <a:gd name="connsiteY2" fmla="*/ 2828156 h 2828156"/>
              <a:gd name="connsiteX3" fmla="*/ 0 w 3242952"/>
              <a:gd name="connsiteY3" fmla="*/ 2828156 h 2828156"/>
              <a:gd name="connsiteX4" fmla="*/ 0 w 3242952"/>
              <a:gd name="connsiteY4" fmla="*/ 2442859 h 2828156"/>
              <a:gd name="connsiteX5" fmla="*/ 2837178 w 3242952"/>
              <a:gd name="connsiteY5" fmla="*/ 2443295 h 282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2952" h="2828156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878B01-7B6F-43CF-B4CB-3638DA95A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36028" y="918882"/>
            <a:ext cx="3177983" cy="54255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Until recently, we thought all matter was regular (baryonic) matter (atoms).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b="1" i="1" u="sng" dirty="0"/>
              <a:t>Now</a:t>
            </a:r>
            <a:r>
              <a:rPr lang="en-US" sz="2400" b="1" i="1" dirty="0"/>
              <a:t>:</a:t>
            </a:r>
            <a:r>
              <a:rPr lang="en-US" sz="2400" i="1" dirty="0"/>
              <a:t>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400" i="1" dirty="0"/>
              <a:t>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400" b="1" dirty="0"/>
              <a:t>5%</a:t>
            </a:r>
            <a:r>
              <a:rPr lang="en-US" sz="2400" dirty="0"/>
              <a:t> is baryonic matter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b="1" dirty="0"/>
              <a:t>95%</a:t>
            </a:r>
            <a:r>
              <a:rPr lang="en-US" sz="2400" dirty="0"/>
              <a:t> is non-baryonic matter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2FE8C415-4891-4D83-A943-BCC7A74F1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026478"/>
            <a:ext cx="8178799" cy="480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94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056536-3BD4-4725-A7E5-BF3E1DC10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Regular Matter (Baryonic)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24D1444-CCD5-4C7F-95A9-F1B119936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0894" y="1443319"/>
            <a:ext cx="5737412" cy="520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50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>
                <a:solidFill>
                  <a:srgbClr val="FFFFFF"/>
                </a:solidFill>
              </a:rPr>
              <a:t>Non-Baryonic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100" i="1" u="sng" dirty="0">
                <a:solidFill>
                  <a:srgbClr val="000000"/>
                </a:solidFill>
              </a:rPr>
              <a:t>23% is Dark </a:t>
            </a:r>
            <a:r>
              <a:rPr lang="en-US" sz="2100" u="sng" dirty="0">
                <a:solidFill>
                  <a:srgbClr val="000000"/>
                </a:solidFill>
              </a:rPr>
              <a:t>Matter</a:t>
            </a:r>
            <a:r>
              <a:rPr lang="en-US" sz="2100" dirty="0">
                <a:solidFill>
                  <a:srgbClr val="000000"/>
                </a:solidFill>
              </a:rPr>
              <a:t>  -  sub-atomic particles that interact weakly with ordinary matter.</a:t>
            </a:r>
          </a:p>
          <a:p>
            <a:pPr eaLnBrk="1" hangingPunct="1">
              <a:buFont typeface="Arial" charset="0"/>
              <a:buNone/>
              <a:defRPr/>
            </a:pPr>
            <a:endParaRPr lang="en-US" sz="2100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sz="2100" i="1" u="sng" dirty="0">
                <a:solidFill>
                  <a:srgbClr val="000000"/>
                </a:solidFill>
              </a:rPr>
              <a:t>72% is Dark Energy</a:t>
            </a:r>
            <a:r>
              <a:rPr lang="en-US" sz="2100" dirty="0">
                <a:solidFill>
                  <a:srgbClr val="000000"/>
                </a:solidFill>
              </a:rPr>
              <a:t>  -  It seems to be the energy of empty space…”vacuum energy”</a:t>
            </a:r>
          </a:p>
          <a:p>
            <a:pPr eaLnBrk="1" hangingPunct="1">
              <a:buFont typeface="Arial" charset="0"/>
              <a:buNone/>
              <a:defRPr/>
            </a:pPr>
            <a:endParaRPr lang="en-US" sz="2100" i="1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sz="2100" i="1" u="sng" dirty="0">
                <a:solidFill>
                  <a:srgbClr val="000000"/>
                </a:solidFill>
              </a:rPr>
              <a:t>??% are neutrinos</a:t>
            </a:r>
            <a:r>
              <a:rPr lang="en-US" sz="2100" dirty="0">
                <a:solidFill>
                  <a:srgbClr val="000000"/>
                </a:solidFill>
              </a:rPr>
              <a:t>  -  like electrons, but without a charge.</a:t>
            </a:r>
            <a:endParaRPr lang="en-US" sz="2100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6CBDD-83FB-4AB1-8E82-12FF63517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50"/>
          </a:xfrm>
        </p:spPr>
        <p:txBody>
          <a:bodyPr/>
          <a:lstStyle/>
          <a:p>
            <a:r>
              <a:rPr lang="en-US" b="1" dirty="0"/>
              <a:t>Cosmological Constant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4A9C4-63D1-41D4-8D96-763CADFB8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5728"/>
            <a:ext cx="8229600" cy="50695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Einstein was afraid his equations showed the universe should contract (too much gravity), so he put in a </a:t>
            </a:r>
            <a:r>
              <a:rPr lang="en-US" sz="2400" b="1" i="1" dirty="0"/>
              <a:t>Cosmological Constant </a:t>
            </a:r>
            <a:r>
              <a:rPr lang="en-US" sz="2400" dirty="0"/>
              <a:t>(anti-gravity) to balance the universe to keep it static (standing still).  He was wrong about a static universe.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To Einstein the </a:t>
            </a:r>
            <a:r>
              <a:rPr lang="en-US" sz="2400" b="1" dirty="0"/>
              <a:t>CC is the energy of empty space.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We now know the universe is expanding and accelerating (1998).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So the </a:t>
            </a:r>
            <a:r>
              <a:rPr lang="en-US" sz="2400" b="1" dirty="0"/>
              <a:t>CC is now Dark </a:t>
            </a:r>
            <a:r>
              <a:rPr lang="en-US" sz="2400" dirty="0"/>
              <a:t>Energy.  This explains the observed acceleration of the universe… so Einstein was right after all.</a:t>
            </a:r>
          </a:p>
        </p:txBody>
      </p:sp>
    </p:spTree>
    <p:extLst>
      <p:ext uri="{BB962C8B-B14F-4D97-AF65-F5344CB8AC3E}">
        <p14:creationId xmlns:p14="http://schemas.microsoft.com/office/powerpoint/2010/main" val="3129011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05D60-FE1E-4743-9419-241F704B1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48" y="273050"/>
            <a:ext cx="3375866" cy="793750"/>
          </a:xfrm>
        </p:spPr>
        <p:txBody>
          <a:bodyPr/>
          <a:lstStyle/>
          <a:p>
            <a:pPr algn="ctr"/>
            <a:r>
              <a:rPr lang="en-US" sz="4400" b="1" dirty="0"/>
              <a:t>Dark Energy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A533C3-5FEF-4C8A-B41A-7DE30555A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7953" y="273050"/>
            <a:ext cx="5257800" cy="620395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FDFF27-F6D1-4DAE-B6B1-DE1D322DD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506" y="1358152"/>
            <a:ext cx="3340007" cy="5042647"/>
          </a:xfrm>
        </p:spPr>
        <p:txBody>
          <a:bodyPr>
            <a:normAutofit/>
          </a:bodyPr>
          <a:lstStyle/>
          <a:p>
            <a:r>
              <a:rPr lang="en-US" sz="2400" dirty="0"/>
              <a:t>Dark Energy pushes the universe apart… the opposite of gravity.</a:t>
            </a:r>
          </a:p>
          <a:p>
            <a:endParaRPr lang="en-US" sz="2400" dirty="0"/>
          </a:p>
          <a:p>
            <a:r>
              <a:rPr lang="en-US" sz="2400" dirty="0"/>
              <a:t>As the universe expands, there is more empty space, which pushes the universe further apart.</a:t>
            </a:r>
          </a:p>
          <a:p>
            <a:endParaRPr lang="en-US" sz="2400" dirty="0"/>
          </a:p>
          <a:p>
            <a:r>
              <a:rPr lang="en-US" sz="2400" dirty="0"/>
              <a:t>This explains the acceleration of the universe.</a:t>
            </a:r>
          </a:p>
        </p:txBody>
      </p:sp>
    </p:spTree>
    <p:extLst>
      <p:ext uri="{BB962C8B-B14F-4D97-AF65-F5344CB8AC3E}">
        <p14:creationId xmlns:p14="http://schemas.microsoft.com/office/powerpoint/2010/main" val="690127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6131DEB-FD08-4FE7-90AD-B92D73C6E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17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universe-expansiongrap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0"/>
            <a:ext cx="7632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7661" y="280374"/>
            <a:ext cx="8579095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5E007D0-1797-4626-B740-8AAA4F3EF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63" y="433545"/>
            <a:ext cx="8354890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700" b="1" dirty="0">
                <a:solidFill>
                  <a:srgbClr val="FFFFFF"/>
                </a:solidFill>
              </a:rPr>
              <a:t>Casimir Effect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72558" y="1522292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2344D71C-68F7-44F4-880B-0D1F7DB441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40799" y="2426818"/>
            <a:ext cx="3907690" cy="399763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720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Content Placeholder 15" descr="A close up of a logo&#10;&#10;Description automatically generated">
            <a:extLst>
              <a:ext uri="{FF2B5EF4-FFF2-40B4-BE49-F238E27FC236}">
                <a16:creationId xmlns:a16="http://schemas.microsoft.com/office/drawing/2014/main" id="{F695E983-07B0-4C80-97AB-4F1E814C68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833804" y="2478741"/>
            <a:ext cx="4091938" cy="394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99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b="1" dirty="0">
                <a:solidFill>
                  <a:schemeClr val="accent1"/>
                </a:solidFill>
              </a:rPr>
              <a:t>Dark Matter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023" y="963877"/>
            <a:ext cx="5007162" cy="4930246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800" dirty="0"/>
              <a:t>Gravity alone cannot hold galaxies together.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Stars and dust make up only 10% of galaxy mass.  </a:t>
            </a:r>
            <a:r>
              <a:rPr lang="en-US" sz="2800" b="1" dirty="0"/>
              <a:t>What is the other 90%?</a:t>
            </a:r>
          </a:p>
        </p:txBody>
      </p:sp>
    </p:spTree>
    <p:extLst>
      <p:ext uri="{BB962C8B-B14F-4D97-AF65-F5344CB8AC3E}">
        <p14:creationId xmlns:p14="http://schemas.microsoft.com/office/powerpoint/2010/main" val="136261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Dark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/>
              <a:t>Measure mass of galaxies and stars by how fast objects orbit them.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en-US" dirty="0"/>
              <a:t>Galaxies have more mass than stars, gas and dust within them.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en-US" dirty="0"/>
              <a:t>Also, gravitational lensing shows too much mass in galaxies.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7" name="Picture 3" descr="gravitationallensi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600" y="995807"/>
            <a:ext cx="8178799" cy="48663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74E633-4DEB-467E-96BB-52E3E8016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Dark Matter:  Could Be…</a:t>
            </a:r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F7D17984-598F-4B8E-9ABE-5104AED4D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2533" y="1429694"/>
            <a:ext cx="5858932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43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Dark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/>
              <a:t>Gravitational pull, but does not emit or absorb light.     Could be… </a:t>
            </a:r>
          </a:p>
          <a:p>
            <a:pPr eaLnBrk="1" hangingPunct="1">
              <a:buFont typeface="Arial" charset="0"/>
              <a:buNone/>
              <a:defRPr/>
            </a:pPr>
            <a:endParaRPr lang="en-US" dirty="0"/>
          </a:p>
          <a:p>
            <a:pPr marL="514350" indent="-514350" eaLnBrk="1" hangingPunct="1">
              <a:buFont typeface="Arial" charset="0"/>
              <a:buAutoNum type="arabicPeriod"/>
              <a:defRPr/>
            </a:pPr>
            <a:r>
              <a:rPr lang="en-US" i="1" dirty="0"/>
              <a:t>Brown Dwarfs:  </a:t>
            </a:r>
            <a:r>
              <a:rPr lang="en-US" dirty="0"/>
              <a:t>small stars too small to shine, but still have large gravity.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endParaRPr lang="en-US" dirty="0"/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dirty="0"/>
              <a:t>	-  called MACHOS (massive compact halo objects).  If so, then missing mass is baryonic.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Dark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Arial" charset="0"/>
              <a:buAutoNum type="arabicPeriod" startAt="2"/>
            </a:pPr>
            <a:endParaRPr lang="en-US" i="1"/>
          </a:p>
          <a:p>
            <a:pPr marL="514350" indent="-514350" eaLnBrk="1" hangingPunct="1">
              <a:buFont typeface="Arial" charset="0"/>
              <a:buAutoNum type="arabicPeriod" startAt="2"/>
            </a:pPr>
            <a:r>
              <a:rPr lang="en-US" i="1"/>
              <a:t>Supermassive Black Holes:  </a:t>
            </a:r>
            <a:r>
              <a:rPr lang="en-US"/>
              <a:t>May power quasars.  May be detected through lensing.</a:t>
            </a:r>
          </a:p>
          <a:p>
            <a:pPr marL="514350" indent="-514350" eaLnBrk="1" hangingPunct="1">
              <a:buFont typeface="Arial" charset="0"/>
              <a:buAutoNum type="arabicPeriod" startAt="2"/>
            </a:pPr>
            <a:endParaRPr lang="en-US" i="1"/>
          </a:p>
          <a:p>
            <a:pPr marL="514350" indent="-514350" eaLnBrk="1" hangingPunct="1">
              <a:buFont typeface="Arial" charset="0"/>
              <a:buAutoNum type="arabicPeriod" startAt="2"/>
            </a:pPr>
            <a:r>
              <a:rPr lang="en-US" i="1"/>
              <a:t>New Forms of Matter:  </a:t>
            </a:r>
            <a:r>
              <a:rPr lang="en-US"/>
              <a:t>Called WIMPS (Weakly Interacting Massive Particles)… non-baryonic matter.</a:t>
            </a:r>
          </a:p>
          <a:p>
            <a:pPr marL="514350" indent="-514350" eaLnBrk="1" hangingPunct="1">
              <a:buFont typeface="Arial" charset="0"/>
              <a:buAutoNum type="arabicPeriod" startAt="2"/>
            </a:pPr>
            <a:endParaRPr lang="en-US" i="1"/>
          </a:p>
          <a:p>
            <a:pPr marL="514350" indent="-514350" eaLnBrk="1" hangingPunct="1">
              <a:buFont typeface="Arial" charset="0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On-screen Show (4:3)</PresentationFormat>
  <Paragraphs>56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Office Theme</vt:lpstr>
      <vt:lpstr>1_Office Theme</vt:lpstr>
      <vt:lpstr>Composition</vt:lpstr>
      <vt:lpstr>PowerPoint Presentation</vt:lpstr>
      <vt:lpstr>Regular Matter (Baryonic)</vt:lpstr>
      <vt:lpstr>Non-Baryonic Matter</vt:lpstr>
      <vt:lpstr>Cosmological Constant</vt:lpstr>
      <vt:lpstr>Dark Energy</vt:lpstr>
      <vt:lpstr>PowerPoint Presentation</vt:lpstr>
      <vt:lpstr>PowerPoint Presentation</vt:lpstr>
      <vt:lpstr>Casimir Effect</vt:lpstr>
      <vt:lpstr>Dark Matter</vt:lpstr>
      <vt:lpstr>Dark Matter</vt:lpstr>
      <vt:lpstr>PowerPoint Presentation</vt:lpstr>
      <vt:lpstr>Dark Matter:  Could Be…</vt:lpstr>
      <vt:lpstr>Dark Matter</vt:lpstr>
      <vt:lpstr>Dark Matter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Composition</dc:title>
  <dc:creator>M F</dc:creator>
  <cp:lastModifiedBy>M F</cp:lastModifiedBy>
  <cp:revision>2</cp:revision>
  <dcterms:created xsi:type="dcterms:W3CDTF">2019-04-03T00:00:06Z</dcterms:created>
  <dcterms:modified xsi:type="dcterms:W3CDTF">2021-11-08T19:32:11Z</dcterms:modified>
</cp:coreProperties>
</file>