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8" r:id="rId2"/>
    <p:sldId id="303" r:id="rId3"/>
    <p:sldId id="300" r:id="rId4"/>
    <p:sldId id="302" r:id="rId5"/>
    <p:sldId id="261" r:id="rId6"/>
    <p:sldId id="262" r:id="rId7"/>
    <p:sldId id="288" r:id="rId8"/>
    <p:sldId id="292" r:id="rId9"/>
    <p:sldId id="307" r:id="rId10"/>
    <p:sldId id="304" r:id="rId11"/>
    <p:sldId id="306" r:id="rId12"/>
    <p:sldId id="276" r:id="rId13"/>
    <p:sldId id="298" r:id="rId14"/>
    <p:sldId id="311" r:id="rId15"/>
    <p:sldId id="309" r:id="rId16"/>
    <p:sldId id="310" r:id="rId17"/>
    <p:sldId id="305" r:id="rId18"/>
    <p:sldId id="297" r:id="rId19"/>
    <p:sldId id="308" r:id="rId20"/>
    <p:sldId id="312" r:id="rId21"/>
    <p:sldId id="314" r:id="rId22"/>
    <p:sldId id="315" r:id="rId23"/>
    <p:sldId id="316" r:id="rId24"/>
    <p:sldId id="317" r:id="rId25"/>
    <p:sldId id="270" r:id="rId26"/>
    <p:sldId id="271" r:id="rId27"/>
    <p:sldId id="272" r:id="rId28"/>
    <p:sldId id="273" r:id="rId29"/>
    <p:sldId id="274" r:id="rId30"/>
    <p:sldId id="275" r:id="rId31"/>
    <p:sldId id="277" r:id="rId32"/>
    <p:sldId id="278" r:id="rId33"/>
    <p:sldId id="279" r:id="rId34"/>
    <p:sldId id="281" r:id="rId35"/>
    <p:sldId id="282" r:id="rId36"/>
    <p:sldId id="28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2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0ABA3-F021-4B77-8134-15918A51AEEA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2F63D-135A-49FB-AD5E-248284E6C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0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6EBFF6D-58AC-4821-B548-546DC92EC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EE1DC0-0701-409E-A6A2-4ED8E6F3A8F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9A129929-8195-4A13-967D-0087D282D4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E89F110-FC62-494A-AD42-B4B9084A9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10| Describe  conditions in which the presence of others is likely to result in social facilitation, social loafing, or deindividuation.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132DFF8C-551F-48B0-93C2-C120DF302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B5B6248-066C-46B7-8B37-0011EC6F1A9A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4E445188-AF31-46FE-B9E2-E0EC094C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1E0FBF9-9C8E-425F-BF19-6FB3FDC4B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13</a:t>
            </a: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5E09CE47-5304-451F-8772-196A3BE0E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0" name="Rectangle 5">
            <a:extLst>
              <a:ext uri="{FF2B5EF4-FFF2-40B4-BE49-F238E27FC236}">
                <a16:creationId xmlns:a16="http://schemas.microsoft.com/office/drawing/2014/main" id="{5DFBB258-92C7-43D3-8294-3A3E115C7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1" name="Rectangle 6">
            <a:extLst>
              <a:ext uri="{FF2B5EF4-FFF2-40B4-BE49-F238E27FC236}">
                <a16:creationId xmlns:a16="http://schemas.microsoft.com/office/drawing/2014/main" id="{6B647613-F210-4AB9-97BB-A07B5E4BC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2" name="Rectangle 7">
            <a:extLst>
              <a:ext uri="{FF2B5EF4-FFF2-40B4-BE49-F238E27FC236}">
                <a16:creationId xmlns:a16="http://schemas.microsoft.com/office/drawing/2014/main" id="{BE564CFB-F8DE-494F-AC7E-1149BFB78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12</a:t>
            </a:r>
          </a:p>
        </p:txBody>
      </p:sp>
      <p:sp>
        <p:nvSpPr>
          <p:cNvPr id="11273" name="Rectangle 8">
            <a:extLst>
              <a:ext uri="{FF2B5EF4-FFF2-40B4-BE49-F238E27FC236}">
                <a16:creationId xmlns:a16="http://schemas.microsoft.com/office/drawing/2014/main" id="{4F7441C0-3432-4C9E-9DBA-34F096C53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4" name="Rectangle 9">
            <a:extLst>
              <a:ext uri="{FF2B5EF4-FFF2-40B4-BE49-F238E27FC236}">
                <a16:creationId xmlns:a16="http://schemas.microsoft.com/office/drawing/2014/main" id="{23FB828A-8422-4013-8597-7CE671A41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5" name="Rectangle 10">
            <a:extLst>
              <a:ext uri="{FF2B5EF4-FFF2-40B4-BE49-F238E27FC236}">
                <a16:creationId xmlns:a16="http://schemas.microsoft.com/office/drawing/2014/main" id="{9C5F9D87-4353-4F17-B5A3-039354C10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0"/>
            <a:ext cx="297338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6" name="Rectangle 11">
            <a:extLst>
              <a:ext uri="{FF2B5EF4-FFF2-40B4-BE49-F238E27FC236}">
                <a16:creationId xmlns:a16="http://schemas.microsoft.com/office/drawing/2014/main" id="{81421BF0-368E-46A9-AAAA-0B7957FFE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829675"/>
            <a:ext cx="2973387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1277" name="Rectangle 12">
            <a:extLst>
              <a:ext uri="{FF2B5EF4-FFF2-40B4-BE49-F238E27FC236}">
                <a16:creationId xmlns:a16="http://schemas.microsoft.com/office/drawing/2014/main" id="{D542BF45-1B7B-4D68-BFBE-2EB79E14C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8829675"/>
            <a:ext cx="297180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8" name="Rectangle 13">
            <a:extLst>
              <a:ext uri="{FF2B5EF4-FFF2-40B4-BE49-F238E27FC236}">
                <a16:creationId xmlns:a16="http://schemas.microsoft.com/office/drawing/2014/main" id="{1E7CC3E3-87A8-491D-9DF3-2B24B570C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0"/>
            <a:ext cx="2971801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79" name="Rectangle 14">
            <a:extLst>
              <a:ext uri="{FF2B5EF4-FFF2-40B4-BE49-F238E27FC236}">
                <a16:creationId xmlns:a16="http://schemas.microsoft.com/office/drawing/2014/main" id="{B771B1BD-CDED-4F63-8A83-93FB227804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2900" y="703263"/>
            <a:ext cx="6172200" cy="3473450"/>
          </a:xfrm>
          <a:ln w="12700" cap="flat">
            <a:solidFill>
              <a:schemeClr val="tx1"/>
            </a:solidFill>
          </a:ln>
        </p:spPr>
      </p:sp>
      <p:sp>
        <p:nvSpPr>
          <p:cNvPr id="11280" name="Rectangle 15">
            <a:extLst>
              <a:ext uri="{FF2B5EF4-FFF2-40B4-BE49-F238E27FC236}">
                <a16:creationId xmlns:a16="http://schemas.microsoft.com/office/drawing/2014/main" id="{84B61B59-5008-46F8-A433-A4C0FE298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14838"/>
            <a:ext cx="5029200" cy="418465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20EBF95-92BE-42B9-AB24-1D901D84F2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DACF51-27D6-4BE0-9C60-C42F92E21B2E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7DA33F4-8A78-4E91-98E4-5ED38B29B4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DAC37A9-E4A6-460E-B815-A0BF1861D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11| Discuss how group interaction can facilitate group polarization and groupthink.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2E3B962-5FE7-46A6-891E-56D978D721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9174AB-9451-46CE-AA5D-B199CC9096A8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78FB888A-48EA-4596-8A27-D36403E8A6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B57FEDB-AF78-4B0B-AD5D-3F9F00826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14| Contrast overt and subtle forms of prejudice, and give examples of each.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33CDA7B-A993-43CB-950E-BC7052396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70B404-0A1B-4FD3-97A2-33FDB75C9D6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023676E-3E4B-431B-987B-0AEBE3C376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2ACE611C-62A4-4121-A9D2-06083699D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10D150F-CAF8-4938-B61B-5D6FCC4F4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7ADA8D-A1B8-43AB-9496-B606E909DC4C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E591832A-EEA4-461B-864D-5307DE17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DD7827A2-ACA7-43E5-AB5C-20FEC615E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4EB255A2-0248-4883-A892-6D82297CB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6BDEE7-8E31-44C3-AB08-F307AD51656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8D2CD3D7-9D81-428F-AA3A-304EDECDC3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CAB210A3-8C70-40AD-B959-BD3F9331A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26| Describe the steps in the decision-making process involved in bystander intervention.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71F9224-58DB-4AD1-9BFD-3DCBB0409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19E2EF-C984-4EDB-B485-70BFC4179D0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248C8162-F4A6-42B0-ADC7-EE0E215A6D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1FCE04CC-94A4-43C2-8FA2-ED02885DF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22F0B5A3-5167-4788-A0FF-D87EA14464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BE6BF2-2809-4578-96EB-3E6C440DBF80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7E5B0DDC-F8AA-40F7-97D5-ABD45335B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7FF5AB47-7DF5-41BF-A54F-75C71498D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B6F22B9-B0ED-4176-A672-5FC4259EB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994C9-CEA5-412A-BFF3-34F83A3B3964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BE070998-BF49-413E-B852-C11919E54C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DFAE2F9-ECD0-4839-987B-27D39B090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23| Describe the influence of proximity, physical attractiveness, and similarity on interpersonal attractions.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CA1F471-6718-4109-8157-485E4F02E2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5E47B0-9B01-49FA-AA7D-A792411B55E0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1F71FB9-7C1B-47C2-8E79-609E696956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A7AA68E-DD40-4393-9D20-49C745188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C7CAAD2-138C-4713-B747-934416F81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FF4629-68CC-45A5-8558-7BB7D8133E45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68F630B8-92D1-49F1-838C-EBBA7D30F8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75" y="698500"/>
            <a:ext cx="6191250" cy="3482975"/>
          </a:xfrm>
          <a:ln w="12700" cap="flat"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0561D6D-9C8D-45E3-B3A9-929A8A5C2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</p:spPr>
        <p:txBody>
          <a:bodyPr lIns="92075" tIns="46038" rIns="92075" bIns="46038"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897582BA-BE04-4680-A703-96F94E3743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937424-BC4A-44DC-8A12-A0D107A6E512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F3F7109-4EC3-46D4-B1E1-872BDEBA2D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4E9DF8E-B2C1-4490-95BD-913928D25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01221C-674B-46EE-AD9C-4B3745B26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F86CB8-2EB4-4539-90E9-5AB11E7943DB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F34F7DE-6D79-4D14-9547-98A119B746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F138D80-BD2F-4B90-AC8F-1620E2236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88691314-8514-4FD7-82C6-C661BC7E3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42F72F-F7A7-4027-92AA-6534E032E4E8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E05DBCF-4E60-4044-AFB8-DE2801BD9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0A509B4-8FB1-4169-8993-DB1FBBD3C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85D0479B-2CB7-4428-A711-2B5A3CA0F2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7D96A4-6BA1-4074-98B9-EED6258C6FF0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18FC65A9-5BF7-433F-BEBD-DB5428EEDE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7BEA3A6-A33C-49D5-8C19-4ED0D802A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E1D3F1F-2695-4C30-9BD3-6012E1148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EAF4FE-4355-4C1E-A921-0A1777D53222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4AC63EB-1D12-4400-B347-07D9F6EAED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2B41B87-3F76-43A5-897A-D9EBBC055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53EABFB-D21B-42F8-AFCE-6E612EE8B2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0D6BA9-2CCB-4A7E-AC3F-10B0C4D13A97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B9A32763-2E8F-4786-BA56-18658DEE4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6A38AAF8-C78C-4C6C-A074-EDD0BF65C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11EC69FC-897F-4F60-B30C-279FC717D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D56462-7CE8-487E-B56B-FC5F090FA20F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135ED0A-402D-4CF6-BC08-53AB5A3217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53441408-FF1A-427C-84E8-AAE538F8E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8860EE6-7B50-4170-B2D1-2AB2857A9E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47932B9-2D31-469A-B956-1048AC67BA9D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30EDAF0F-7BF3-44B3-8719-53E8632065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613" y="695325"/>
            <a:ext cx="6202362" cy="3489325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A98764F3-3A82-4727-A8BE-64C1D66B7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16425"/>
            <a:ext cx="5486400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315D-CD17-4E25-B933-25D9DF7D8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29139F-19AB-423C-8A26-752096AEC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4C445-68EE-4728-87FA-F4B673B2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78FA0-3AAC-406E-8758-C25B720D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4989F-3640-4345-B002-376C96F7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8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F89AE-0E8E-4F11-B67E-6A9CC907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59508-2E8E-4679-8859-18F7B594F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122EE-4DA2-41B3-B6FB-885637AB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A9B34-17F6-401D-A2E8-666EC5AE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F7E19-5D4D-4391-A640-F51EEF14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5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90B3D-689E-4D38-92CB-C6242B44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4C8B9-B0FE-4E98-885D-C5914FB9B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21C70-164D-4C86-B040-586D89692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8A50C-5F96-48E4-8308-2C8DEF57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430DA-15A1-4C18-A4DA-4689EBC53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7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03526-73CE-4B1C-B838-F3B5556F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C77D8-234C-4A53-9AE6-6BA49FD29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711EF-10A4-4DBD-BD8D-2A2E4ACB1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8B332-5E83-456B-AA57-30B02474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30C48-BA06-42EA-B08C-41D239EC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891F8-508F-4463-8F69-AF7EC42F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4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98705-5C19-45F5-85B6-3B09B86C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5C132-5D81-41D3-940C-29E3ACE76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D291A-5819-475B-9D4D-F13226553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24E4C-022E-4883-B7A4-1879F5F73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7484E5-C8CC-4456-BDE9-7ED0E4F3C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4A4B9F-9F1A-4725-B993-131A8DAE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46786C-EBB2-4615-A8B3-96D5933D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728C3-7299-483E-8033-6E88848B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0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5EED-F550-48FF-A3FC-3D8342865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17EF4-0CC7-4F31-80B3-B6ECD868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C9DD4-2F14-4BC0-8BD4-687EC0009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AB787-9716-43BB-B5F9-46C2EA78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314BDC-CD06-4B73-8FBA-74A3DA7C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C133B7-B7CD-4986-8ECF-38D47FA11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37AD5-C714-4252-BB6E-F9735A99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6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FDE85-1F60-4D79-9A2F-E8F9C94D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DB850-9CE0-446C-B81B-4D731C228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F11F7-7DAC-4FC1-968F-AFE1D7B2C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2A880-782A-4368-8FF0-82C6BF66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3513A-9235-4AF4-9801-50077F3A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6A156-F495-4BD7-9197-1F39F1EC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0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26AEE-E538-47AF-BD2C-C2E664473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922207-F0AD-46D1-9753-5E3C9856F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5ABFF-4421-4883-A762-060838156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A5436-724F-4BB4-A4C9-8C0896D4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954CB9-5054-4F3B-8437-69D81454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6E086-096C-45F9-85EC-99456A1A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5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B4B21-C144-4329-A410-945A95E94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442B1-CDEE-4D28-9489-4ADA44886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6351B-F9A5-45CB-8310-8B8301FDB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3B3CC-3DAC-422F-9229-12840E2ED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89BA-7EFB-4604-AC6B-A09EF77E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4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10FE15-A317-42B2-8DB6-761AE50E13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11CEF-DA75-41C8-B586-1AF6DF5BC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4BEB9-24FB-4FCB-B795-A3247FAD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CD020-1F9F-4A69-A675-72DB9EAC8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EEC07-0EE4-4117-9D38-D45F8C73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59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88D61-E007-4A46-8CAB-EBD77ABB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886F2-432A-461B-B7D1-8D896174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7ED11-2A87-42D5-8CFB-CE1B85796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9CA71-3EB6-45A5-B171-B03510F905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57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3CDE0EA-983A-4308-8B70-7114A993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AC8A21-AAFB-490C-9A57-1090B5B6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6C8C0D-A9B0-466D-BEC8-A8C82BA0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F6602-DB37-4EF7-B465-CD8D05F2323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73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60D5C3-EE94-4514-9ED3-C360A8CE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75C94-61EB-4E59-99D3-135772EA6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77091-D4F9-4512-A03C-E2D787545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E9E0A-69F4-4B77-9E65-A50A9E91A0E6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295E5-85D5-49EE-AC69-69A238D5F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F9F1A-D2C6-49C2-A958-5EB0FC3BB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97D1-DF85-4085-989D-D189275C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7AE4826-36D7-40D1-8F9F-7BF72AC6C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260" y="457200"/>
            <a:ext cx="5212976" cy="1255059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latin typeface="+mn-lt"/>
              </a:rPr>
              <a:t>Individual Behavior in the Presence of Others</a:t>
            </a:r>
          </a:p>
        </p:txBody>
      </p:sp>
      <p:pic>
        <p:nvPicPr>
          <p:cNvPr id="7172" name="Picture 4" descr="MyersPsy8e_18UN13">
            <a:extLst>
              <a:ext uri="{FF2B5EF4-FFF2-40B4-BE49-F238E27FC236}">
                <a16:creationId xmlns:a16="http://schemas.microsoft.com/office/drawing/2014/main" id="{80EAFE4F-A82C-4B49-B382-2F496F00D3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15" y="987425"/>
            <a:ext cx="3584145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337AA602-A282-4A9A-9F8D-4AC07D2684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8918" y="2057399"/>
            <a:ext cx="5253318" cy="4406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0000FF"/>
                </a:solidFill>
              </a:rPr>
              <a:t>Social Facilitation:</a:t>
            </a:r>
            <a:r>
              <a:rPr lang="en-US" altLang="en-US" sz="2800" dirty="0"/>
              <a:t> </a:t>
            </a:r>
          </a:p>
          <a:p>
            <a:pPr marL="0" indent="0">
              <a:buNone/>
            </a:pPr>
            <a:r>
              <a:rPr lang="en-US" altLang="en-US" sz="2800" dirty="0"/>
              <a:t>Improved performance in the presence of others. </a:t>
            </a:r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Triplett (1898) noticed cyclists’ race times were faster when they competed against others than when they just raced against the clock.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FDDFF952-0316-417A-A693-1829D29F6B0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162258" y="4893470"/>
            <a:ext cx="18557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>
                <a:latin typeface="Palatino Linotype" panose="02040502050505030304" pitchFamily="18" charset="0"/>
              </a:rPr>
              <a:t>Michelle Agnis/ NYT Pictures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6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EF419A-69E8-4DDC-B866-7EE6ADC01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536" y="643467"/>
            <a:ext cx="873892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9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EEB59F59-9EAC-4C54-AA45-B99C0F3FF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6073" y="466578"/>
            <a:ext cx="11139854" cy="930447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b="1" kern="120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Groupthink</a:t>
            </a:r>
            <a:endParaRPr lang="en-US" altLang="en-US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8ED7CEE2-5E8D-4F99-8432-6BCFF54385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525638"/>
            <a:ext cx="9144000" cy="6621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altLang="en-US" sz="3200" kern="1200" dirty="0">
                <a:solidFill>
                  <a:srgbClr val="FFCE91"/>
                </a:solidFill>
                <a:latin typeface="+mn-lt"/>
                <a:ea typeface="+mn-ea"/>
                <a:cs typeface="+mn-cs"/>
              </a:rPr>
              <a:t>syndrome of bad decision-making </a:t>
            </a:r>
            <a:endParaRPr lang="en-US" altLang="en-US" sz="3200" b="1" kern="1200" dirty="0">
              <a:solidFill>
                <a:srgbClr val="FFCE9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>
            <a:extLst>
              <a:ext uri="{FF2B5EF4-FFF2-40B4-BE49-F238E27FC236}">
                <a16:creationId xmlns:a16="http://schemas.microsoft.com/office/drawing/2014/main" id="{66F3886D-7730-41F3-BFEA-1FC6B1428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2" b="16342"/>
          <a:stretch>
            <a:fillRect/>
          </a:stretch>
        </p:blipFill>
        <p:spPr bwMode="auto">
          <a:xfrm>
            <a:off x="2737086" y="2509911"/>
            <a:ext cx="6662728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0E77D489-17BD-499F-BF4F-EF20310E7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4A3973AA-9A88-483A-9919-CC26901D2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CF5252D1-340E-451F-A5A0-D5FB70195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B12A4EA1-B24F-4E1C-A5E9-FD50480D1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E2479CE0-072B-4235-937C-78B50AFBB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7589" y="6521451"/>
            <a:ext cx="757237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1600">
                <a:solidFill>
                  <a:schemeClr val="tx2"/>
                </a:solidFill>
                <a:latin typeface="Times New Roman" panose="02020603050405020304" pitchFamily="18" charset="0"/>
              </a:rPr>
              <a:t>12.17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utoUpdateAnimBg="0"/>
      <p:bldP spid="18440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7ADA412-2725-4370-95F8-6AF5ADD5E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286871"/>
            <a:ext cx="4609636" cy="755545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>
                <a:latin typeface="+mn-lt"/>
              </a:rPr>
              <a:t>Group Polarization</a:t>
            </a:r>
          </a:p>
        </p:txBody>
      </p:sp>
      <p:pic>
        <p:nvPicPr>
          <p:cNvPr id="14340" name="Picture 4" descr="MyersPsy8e_fig">
            <a:extLst>
              <a:ext uri="{FF2B5EF4-FFF2-40B4-BE49-F238E27FC236}">
                <a16:creationId xmlns:a16="http://schemas.microsoft.com/office/drawing/2014/main" id="{F4548F73-F03A-4597-8223-2CEDB69C1A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470" y="987425"/>
            <a:ext cx="4609636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252939C2-999B-4F4F-9C00-1B2FFD336B0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4436" y="1548384"/>
            <a:ext cx="4609636" cy="432060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If a group is like-minded, discussion strengthens its prevailing opinions and attitudes.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Social media tends to exaggerate polarization.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We’re okay with people who like (stamps, red planes, raccoons, etc.) finding each other.  But what about </a:t>
            </a:r>
            <a:r>
              <a:rPr lang="en-US" altLang="en-US" sz="2400" dirty="0" err="1"/>
              <a:t>nazis</a:t>
            </a:r>
            <a:r>
              <a:rPr lang="en-US" altLang="en-US" sz="2400" dirty="0"/>
              <a:t>, pedophiles, terrorists, etc.?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D4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AAE9C75-8AA5-4444-B6CA-97C787109E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FFFFFF"/>
                </a:solidFill>
                <a:latin typeface="+mn-lt"/>
              </a:rPr>
              <a:t>In-Group Bias</a:t>
            </a:r>
          </a:p>
        </p:txBody>
      </p:sp>
      <p:pic>
        <p:nvPicPr>
          <p:cNvPr id="4" name="Content Placeholder 3" descr="A cat sitting in a tree&#10;&#10;Description automatically generated">
            <a:extLst>
              <a:ext uri="{FF2B5EF4-FFF2-40B4-BE49-F238E27FC236}">
                <a16:creationId xmlns:a16="http://schemas.microsoft.com/office/drawing/2014/main" id="{5ADFD9C0-1DB4-44E2-8F3E-89C1E0B54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 r="6995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DBBFB7C-3EF2-42FE-9940-C534491B0B0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763435" y="917725"/>
            <a:ext cx="3690623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800" dirty="0">
                <a:solidFill>
                  <a:srgbClr val="FFFFFF"/>
                </a:solidFill>
              </a:rPr>
              <a:t>We tend to favor our group. </a:t>
            </a:r>
          </a:p>
          <a:p>
            <a:endParaRPr lang="en-US" altLang="en-US" sz="2800" dirty="0">
              <a:solidFill>
                <a:srgbClr val="FFFFFF"/>
              </a:solidFill>
            </a:endParaRPr>
          </a:p>
          <a:p>
            <a:r>
              <a:rPr lang="en-US" altLang="en-US" sz="2800" dirty="0">
                <a:solidFill>
                  <a:srgbClr val="FFFFFF"/>
                </a:solidFill>
              </a:rPr>
              <a:t>Ex: You side with the sports team that you like.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2272E955-50A5-41BA-B1A2-03E0EC51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6134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Out-Group (the Other) Bias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33598880-440C-4D2F-99D3-8819A2AFC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When we categorize people as being part of our own “in-group”, others are part of the "out-group“.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We view members of the out-group as different, causing us to have negative biases against them. (“they’re all like that”).  We depersonalize out-group members in order to maintain out-group bias.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If we start to like the out-group, we have cognitive dissonance (which could change our behavior or solidify it with justifications).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8DF8FF15-5260-4C06-BE42-10189EAF5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9118" y="250825"/>
            <a:ext cx="901047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How Prejudiced are People?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BE3681B-0150-43C2-AC3B-66ACC277F7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4528" y="1508289"/>
            <a:ext cx="10374198" cy="123019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Over the duration of time many prejudices against interracial marriage, gender, homosexuality, and minorities have decreased.</a:t>
            </a:r>
          </a:p>
        </p:txBody>
      </p:sp>
      <p:pic>
        <p:nvPicPr>
          <p:cNvPr id="51204" name="Picture 4" descr="MyersPsy8e_fig">
            <a:extLst>
              <a:ext uri="{FF2B5EF4-FFF2-40B4-BE49-F238E27FC236}">
                <a16:creationId xmlns:a16="http://schemas.microsoft.com/office/drawing/2014/main" id="{7C6D9143-A825-4AAB-B0EB-BB65591D14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0523" y="2852951"/>
            <a:ext cx="7291633" cy="362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F3D85A7-D388-472C-A548-3959F5413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3513" y="301657"/>
            <a:ext cx="8758287" cy="87626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Social Inequality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4EF889C-DF91-4AED-9A9C-C06BE667615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27522" y="1423446"/>
            <a:ext cx="10232796" cy="6080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200" dirty="0"/>
              <a:t>Social inequality increases prejudice (“Just World”)</a:t>
            </a:r>
          </a:p>
        </p:txBody>
      </p:sp>
      <p:pic>
        <p:nvPicPr>
          <p:cNvPr id="59396" name="Picture 5" descr="gny3">
            <a:extLst>
              <a:ext uri="{FF2B5EF4-FFF2-40B4-BE49-F238E27FC236}">
                <a16:creationId xmlns:a16="http://schemas.microsoft.com/office/drawing/2014/main" id="{26CFB40E-A606-417C-BC18-E7D081B5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82" y="2507530"/>
            <a:ext cx="541020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7" descr="chelseatower">
            <a:extLst>
              <a:ext uri="{FF2B5EF4-FFF2-40B4-BE49-F238E27FC236}">
                <a16:creationId xmlns:a16="http://schemas.microsoft.com/office/drawing/2014/main" id="{237F52D7-1C89-4214-AF60-FAF51A8A2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92" y="3015170"/>
            <a:ext cx="46863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oat standing on a rocky surface&#10;&#10;Description automatically generated">
            <a:extLst>
              <a:ext uri="{FF2B5EF4-FFF2-40B4-BE49-F238E27FC236}">
                <a16:creationId xmlns:a16="http://schemas.microsoft.com/office/drawing/2014/main" id="{BFB75D3D-9A2C-45D6-88B3-6BDE6396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3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4935B3BC-043E-4F7D-B363-62C64CBF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59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7F0D25-1DA5-4F35-8BB0-C2C996405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hoto&#10;&#10;Description automatically generated">
            <a:extLst>
              <a:ext uri="{FF2B5EF4-FFF2-40B4-BE49-F238E27FC236}">
                <a16:creationId xmlns:a16="http://schemas.microsoft.com/office/drawing/2014/main" id="{6E17F69B-6E1F-4D44-82FE-8086B6A14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19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B9515EB-7C57-45AD-A746-BB9733E58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75099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We Shall Overcome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148120E9-4A43-4A77-A0D5-547359131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71918"/>
            <a:ext cx="10515600" cy="45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u="sng" dirty="0"/>
              <a:t>Recategorize</a:t>
            </a:r>
            <a:r>
              <a:rPr lang="en-US" altLang="en-US" dirty="0"/>
              <a:t> – expand a schema. </a:t>
            </a:r>
          </a:p>
          <a:p>
            <a:pPr marL="0" indent="0">
              <a:buNone/>
            </a:pPr>
            <a:r>
              <a:rPr lang="en-US" altLang="en-US" dirty="0"/>
              <a:t>	Not Protestant vs. Catholic, but instead both Christianity.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Or even better, how about we are all human beings!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Increase contact between groups.</a:t>
            </a:r>
          </a:p>
          <a:p>
            <a:pPr marL="457200" lvl="1" indent="0">
              <a:buNone/>
            </a:pPr>
            <a:r>
              <a:rPr lang="en-US" altLang="en-US" dirty="0"/>
              <a:t>Equal status – perceive them as worthy (situational vs. dispositional)</a:t>
            </a:r>
          </a:p>
          <a:p>
            <a:pPr marL="457200" lvl="1" indent="0">
              <a:buNone/>
            </a:pPr>
            <a:r>
              <a:rPr lang="en-US" altLang="en-US" dirty="0"/>
              <a:t>One-on-one contact</a:t>
            </a:r>
          </a:p>
          <a:p>
            <a:pPr marL="457200" lvl="1" indent="0">
              <a:buNone/>
            </a:pPr>
            <a:r>
              <a:rPr lang="en-US" altLang="en-US" dirty="0"/>
              <a:t>Come together to cooperate (work together), not compete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3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6C866D-62D3-411A-AD95-ACEF880C3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62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A7F03D-6ECF-4295-A936-BA776FCD6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+mn-lt"/>
              </a:rPr>
              <a:t>Robbers Cave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885A0-BC6C-4363-B96D-FE26A5F1F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11-12 year-old children at summer camp in 1954.  Broken into 2 groups.  At first, each group separated.  They named their group and created norms and hierarchies.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when told about the other group they spoke negatively about them.  During a contest for a prize, each group became hostile.  Burned each others flags and raided cabins.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to resolve this?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9021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62CBF-4DD5-4ED3-8F4C-C850E081C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1" y="294538"/>
            <a:ext cx="10410300" cy="103366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+mn-lt"/>
              </a:rPr>
              <a:t>Conflict 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DA33D-EFF3-4D93-A06D-89B700447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61" y="1720392"/>
            <a:ext cx="11137769" cy="480435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600" dirty="0"/>
              <a:t>Robbers Cave Resolution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Having groups do fun activities together didn’t work (watched movies, ate together, etc.).  Devolved into conflict.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Focused on </a:t>
            </a:r>
            <a:r>
              <a:rPr lang="en-US" sz="2600" i="1" dirty="0"/>
              <a:t>subordinate goals </a:t>
            </a:r>
            <a:r>
              <a:rPr lang="en-US" sz="2600" dirty="0"/>
              <a:t>(tasks that benefit both groups).  They cut off the water-supply, so groups had to work together to fix it.  This worked to reduce conflict and aggression.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b="1" dirty="0"/>
              <a:t>Problems:  </a:t>
            </a:r>
            <a:r>
              <a:rPr lang="en-US" sz="2600" dirty="0"/>
              <a:t>1.  Researchers posed as camp counselors.  2. Same study previous year did not produce conflict.  3.  Some children weren’t debriefed until decades later.  4. No </a:t>
            </a:r>
            <a:r>
              <a:rPr lang="en-US" sz="2600"/>
              <a:t>control group.</a:t>
            </a:r>
            <a:endParaRPr lang="en-US" sz="2600" b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17403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AFA47A8-1119-4BB9-89FC-53014BFE4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EB20EE-50C4-4650-A277-B6F2D3672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106" y="2057400"/>
            <a:ext cx="4549588" cy="3811588"/>
          </a:xfrm>
        </p:spPr>
        <p:txBody>
          <a:bodyPr>
            <a:normAutofit/>
          </a:bodyPr>
          <a:lstStyle/>
          <a:p>
            <a:pPr lvl="0"/>
            <a:r>
              <a:rPr lang="en-US" altLang="en-US" sz="2800" dirty="0">
                <a:solidFill>
                  <a:prstClr val="black"/>
                </a:solidFill>
              </a:rPr>
              <a:t>Simply called “prejudgment,” a prejudice is an unjustifiable (usually negative) attitude toward a group and its members. </a:t>
            </a:r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C29D276-0108-44E5-80FE-61E02F3D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612" y="457200"/>
            <a:ext cx="4292413" cy="1035424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Prejudice</a:t>
            </a:r>
          </a:p>
        </p:txBody>
      </p:sp>
    </p:spTree>
    <p:extLst>
      <p:ext uri="{BB962C8B-B14F-4D97-AF65-F5344CB8AC3E}">
        <p14:creationId xmlns:p14="http://schemas.microsoft.com/office/powerpoint/2010/main" val="2574331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CE786A3B-01A1-4A08-8B1F-E665916F3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Sources of Prejudice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9E4A694-1DFD-4694-9AB5-5B8465D04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u="sng" dirty="0"/>
              <a:t>Frustration-aggression theory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People who are frustrated in their goals may turn their anger toward another, less powerful target. (Scapegoat)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u="sng" dirty="0"/>
              <a:t>Authoritarian personality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Personality pattern characterized by rigid conventionality, exaggerated respect for authority, and hostility toward those who defy social norms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u="sng" dirty="0"/>
              <a:t>Racism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Prejudice (ideas) and discrimination (behavior) directed at a particular racial group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27D0-A418-4497-93D7-6DB524159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Cognitive Roots of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F8164-175D-4C14-A46B-BA2ED7BFEA5C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/>
              <a:t>Heuristics</a:t>
            </a:r>
            <a:r>
              <a:rPr lang="en-US" dirty="0"/>
              <a:t> – shortcuts cause stereotypes (categorize)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Top-Down Processing</a:t>
            </a:r>
            <a:r>
              <a:rPr lang="en-US" dirty="0"/>
              <a:t> – Fill in missing information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Schema</a:t>
            </a:r>
            <a:r>
              <a:rPr lang="en-US" dirty="0"/>
              <a:t> – set of ideas (preconceptions)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Mental Set</a:t>
            </a:r>
            <a:r>
              <a:rPr lang="en-US" dirty="0"/>
              <a:t> – a fixed way of thinking</a:t>
            </a:r>
          </a:p>
        </p:txBody>
      </p:sp>
      <p:pic>
        <p:nvPicPr>
          <p:cNvPr id="6" name="Content Placeholder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6CE58904-4166-46F7-8A9A-AB6D528BE9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15435"/>
            <a:ext cx="5384800" cy="3027130"/>
          </a:xfrm>
        </p:spPr>
      </p:pic>
    </p:spTree>
    <p:extLst>
      <p:ext uri="{BB962C8B-B14F-4D97-AF65-F5344CB8AC3E}">
        <p14:creationId xmlns:p14="http://schemas.microsoft.com/office/powerpoint/2010/main" val="113549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3B35-0B1E-4C85-B93C-5354C7C3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8187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Altruism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173BB-7927-4D42-ADDE-384E17B56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152"/>
            <a:ext cx="10515600" cy="45798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Doing something to help another at some cost to yourself.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Evolutionary – cooperation is important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can be both selfish (feels good – “warm glow” effect) and selfless (may put life at risk).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Reciprocal altruism – more altruistic if a chance of interacting in the future.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May be neurological (some people are extreme altruists)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Culture and other facts contribute (empathy, ability, etc.)</a:t>
            </a:r>
          </a:p>
        </p:txBody>
      </p:sp>
    </p:spTree>
    <p:extLst>
      <p:ext uri="{BB962C8B-B14F-4D97-AF65-F5344CB8AC3E}">
        <p14:creationId xmlns:p14="http://schemas.microsoft.com/office/powerpoint/2010/main" val="697467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D61A6F6-0DA6-4DDD-BC54-1B9C1942A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6129" y="674017"/>
            <a:ext cx="4220696" cy="977153"/>
          </a:xfrm>
        </p:spPr>
        <p:txBody>
          <a:bodyPr>
            <a:noAutofit/>
          </a:bodyPr>
          <a:lstStyle/>
          <a:p>
            <a:r>
              <a:rPr lang="en-US" altLang="en-US" sz="4400" b="1" dirty="0">
                <a:latin typeface="+mn-lt"/>
              </a:rPr>
              <a:t>Bystander Effect</a:t>
            </a:r>
          </a:p>
        </p:txBody>
      </p:sp>
      <p:pic>
        <p:nvPicPr>
          <p:cNvPr id="4" name="Content Placeholder 3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B88FB93B-1AD1-4866-AC2B-82CADE175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CF612432-3C11-4285-8C19-D7A4BD8E261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856129" y="2375554"/>
            <a:ext cx="4495800" cy="349343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3200" dirty="0"/>
              <a:t>Tendency of any given bystander to be less likely to give aid if other bystanders are present.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MyersPsy8e_fig">
            <a:extLst>
              <a:ext uri="{FF2B5EF4-FFF2-40B4-BE49-F238E27FC236}">
                <a16:creationId xmlns:a16="http://schemas.microsoft.com/office/drawing/2014/main" id="{B6888362-BF3B-449D-89D6-9AC78C1CAAEA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103438"/>
            <a:ext cx="8229600" cy="3268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5" descr="MyersPsy8e_fig">
            <a:extLst>
              <a:ext uri="{FF2B5EF4-FFF2-40B4-BE49-F238E27FC236}">
                <a16:creationId xmlns:a16="http://schemas.microsoft.com/office/drawing/2014/main" id="{C5B96AD1-B38C-44D7-8B9B-B8BF3662489D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69112" y="3857265"/>
            <a:ext cx="2540000" cy="140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03E4CA2-566D-4977-A01E-AA3BAE12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51645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The decision-making process for </a:t>
            </a:r>
            <a:br>
              <a:rPr lang="en-US" altLang="en-US" b="1" dirty="0">
                <a:latin typeface="+mn-lt"/>
              </a:rPr>
            </a:br>
            <a:r>
              <a:rPr lang="en-US" altLang="en-US" b="1" dirty="0">
                <a:latin typeface="+mn-lt"/>
              </a:rPr>
              <a:t>bystander intervention.</a:t>
            </a:r>
            <a:endParaRPr lang="en-US" b="1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E2F17A-54FA-429C-9928-BB7FBAAB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61" y="252857"/>
            <a:ext cx="3932237" cy="1249680"/>
          </a:xfrm>
        </p:spPr>
        <p:txBody>
          <a:bodyPr>
            <a:noAutofit/>
          </a:bodyPr>
          <a:lstStyle/>
          <a:p>
            <a:pPr algn="ctr"/>
            <a:r>
              <a:rPr lang="en-US" sz="4400" b="1">
                <a:latin typeface="+mn-lt"/>
              </a:rPr>
              <a:t>Effective Altruism</a:t>
            </a:r>
            <a:endParaRPr lang="en-US" sz="4400" b="1" dirty="0">
              <a:latin typeface="+mn-lt"/>
            </a:endParaRPr>
          </a:p>
        </p:txBody>
      </p:sp>
      <p:pic>
        <p:nvPicPr>
          <p:cNvPr id="11" name="Content Placeholder 10" descr="Calendar&#10;&#10;Description automatically generated">
            <a:extLst>
              <a:ext uri="{FF2B5EF4-FFF2-40B4-BE49-F238E27FC236}">
                <a16:creationId xmlns:a16="http://schemas.microsoft.com/office/drawing/2014/main" id="{2A1B11F0-B867-443C-96DC-6C4CC9AFC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1" y="833120"/>
            <a:ext cx="6759786" cy="5317067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81616C-7FB6-4749-9001-1EB7207ED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2336" y="1780032"/>
            <a:ext cx="4369689" cy="4553712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Popular idea currently</a:t>
            </a:r>
          </a:p>
          <a:p>
            <a:endParaRPr lang="en-US" sz="2400" dirty="0"/>
          </a:p>
          <a:p>
            <a:r>
              <a:rPr lang="en-US" sz="2400" dirty="0"/>
              <a:t>Using evidence and reason to best allocate resources.</a:t>
            </a:r>
          </a:p>
          <a:p>
            <a:endParaRPr lang="en-US" sz="2400" dirty="0"/>
          </a:p>
          <a:p>
            <a:r>
              <a:rPr lang="en-US" sz="2400" dirty="0"/>
              <a:t>“effective altruism is the form of altruism in which we bring our rational capacities to bear in order to do the most good that we can”.    Peter Singer</a:t>
            </a:r>
          </a:p>
          <a:p>
            <a:endParaRPr lang="en-US" sz="2400" dirty="0"/>
          </a:p>
          <a:p>
            <a:r>
              <a:rPr lang="en-US" sz="2400" dirty="0"/>
              <a:t>Many charities are not efficient…waste money on administration, salaries, etc.</a:t>
            </a:r>
          </a:p>
          <a:p>
            <a:endParaRPr lang="en-US" sz="2400" dirty="0"/>
          </a:p>
          <a:p>
            <a:r>
              <a:rPr lang="en-US" sz="2400" dirty="0"/>
              <a:t>Generally, more effective to give to overseas problems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83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A2C952-E824-4DC2-B884-3B23CB50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9"/>
            <a:ext cx="10515600" cy="874395"/>
          </a:xfrm>
        </p:spPr>
        <p:txBody>
          <a:bodyPr/>
          <a:lstStyle/>
          <a:p>
            <a:pPr algn="ctr"/>
            <a:r>
              <a:rPr lang="en-US" b="1">
                <a:latin typeface="+mn-lt"/>
              </a:rPr>
              <a:t>Effective Altruism</a:t>
            </a:r>
            <a:endParaRPr lang="en-US" b="1" dirty="0">
              <a:latin typeface="+mn-lt"/>
            </a:endParaRPr>
          </a:p>
        </p:txBody>
      </p:sp>
      <p:pic>
        <p:nvPicPr>
          <p:cNvPr id="15" name="Content Placeholder 14" descr="Chart, bar chart&#10;&#10;Description automatically generated">
            <a:extLst>
              <a:ext uri="{FF2B5EF4-FFF2-40B4-BE49-F238E27FC236}">
                <a16:creationId xmlns:a16="http://schemas.microsoft.com/office/drawing/2014/main" id="{F74C288A-76C1-4223-A806-10EF2EA8F5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60" y="1442720"/>
            <a:ext cx="4409440" cy="4734243"/>
          </a:xfrm>
        </p:spPr>
      </p:pic>
      <p:pic>
        <p:nvPicPr>
          <p:cNvPr id="13" name="Content Placeholder 12" descr="Diagram&#10;&#10;Description automatically generated">
            <a:extLst>
              <a:ext uri="{FF2B5EF4-FFF2-40B4-BE49-F238E27FC236}">
                <a16:creationId xmlns:a16="http://schemas.microsoft.com/office/drawing/2014/main" id="{EE1C0467-B962-4BF5-8506-C010D2C64E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54" y="1442720"/>
            <a:ext cx="4687146" cy="4734243"/>
          </a:xfrm>
        </p:spPr>
      </p:pic>
    </p:spTree>
    <p:extLst>
      <p:ext uri="{BB962C8B-B14F-4D97-AF65-F5344CB8AC3E}">
        <p14:creationId xmlns:p14="http://schemas.microsoft.com/office/powerpoint/2010/main" val="2344675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9B049361-5203-4E06-8593-41B49A236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Attraction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8D50DE9-75A0-420A-AEC7-F80966D80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609600" indent="-609600">
              <a:buNone/>
            </a:pPr>
            <a:r>
              <a:rPr lang="en-US" altLang="en-US" sz="2400"/>
              <a:t>Attraction is closely linked to</a:t>
            </a:r>
          </a:p>
          <a:p>
            <a:pPr marL="609600" indent="-609600">
              <a:buNone/>
            </a:pPr>
            <a:endParaRPr lang="en-US" altLang="en-US" sz="2400"/>
          </a:p>
          <a:p>
            <a:pPr marL="990600" lvl="1" indent="-533400">
              <a:buFontTx/>
              <a:buAutoNum type="arabicPeriod"/>
            </a:pPr>
            <a:r>
              <a:rPr lang="en-US" altLang="en-US"/>
              <a:t>Proximity</a:t>
            </a:r>
          </a:p>
          <a:p>
            <a:pPr marL="990600" lvl="1" indent="-533400">
              <a:buFontTx/>
              <a:buAutoNum type="arabicPeriod"/>
            </a:pPr>
            <a:r>
              <a:rPr lang="en-US" altLang="en-US"/>
              <a:t>Physical attractiveness</a:t>
            </a:r>
          </a:p>
          <a:p>
            <a:pPr marL="990600" lvl="1" indent="-533400">
              <a:buFontTx/>
              <a:buAutoNum type="arabicPeriod"/>
            </a:pPr>
            <a:r>
              <a:rPr lang="en-US" altLang="en-US"/>
              <a:t>Similarity</a:t>
            </a:r>
          </a:p>
          <a:p>
            <a:pPr marL="990600" lvl="1" indent="-533400">
              <a:buFontTx/>
              <a:buAutoNum type="arabicPeriod"/>
            </a:pPr>
            <a:r>
              <a:rPr lang="en-US" altLang="en-US"/>
              <a:t>Exchange</a:t>
            </a:r>
          </a:p>
          <a:p>
            <a:pPr marL="990600" lvl="1" indent="-533400">
              <a:buFontTx/>
              <a:buAutoNum type="arabicPeriod"/>
            </a:pPr>
            <a:r>
              <a:rPr lang="en-US" altLang="en-US"/>
              <a:t>Intimacy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76A350D-5837-48BD-8D78-949A71D2D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3932237" cy="954741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Proximity</a:t>
            </a:r>
          </a:p>
        </p:txBody>
      </p:sp>
      <p:pic>
        <p:nvPicPr>
          <p:cNvPr id="12292" name="Picture 4" descr="MyersPsy8e_18UN26">
            <a:extLst>
              <a:ext uri="{FF2B5EF4-FFF2-40B4-BE49-F238E27FC236}">
                <a16:creationId xmlns:a16="http://schemas.microsoft.com/office/drawing/2014/main" id="{B1A4B6BA-6653-439F-9E94-307216EC77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62" y="987425"/>
            <a:ext cx="3604451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E7143629-435E-4EBC-83D3-09959483F99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2376" y="1981200"/>
            <a:ext cx="5024718" cy="4388224"/>
          </a:xfrm>
        </p:spPr>
        <p:txBody>
          <a:bodyPr>
            <a:normAutofit/>
          </a:bodyPr>
          <a:lstStyle/>
          <a:p>
            <a:r>
              <a:rPr lang="en-US" altLang="en-US" sz="2400" u="sng" dirty="0">
                <a:solidFill>
                  <a:srgbClr val="0000FF"/>
                </a:solidFill>
              </a:rPr>
              <a:t>Proximity</a:t>
            </a:r>
            <a:r>
              <a:rPr lang="en-US" altLang="en-US" sz="2400" dirty="0">
                <a:solidFill>
                  <a:srgbClr val="0000FF"/>
                </a:solidFill>
              </a:rPr>
              <a:t>: </a:t>
            </a:r>
            <a:r>
              <a:rPr lang="en-US" altLang="en-US" sz="2400" dirty="0"/>
              <a:t>nearness is a powerful predictor of friendship. Repeated exposure to novel stimuli increases their attraction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sz="2400" dirty="0"/>
          </a:p>
          <a:p>
            <a:r>
              <a:rPr lang="en-US" altLang="en-US" sz="2400" u="sng" dirty="0">
                <a:solidFill>
                  <a:srgbClr val="0000FF"/>
                </a:solidFill>
              </a:rPr>
              <a:t>Mere Exposure Effect</a:t>
            </a:r>
            <a:r>
              <a:rPr lang="en-US" altLang="en-US" sz="2400" dirty="0">
                <a:solidFill>
                  <a:srgbClr val="0000FF"/>
                </a:solidFill>
              </a:rPr>
              <a:t> = we like the familiar</a:t>
            </a:r>
            <a:r>
              <a:rPr lang="en-US" altLang="en-US" sz="2400" dirty="0"/>
              <a:t>. 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sz="2400" dirty="0"/>
          </a:p>
          <a:p>
            <a:r>
              <a:rPr lang="en-US" altLang="en-US" sz="2400" dirty="0"/>
              <a:t>Ex.  A rare white penguin born in a zoo was accepted after 3 weeks by other penguins just due to proximity.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dirty="0">
              <a:latin typeface="Palatino Linotype" panose="02040502050505030304" pitchFamily="18" charset="0"/>
            </a:endParaRP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452CB3DC-FF65-43B9-9BC0-81F092D5284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926514" y="5857876"/>
            <a:ext cx="6889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Palatino Linotype" panose="02040502050505030304" pitchFamily="18" charset="0"/>
              </a:rPr>
              <a:t>Rex USA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B110460-6725-4C36-8250-B209868E3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1544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Proximity leads to liking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F5E634F-C47B-4BFF-A054-F97C7ED80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Moreland &amp; Beach, 1992</a:t>
            </a: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IV: Four female confederates attended large class 0, 5, 10, or 15 times</a:t>
            </a:r>
          </a:p>
          <a:p>
            <a:r>
              <a:rPr lang="en-US" altLang="en-US" dirty="0"/>
              <a:t>DV: How much liked slides of confederate at end of semester</a:t>
            </a:r>
          </a:p>
          <a:p>
            <a:r>
              <a:rPr lang="en-US" altLang="en-US" dirty="0"/>
              <a:t>Results: The more times confederate attended the class, the more she was liked.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>
            <a:extLst>
              <a:ext uri="{FF2B5EF4-FFF2-40B4-BE49-F238E27FC236}">
                <a16:creationId xmlns:a16="http://schemas.microsoft.com/office/drawing/2014/main" id="{8DDEF3F6-68FB-4829-8609-35AB42467170}"/>
              </a:ext>
            </a:extLst>
          </p:cNvPr>
          <p:cNvSpPr>
            <a:spLocks noChangeArrowheads="1"/>
          </p:cNvSpPr>
          <p:nvPr/>
        </p:nvSpPr>
        <p:spPr bwMode="auto">
          <a:xfrm rot="20940000" flipH="1">
            <a:off x="1981201" y="533400"/>
            <a:ext cx="1901825" cy="1022350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82F85F9-55CE-48EE-BDC3-326F0B45C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24118"/>
            <a:ext cx="8001000" cy="1013011"/>
          </a:xfrm>
        </p:spPr>
        <p:txBody>
          <a:bodyPr vert="horz" lIns="92075" tIns="46038" rIns="92075" bIns="46038" rtlCol="0" anchor="ctr">
            <a:normAutofit/>
          </a:bodyPr>
          <a:lstStyle/>
          <a:p>
            <a:pPr>
              <a:defRPr/>
            </a:pPr>
            <a:r>
              <a:rPr lang="en-US" altLang="en-US" dirty="0"/>
              <a:t>      </a:t>
            </a:r>
            <a:r>
              <a:rPr lang="en-US" altLang="en-US" b="1" dirty="0">
                <a:latin typeface="+mn-lt"/>
              </a:rPr>
              <a:t>Proximity leads to liking</a:t>
            </a:r>
            <a:endParaRPr lang="en-US" altLang="en-US" sz="32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pic>
        <p:nvPicPr>
          <p:cNvPr id="43012" name="Picture 4" descr="Fig-10">
            <a:extLst>
              <a:ext uri="{FF2B5EF4-FFF2-40B4-BE49-F238E27FC236}">
                <a16:creationId xmlns:a16="http://schemas.microsoft.com/office/drawing/2014/main" id="{2B6FE289-929F-4A94-8E83-68BA7E02C9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5753" y="1374360"/>
            <a:ext cx="8991600" cy="5005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oup of women posing for a photo&#10;&#10;Description automatically generated">
            <a:extLst>
              <a:ext uri="{FF2B5EF4-FFF2-40B4-BE49-F238E27FC236}">
                <a16:creationId xmlns:a16="http://schemas.microsoft.com/office/drawing/2014/main" id="{E0997F70-0B01-491B-88B2-84C12248A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459" y="618565"/>
            <a:ext cx="6899929" cy="5647764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DE5F25-CC7B-4D46-9864-546A99A7B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835" y="1537447"/>
            <a:ext cx="4052047" cy="4331541"/>
          </a:xfrm>
        </p:spPr>
        <p:txBody>
          <a:bodyPr/>
          <a:lstStyle/>
          <a:p>
            <a:endParaRPr lang="en-US" altLang="en-US" dirty="0"/>
          </a:p>
          <a:p>
            <a:pPr algn="ctr"/>
            <a:r>
              <a:rPr lang="en-US" altLang="en-US" sz="3200" dirty="0"/>
              <a:t>After proximity, physical appearance is next most important.</a:t>
            </a:r>
          </a:p>
          <a:p>
            <a:pPr algn="ctr"/>
            <a:r>
              <a:rPr lang="en-US" altLang="en-US" sz="3200" dirty="0"/>
              <a:t>Hatfield et al. (1966)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5AD5F90-8007-492E-9BB2-EB20DCE1C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>
                <a:solidFill>
                  <a:schemeClr val="accent1"/>
                </a:solidFill>
                <a:latin typeface="+mn-lt"/>
              </a:rPr>
              <a:t>Physical Attractiveness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39FC54F-59A5-41A6-9876-04E288637A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768096"/>
            <a:ext cx="6377769" cy="540715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u="sng" dirty="0"/>
              <a:t>Halo Effect</a:t>
            </a:r>
            <a:r>
              <a:rPr lang="en-US" altLang="en-US" sz="2400" dirty="0"/>
              <a:t>:  We tend to think attractive people have better qualities (nicer, smarter, etc.)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Bias to like children who are attractive </a:t>
            </a:r>
          </a:p>
          <a:p>
            <a:pPr marL="0" indent="0">
              <a:buNone/>
            </a:pPr>
            <a:r>
              <a:rPr lang="en-US" altLang="en-US" sz="2400" dirty="0"/>
              <a:t>(Dion-1972)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IV: mild vs. severe misbehavior</a:t>
            </a:r>
          </a:p>
          <a:p>
            <a:pPr marL="0" indent="0">
              <a:buNone/>
            </a:pPr>
            <a:r>
              <a:rPr lang="en-US" altLang="en-US" sz="2400" dirty="0"/>
              <a:t>IV: attractive or unattractive photo of child</a:t>
            </a:r>
          </a:p>
          <a:p>
            <a:pPr marL="0" indent="0">
              <a:buNone/>
            </a:pPr>
            <a:r>
              <a:rPr lang="en-US" altLang="en-US" sz="2400" dirty="0"/>
              <a:t>DV: Rate typicality of behavior</a:t>
            </a:r>
          </a:p>
          <a:p>
            <a:pPr marL="0" indent="0">
              <a:buNone/>
            </a:pPr>
            <a:r>
              <a:rPr lang="en-US" altLang="en-US" sz="2400" dirty="0"/>
              <a:t>Results: Severe misbehavior rated more typical when performed by an ___________child than an __________child.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2ACA38C-4F26-4857-A8B0-488D440DE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Is Attractiveness Objective?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0355453-706A-46F3-8870-C6D4AC631A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u="sng" dirty="0"/>
              <a:t>Arguments for Objective Standard</a:t>
            </a:r>
            <a:r>
              <a:rPr lang="en-US" altLang="en-US" dirty="0"/>
              <a:t>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High consensus across countries, race/ethnicities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Particular features are associated with attractiveness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F: large eyes, prominent cheekbones, small nose, wide smile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M:  broad jaw, large eyes, prominent cheekbones, wide smile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/>
              <a:t>Babies look longer at faces rated as attractive by adults.  (less likely to be affected by cultural standards)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C6DBB4D-3D01-429D-B3FA-A945EF3A0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Is Attractiveness Subjective?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F8582C9-2545-495D-9970-D453A6F85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u="sng" dirty="0"/>
              <a:t>Arguments for Subjective Standard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Cross-cultural differences in ways to look beautiful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Face painting, plastic surgery, scarring, piercings, etc.</a:t>
            </a:r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Variations in preference for female body size</a:t>
            </a:r>
          </a:p>
          <a:p>
            <a:pPr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99899462-FC16-43B0-966B-FCA26345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4CB015EA-C7E9-42DB-9EF3-B3D11C1BC4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97762" y="1053711"/>
            <a:ext cx="5638994" cy="120987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FFFFFF"/>
                </a:solidFill>
                <a:latin typeface="+mn-lt"/>
              </a:rPr>
              <a:t>Subjective?</a:t>
            </a:r>
          </a:p>
        </p:txBody>
      </p:sp>
      <p:pic>
        <p:nvPicPr>
          <p:cNvPr id="28677" name="Picture 7" descr="_41843332_knightly_getty">
            <a:extLst>
              <a:ext uri="{FF2B5EF4-FFF2-40B4-BE49-F238E27FC236}">
                <a16:creationId xmlns:a16="http://schemas.microsoft.com/office/drawing/2014/main" id="{6A0733A3-AA1D-4B47-B4CC-192C0D398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1449" y="478232"/>
            <a:ext cx="2043603" cy="278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AFEA932-2DF1-410C-A00A-7A1E7DBF7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6" name="Picture 5" descr="Marilyn-Monroe-oversized-postcard--">
            <a:extLst>
              <a:ext uri="{FF2B5EF4-FFF2-40B4-BE49-F238E27FC236}">
                <a16:creationId xmlns:a16="http://schemas.microsoft.com/office/drawing/2014/main" id="{96B4C8E5-0F1C-4C74-94B9-52C0DC1F5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114" y="3589867"/>
            <a:ext cx="2196274" cy="27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5BCA85EC-A820-4A44-BB28-49F2670141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97762" y="2799889"/>
            <a:ext cx="5747187" cy="298754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altLang="en-US" sz="2400" dirty="0">
                <a:solidFill>
                  <a:srgbClr val="FFFFFF"/>
                </a:solidFill>
              </a:rPr>
              <a:t>Standards of beauty within a culture </a:t>
            </a:r>
          </a:p>
          <a:p>
            <a:pPr marL="0" indent="0" algn="ctr">
              <a:buNone/>
            </a:pPr>
            <a:r>
              <a:rPr lang="en-US" altLang="en-US" sz="2400" dirty="0">
                <a:solidFill>
                  <a:srgbClr val="FFFFFF"/>
                </a:solidFill>
              </a:rPr>
              <a:t>change over time</a:t>
            </a:r>
          </a:p>
          <a:p>
            <a:pPr marL="457200" lvl="1" indent="0">
              <a:buNone/>
            </a:pPr>
            <a:endParaRPr lang="en-US" altLang="en-US" dirty="0">
              <a:solidFill>
                <a:srgbClr val="FFFFFF"/>
              </a:solidFill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FFFFFF"/>
                </a:solidFill>
              </a:rPr>
              <a:t>Marilyn Monroe versus Keira Knightly</a:t>
            </a:r>
          </a:p>
          <a:p>
            <a:endParaRPr lang="en-US" alt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E3D0CF0-9EED-4DD7-96C6-C6D14BC8A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Similarity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C3D9FB0-B270-47FB-8DFA-062D10537C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533400" indent="-533400">
              <a:buFont typeface="Wingdings" panose="05000000000000000000" pitchFamily="2" charset="2"/>
              <a:buAutoNum type="arabicPeriod" startAt="3"/>
            </a:pPr>
            <a:r>
              <a:rPr lang="en-US" altLang="en-US" sz="2400" dirty="0"/>
              <a:t>Similarity: Similar views among individuals causes the bond of attraction to strengthen.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altLang="en-US" dirty="0"/>
              <a:t>Finding others who agree with us strengthens our convictions and boosts our self-esteem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altLang="en-US" dirty="0"/>
              <a:t>Opposites don’t attract – they don’t even meet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altLang="en-US" dirty="0"/>
              <a:t>Complementary Traits – you complete me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5D55242-B061-4898-97DA-B011B4F7C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Exchange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E60DE52-37D9-474A-A8AF-D4C6454AC9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dirty="0"/>
              <a:t>The give and take of a relationship.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Social Exchange Theory </a:t>
            </a:r>
          </a:p>
          <a:p>
            <a:pPr marL="0" indent="0">
              <a:buNone/>
            </a:pPr>
            <a:r>
              <a:rPr lang="en-US" altLang="en-US" dirty="0"/>
              <a:t>how we feel about a relationship with another person as depending on our perceptions of:</a:t>
            </a:r>
          </a:p>
          <a:p>
            <a:pPr marL="457200" lvl="1" indent="0">
              <a:buNone/>
            </a:pPr>
            <a:endParaRPr lang="en-US" altLang="en-US" sz="2800" dirty="0"/>
          </a:p>
          <a:p>
            <a:pPr lvl="1"/>
            <a:r>
              <a:rPr lang="en-US" altLang="en-US" sz="2800" dirty="0"/>
              <a:t>The balance between what we put into the relationship and what we get out of it. </a:t>
            </a:r>
          </a:p>
          <a:p>
            <a:pPr lvl="1"/>
            <a:r>
              <a:rPr lang="en-US" altLang="en-US" sz="2800" dirty="0"/>
              <a:t>The kind of relationship we deserve. </a:t>
            </a:r>
          </a:p>
          <a:p>
            <a:pPr lvl="1"/>
            <a:r>
              <a:rPr lang="en-US" altLang="en-US" sz="2800" dirty="0"/>
              <a:t>Contrast Effect – seeing something ‘better’ makes us temporarily devalue what we’ve got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71A8111-2CEF-4698-A4C7-908F66515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16784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Intimacy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E5E2092-16B6-4D6C-AE5E-C7DD28C607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None/>
            </a:pPr>
            <a:r>
              <a:rPr lang="en-US" altLang="en-US" dirty="0"/>
              <a:t>closeness and trust achieved through communication</a:t>
            </a:r>
          </a:p>
          <a:p>
            <a:pPr marL="533400" indent="-533400"/>
            <a:endParaRPr lang="en-US" altLang="en-US" dirty="0"/>
          </a:p>
          <a:p>
            <a:pPr marL="533400" indent="-533400"/>
            <a:r>
              <a:rPr lang="en-US" altLang="en-US" dirty="0"/>
              <a:t>Must be mutual</a:t>
            </a:r>
          </a:p>
          <a:p>
            <a:pPr marL="533400" indent="-533400"/>
            <a:r>
              <a:rPr lang="en-US" altLang="en-US" dirty="0"/>
              <a:t>Can’t be too much too soon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1348</Words>
  <Application>Microsoft Office PowerPoint</Application>
  <PresentationFormat>Widescreen</PresentationFormat>
  <Paragraphs>207</Paragraphs>
  <Slides>36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Palatino Linotype</vt:lpstr>
      <vt:lpstr>Times New Roman</vt:lpstr>
      <vt:lpstr>Wingdings</vt:lpstr>
      <vt:lpstr>Office Theme</vt:lpstr>
      <vt:lpstr>Individual Behavior in the Presence of Others</vt:lpstr>
      <vt:lpstr>PowerPoint Presentation</vt:lpstr>
      <vt:lpstr>Groupthink</vt:lpstr>
      <vt:lpstr>Group Polarization</vt:lpstr>
      <vt:lpstr>In-Group Bias</vt:lpstr>
      <vt:lpstr>Out-Group (the Other) Bias</vt:lpstr>
      <vt:lpstr>How Prejudiced are People?</vt:lpstr>
      <vt:lpstr>Social Inequality</vt:lpstr>
      <vt:lpstr>PowerPoint Presentation</vt:lpstr>
      <vt:lpstr>PowerPoint Presentation</vt:lpstr>
      <vt:lpstr>PowerPoint Presentation</vt:lpstr>
      <vt:lpstr>PowerPoint Presentation</vt:lpstr>
      <vt:lpstr>We Shall Overcome</vt:lpstr>
      <vt:lpstr>PowerPoint Presentation</vt:lpstr>
      <vt:lpstr>Robbers Cave Study</vt:lpstr>
      <vt:lpstr>Conflict Resolution</vt:lpstr>
      <vt:lpstr>Prejudice</vt:lpstr>
      <vt:lpstr>Sources of Prejudice</vt:lpstr>
      <vt:lpstr>Cognitive Roots of Bias</vt:lpstr>
      <vt:lpstr>Altruism</vt:lpstr>
      <vt:lpstr>Bystander Effect</vt:lpstr>
      <vt:lpstr>The decision-making process for  bystander intervention.</vt:lpstr>
      <vt:lpstr>Effective Altruism</vt:lpstr>
      <vt:lpstr>Effective Altruism</vt:lpstr>
      <vt:lpstr>Attraction</vt:lpstr>
      <vt:lpstr>Proximity</vt:lpstr>
      <vt:lpstr>Proximity leads to liking</vt:lpstr>
      <vt:lpstr>      Proximity leads to liking</vt:lpstr>
      <vt:lpstr>PowerPoint Presentation</vt:lpstr>
      <vt:lpstr>Physical Attractiveness</vt:lpstr>
      <vt:lpstr>Is Attractiveness Objective?</vt:lpstr>
      <vt:lpstr>Is Attractiveness Subjective?</vt:lpstr>
      <vt:lpstr>Subjective?</vt:lpstr>
      <vt:lpstr>Similarity</vt:lpstr>
      <vt:lpstr>Exchange</vt:lpstr>
      <vt:lpstr>Intimacy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20</cp:revision>
  <dcterms:created xsi:type="dcterms:W3CDTF">2019-04-08T00:53:23Z</dcterms:created>
  <dcterms:modified xsi:type="dcterms:W3CDTF">2022-04-13T21:10:19Z</dcterms:modified>
</cp:coreProperties>
</file>