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9" r:id="rId1"/>
  </p:sldMasterIdLst>
  <p:notesMasterIdLst>
    <p:notesMasterId r:id="rId18"/>
  </p:notesMasterIdLst>
  <p:sldIdLst>
    <p:sldId id="256" r:id="rId2"/>
    <p:sldId id="259" r:id="rId3"/>
    <p:sldId id="274" r:id="rId4"/>
    <p:sldId id="275" r:id="rId5"/>
    <p:sldId id="260" r:id="rId6"/>
    <p:sldId id="261" r:id="rId7"/>
    <p:sldId id="273" r:id="rId8"/>
    <p:sldId id="262" r:id="rId9"/>
    <p:sldId id="264" r:id="rId10"/>
    <p:sldId id="267" r:id="rId11"/>
    <p:sldId id="268" r:id="rId12"/>
    <p:sldId id="266" r:id="rId13"/>
    <p:sldId id="270" r:id="rId14"/>
    <p:sldId id="269" r:id="rId15"/>
    <p:sldId id="271" r:id="rId16"/>
    <p:sldId id="272"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39" autoAdjust="0"/>
    <p:restoredTop sz="94611" autoAdjust="0"/>
  </p:normalViewPr>
  <p:slideViewPr>
    <p:cSldViewPr>
      <p:cViewPr>
        <p:scale>
          <a:sx n="80" d="100"/>
          <a:sy n="80" d="100"/>
        </p:scale>
        <p:origin x="80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6EBBD14D-EA29-4318-8076-A785196F611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138243" name="Rectangle 3">
            <a:extLst>
              <a:ext uri="{FF2B5EF4-FFF2-40B4-BE49-F238E27FC236}">
                <a16:creationId xmlns:a16="http://schemas.microsoft.com/office/drawing/2014/main" id="{66C42597-57BF-498C-BC5E-95D7394FBA54}"/>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ltLang="en-US"/>
          </a:p>
        </p:txBody>
      </p:sp>
      <p:sp>
        <p:nvSpPr>
          <p:cNvPr id="138244" name="Rectangle 4">
            <a:extLst>
              <a:ext uri="{FF2B5EF4-FFF2-40B4-BE49-F238E27FC236}">
                <a16:creationId xmlns:a16="http://schemas.microsoft.com/office/drawing/2014/main" id="{A1FBB29D-5B1B-4C25-8BFF-BB5CB6370785}"/>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8245" name="Rectangle 5">
            <a:extLst>
              <a:ext uri="{FF2B5EF4-FFF2-40B4-BE49-F238E27FC236}">
                <a16:creationId xmlns:a16="http://schemas.microsoft.com/office/drawing/2014/main" id="{D7855C45-BC5B-4C10-9F0C-2046846ADB77}"/>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8246" name="Rectangle 6">
            <a:extLst>
              <a:ext uri="{FF2B5EF4-FFF2-40B4-BE49-F238E27FC236}">
                <a16:creationId xmlns:a16="http://schemas.microsoft.com/office/drawing/2014/main" id="{92242C63-F1C5-494B-81E0-625477B79180}"/>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138247" name="Rectangle 7">
            <a:extLst>
              <a:ext uri="{FF2B5EF4-FFF2-40B4-BE49-F238E27FC236}">
                <a16:creationId xmlns:a16="http://schemas.microsoft.com/office/drawing/2014/main" id="{F8E3DBAD-ED61-46DE-8933-91A30378167D}"/>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925825EA-7CA1-47EB-BE47-503AFDE1D5F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A08DBDA-9D72-4982-B92B-37EC48817C7C}"/>
              </a:ext>
            </a:extLst>
          </p:cNvPr>
          <p:cNvSpPr>
            <a:spLocks noGrp="1" noChangeArrowheads="1"/>
          </p:cNvSpPr>
          <p:nvPr>
            <p:ph type="hdr" sz="quarter"/>
          </p:nvPr>
        </p:nvSpPr>
        <p:spPr>
          <a:ln/>
        </p:spPr>
        <p:txBody>
          <a:bodyPr/>
          <a:lstStyle/>
          <a:p>
            <a:r>
              <a:rPr lang="en-US" altLang="en-US"/>
              <a:t>Quantum Mechanics</a:t>
            </a:r>
          </a:p>
        </p:txBody>
      </p:sp>
      <p:sp>
        <p:nvSpPr>
          <p:cNvPr id="5" name="Rectangle 3">
            <a:extLst>
              <a:ext uri="{FF2B5EF4-FFF2-40B4-BE49-F238E27FC236}">
                <a16:creationId xmlns:a16="http://schemas.microsoft.com/office/drawing/2014/main" id="{0EA621C4-FF33-4CAB-B455-B937805A2BC2}"/>
              </a:ext>
            </a:extLst>
          </p:cNvPr>
          <p:cNvSpPr>
            <a:spLocks noGrp="1" noChangeArrowheads="1"/>
          </p:cNvSpPr>
          <p:nvPr>
            <p:ph type="dt" idx="1"/>
          </p:nvPr>
        </p:nvSpPr>
        <p:spPr>
          <a:ln/>
        </p:spPr>
        <p:txBody>
          <a:bodyPr/>
          <a:lstStyle/>
          <a:p>
            <a:r>
              <a:rPr lang="en-US" altLang="en-US"/>
              <a:t>05/23/08</a:t>
            </a:r>
          </a:p>
        </p:txBody>
      </p:sp>
      <p:sp>
        <p:nvSpPr>
          <p:cNvPr id="6" name="Rectangle 6">
            <a:extLst>
              <a:ext uri="{FF2B5EF4-FFF2-40B4-BE49-F238E27FC236}">
                <a16:creationId xmlns:a16="http://schemas.microsoft.com/office/drawing/2014/main" id="{0254707C-1695-4BA2-A381-30C3FFB3E25A}"/>
              </a:ext>
            </a:extLst>
          </p:cNvPr>
          <p:cNvSpPr>
            <a:spLocks noGrp="1" noChangeArrowheads="1"/>
          </p:cNvSpPr>
          <p:nvPr>
            <p:ph type="ftr" sz="quarter" idx="4"/>
          </p:nvPr>
        </p:nvSpPr>
        <p:spPr>
          <a:ln/>
        </p:spPr>
        <p:txBody>
          <a:bodyPr/>
          <a:lstStyle/>
          <a:p>
            <a:r>
              <a:rPr lang="en-US" altLang="en-US"/>
              <a:t>Lecture 19</a:t>
            </a:r>
          </a:p>
        </p:txBody>
      </p:sp>
      <p:sp>
        <p:nvSpPr>
          <p:cNvPr id="7" name="Rectangle 7">
            <a:extLst>
              <a:ext uri="{FF2B5EF4-FFF2-40B4-BE49-F238E27FC236}">
                <a16:creationId xmlns:a16="http://schemas.microsoft.com/office/drawing/2014/main" id="{49FBD596-7E9E-4D8D-9B74-EB03CE3AF62D}"/>
              </a:ext>
            </a:extLst>
          </p:cNvPr>
          <p:cNvSpPr>
            <a:spLocks noGrp="1" noChangeArrowheads="1"/>
          </p:cNvSpPr>
          <p:nvPr>
            <p:ph type="sldNum" sz="quarter" idx="5"/>
          </p:nvPr>
        </p:nvSpPr>
        <p:spPr>
          <a:ln/>
        </p:spPr>
        <p:txBody>
          <a:bodyPr/>
          <a:lstStyle/>
          <a:p>
            <a:fld id="{056848E8-14F6-446D-8633-3A22F6071034}" type="slidenum">
              <a:rPr lang="en-US" altLang="en-US"/>
              <a:pPr/>
              <a:t>7</a:t>
            </a:fld>
            <a:endParaRPr lang="en-US" altLang="en-US"/>
          </a:p>
        </p:txBody>
      </p:sp>
      <p:sp>
        <p:nvSpPr>
          <p:cNvPr id="72706" name="Rectangle 2">
            <a:extLst>
              <a:ext uri="{FF2B5EF4-FFF2-40B4-BE49-F238E27FC236}">
                <a16:creationId xmlns:a16="http://schemas.microsoft.com/office/drawing/2014/main" id="{0772DD7B-163E-42EF-9CCA-35ABC8EFF7D8}"/>
              </a:ext>
            </a:extLst>
          </p:cNvPr>
          <p:cNvSpPr>
            <a:spLocks noChangeArrowheads="1" noTextEdit="1"/>
          </p:cNvSpPr>
          <p:nvPr>
            <p:ph type="sldImg"/>
          </p:nvPr>
        </p:nvSpPr>
        <p:spPr>
          <a:ln/>
        </p:spPr>
      </p:sp>
      <p:sp>
        <p:nvSpPr>
          <p:cNvPr id="72707" name="Rectangle 3">
            <a:extLst>
              <a:ext uri="{FF2B5EF4-FFF2-40B4-BE49-F238E27FC236}">
                <a16:creationId xmlns:a16="http://schemas.microsoft.com/office/drawing/2014/main" id="{25AC727B-E202-4468-B135-75D4E7B28490}"/>
              </a:ext>
            </a:extLst>
          </p:cNvPr>
          <p:cNvSpPr>
            <a:spLocks noGrp="1" noChangeArrowheads="1"/>
          </p:cNvSpPr>
          <p:nvPr>
            <p:ph type="body" idx="1"/>
          </p:nvPr>
        </p:nvSpPr>
        <p:spPr bwMode="auto">
          <a:xfrm>
            <a:off x="1219200" y="3276600"/>
            <a:ext cx="6705600" cy="3048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974607F-135E-4A6E-881A-D155223CD28C}"/>
              </a:ext>
            </a:extLst>
          </p:cNvPr>
          <p:cNvSpPr>
            <a:spLocks noGrp="1" noChangeArrowheads="1"/>
          </p:cNvSpPr>
          <p:nvPr>
            <p:ph type="sldNum" sz="quarter" idx="5"/>
          </p:nvPr>
        </p:nvSpPr>
        <p:spPr>
          <a:ln/>
        </p:spPr>
        <p:txBody>
          <a:bodyPr/>
          <a:lstStyle/>
          <a:p>
            <a:fld id="{A84C75EB-5339-4EA4-B81E-B907C5DF8ACD}" type="slidenum">
              <a:rPr lang="en-US" altLang="en-US"/>
              <a:pPr/>
              <a:t>15</a:t>
            </a:fld>
            <a:endParaRPr lang="en-US" altLang="en-US"/>
          </a:p>
        </p:txBody>
      </p:sp>
      <p:sp>
        <p:nvSpPr>
          <p:cNvPr id="139266" name="Rectangle 2">
            <a:extLst>
              <a:ext uri="{FF2B5EF4-FFF2-40B4-BE49-F238E27FC236}">
                <a16:creationId xmlns:a16="http://schemas.microsoft.com/office/drawing/2014/main" id="{06C253D2-D654-4D88-BB3A-0B548967FB14}"/>
              </a:ext>
            </a:extLst>
          </p:cNvPr>
          <p:cNvSpPr>
            <a:spLocks noRot="1" noChangeArrowheads="1" noTextEdit="1"/>
          </p:cNvSpPr>
          <p:nvPr>
            <p:ph type="sldImg"/>
          </p:nvPr>
        </p:nvSpPr>
        <p:spPr>
          <a:ln/>
        </p:spPr>
      </p:sp>
      <p:sp>
        <p:nvSpPr>
          <p:cNvPr id="139267" name="Rectangle 3">
            <a:extLst>
              <a:ext uri="{FF2B5EF4-FFF2-40B4-BE49-F238E27FC236}">
                <a16:creationId xmlns:a16="http://schemas.microsoft.com/office/drawing/2014/main" id="{62538215-205A-4C0D-8898-33C391F0DAB4}"/>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4690" name="AutoShape 2">
            <a:extLst>
              <a:ext uri="{FF2B5EF4-FFF2-40B4-BE49-F238E27FC236}">
                <a16:creationId xmlns:a16="http://schemas.microsoft.com/office/drawing/2014/main" id="{C0F124FA-FF72-4763-BB21-72566D3B0FF0}"/>
              </a:ext>
            </a:extLst>
          </p:cNvPr>
          <p:cNvSpPr>
            <a:spLocks noChangeArrowheads="1"/>
          </p:cNvSpPr>
          <p:nvPr/>
        </p:nvSpPr>
        <p:spPr bwMode="auto">
          <a:xfrm>
            <a:off x="228600" y="381000"/>
            <a:ext cx="8686800" cy="5638800"/>
          </a:xfrm>
          <a:prstGeom prst="roundRect">
            <a:avLst>
              <a:gd name="adj" fmla="val 7912"/>
            </a:avLst>
          </a:prstGeom>
          <a:solidFill>
            <a:schemeClr val="folHlink"/>
          </a:solidFill>
          <a:ln>
            <a:noFill/>
          </a:ln>
          <a:effectLst/>
          <a:extLst>
            <a:ext uri="{91240B29-F687-4F45-9708-019B960494DF}">
              <a14:hiddenLine xmlns:a14="http://schemas.microsoft.com/office/drawing/2010/main" w="9525">
                <a:solidFill>
                  <a:srgbClr val="CCCC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latin typeface="Times New Roman" panose="02020603050405020304" pitchFamily="18" charset="0"/>
            </a:endParaRPr>
          </a:p>
        </p:txBody>
      </p:sp>
      <p:sp>
        <p:nvSpPr>
          <p:cNvPr id="114691" name="AutoShape 3">
            <a:extLst>
              <a:ext uri="{FF2B5EF4-FFF2-40B4-BE49-F238E27FC236}">
                <a16:creationId xmlns:a16="http://schemas.microsoft.com/office/drawing/2014/main" id="{5E2EA8E9-968B-4B22-9489-F73AB9CF32F0}"/>
              </a:ext>
            </a:extLst>
          </p:cNvPr>
          <p:cNvSpPr>
            <a:spLocks noChangeArrowheads="1"/>
          </p:cNvSpPr>
          <p:nvPr/>
        </p:nvSpPr>
        <p:spPr bwMode="white">
          <a:xfrm>
            <a:off x="327025" y="488950"/>
            <a:ext cx="8435975" cy="4768850"/>
          </a:xfrm>
          <a:prstGeom prst="roundRect">
            <a:avLst>
              <a:gd name="adj" fmla="val 7310"/>
            </a:avLst>
          </a:prstGeom>
          <a:solidFill>
            <a:schemeClr val="bg1"/>
          </a:solidFill>
          <a:ln>
            <a:noFill/>
          </a:ln>
          <a:effectLst/>
          <a:extLst>
            <a:ext uri="{91240B29-F687-4F45-9708-019B960494DF}">
              <a14:hiddenLine xmlns:a14="http://schemas.microsoft.com/office/drawing/2010/main" w="9525">
                <a:solidFill>
                  <a:srgbClr val="CCCC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latin typeface="Times New Roman" panose="02020603050405020304" pitchFamily="18" charset="0"/>
            </a:endParaRPr>
          </a:p>
        </p:txBody>
      </p:sp>
      <p:sp>
        <p:nvSpPr>
          <p:cNvPr id="114692" name="AutoShape 4">
            <a:extLst>
              <a:ext uri="{FF2B5EF4-FFF2-40B4-BE49-F238E27FC236}">
                <a16:creationId xmlns:a16="http://schemas.microsoft.com/office/drawing/2014/main" id="{C62A8657-BF83-49E9-A7C6-F35EE69E2CF4}"/>
              </a:ext>
            </a:extLst>
          </p:cNvPr>
          <p:cNvSpPr>
            <a:spLocks noChangeArrowheads="1"/>
          </p:cNvSpPr>
          <p:nvPr/>
        </p:nvSpPr>
        <p:spPr bwMode="blackWhite">
          <a:xfrm>
            <a:off x="1371600" y="3338513"/>
            <a:ext cx="6400800" cy="2286000"/>
          </a:xfrm>
          <a:prstGeom prst="roundRect">
            <a:avLst>
              <a:gd name="adj" fmla="val 16667"/>
            </a:avLst>
          </a:prstGeom>
          <a:solidFill>
            <a:schemeClr val="bg1"/>
          </a:solidFill>
          <a:ln w="5080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a:p>
        </p:txBody>
      </p:sp>
      <p:sp>
        <p:nvSpPr>
          <p:cNvPr id="114693" name="Rectangle 5">
            <a:extLst>
              <a:ext uri="{FF2B5EF4-FFF2-40B4-BE49-F238E27FC236}">
                <a16:creationId xmlns:a16="http://schemas.microsoft.com/office/drawing/2014/main" id="{189F5461-F6E3-454B-9381-211CB2CD8308}"/>
              </a:ext>
            </a:extLst>
          </p:cNvPr>
          <p:cNvSpPr>
            <a:spLocks noGrp="1" noChangeArrowheads="1"/>
          </p:cNvSpPr>
          <p:nvPr>
            <p:ph type="ctrTitle"/>
          </p:nvPr>
        </p:nvSpPr>
        <p:spPr>
          <a:xfrm>
            <a:off x="685800" y="857250"/>
            <a:ext cx="7772400" cy="2266950"/>
          </a:xfrm>
        </p:spPr>
        <p:txBody>
          <a:bodyPr anchor="ctr" anchorCtr="1"/>
          <a:lstStyle>
            <a:lvl1pPr algn="ctr">
              <a:defRPr sz="4100" i="1"/>
            </a:lvl1pPr>
          </a:lstStyle>
          <a:p>
            <a:pPr lvl="0"/>
            <a:r>
              <a:rPr lang="en-US" altLang="en-US" noProof="0"/>
              <a:t>Click to edit Master title style</a:t>
            </a:r>
          </a:p>
        </p:txBody>
      </p:sp>
      <p:sp>
        <p:nvSpPr>
          <p:cNvPr id="114694" name="Rectangle 6">
            <a:extLst>
              <a:ext uri="{FF2B5EF4-FFF2-40B4-BE49-F238E27FC236}">
                <a16:creationId xmlns:a16="http://schemas.microsoft.com/office/drawing/2014/main" id="{DC5A49CE-A48F-4173-88A5-F1A496BB6918}"/>
              </a:ext>
            </a:extLst>
          </p:cNvPr>
          <p:cNvSpPr>
            <a:spLocks noGrp="1" noChangeArrowheads="1"/>
          </p:cNvSpPr>
          <p:nvPr>
            <p:ph type="subTitle" idx="1"/>
          </p:nvPr>
        </p:nvSpPr>
        <p:spPr>
          <a:xfrm>
            <a:off x="1752600" y="3567113"/>
            <a:ext cx="5410200" cy="1905000"/>
          </a:xfrm>
        </p:spPr>
        <p:txBody>
          <a:bodyPr anchor="ctr"/>
          <a:lstStyle>
            <a:lvl1pPr marL="0" indent="0" algn="ctr">
              <a:buFont typeface="Wingdings" panose="05000000000000000000" pitchFamily="2" charset="2"/>
              <a:buNone/>
              <a:defRPr sz="3300"/>
            </a:lvl1pPr>
          </a:lstStyle>
          <a:p>
            <a:pPr lvl="0"/>
            <a:r>
              <a:rPr lang="en-US" altLang="en-US" noProof="0"/>
              <a:t>Click to edit Master subtitle style</a:t>
            </a:r>
          </a:p>
        </p:txBody>
      </p:sp>
      <p:sp>
        <p:nvSpPr>
          <p:cNvPr id="114695" name="Rectangle 7">
            <a:extLst>
              <a:ext uri="{FF2B5EF4-FFF2-40B4-BE49-F238E27FC236}">
                <a16:creationId xmlns:a16="http://schemas.microsoft.com/office/drawing/2014/main" id="{D9C86BF5-2298-41F1-B0F2-67F1D0E9F0B9}"/>
              </a:ext>
            </a:extLst>
          </p:cNvPr>
          <p:cNvSpPr>
            <a:spLocks noGrp="1" noChangeArrowheads="1"/>
          </p:cNvSpPr>
          <p:nvPr>
            <p:ph type="dt" sz="half" idx="2"/>
          </p:nvPr>
        </p:nvSpPr>
        <p:spPr/>
        <p:txBody>
          <a:bodyPr/>
          <a:lstStyle>
            <a:lvl1pPr>
              <a:defRPr/>
            </a:lvl1pPr>
          </a:lstStyle>
          <a:p>
            <a:endParaRPr lang="en-US" altLang="en-US"/>
          </a:p>
        </p:txBody>
      </p:sp>
      <p:sp>
        <p:nvSpPr>
          <p:cNvPr id="114696" name="Rectangle 8">
            <a:extLst>
              <a:ext uri="{FF2B5EF4-FFF2-40B4-BE49-F238E27FC236}">
                <a16:creationId xmlns:a16="http://schemas.microsoft.com/office/drawing/2014/main" id="{73FBB6ED-7011-4BFE-A5CC-80C75A84EFD5}"/>
              </a:ext>
            </a:extLst>
          </p:cNvPr>
          <p:cNvSpPr>
            <a:spLocks noGrp="1" noChangeArrowheads="1"/>
          </p:cNvSpPr>
          <p:nvPr>
            <p:ph type="ftr" sz="quarter" idx="3"/>
          </p:nvPr>
        </p:nvSpPr>
        <p:spPr>
          <a:xfrm>
            <a:off x="3352800" y="6391275"/>
            <a:ext cx="2895600" cy="457200"/>
          </a:xfrm>
        </p:spPr>
        <p:txBody>
          <a:bodyPr/>
          <a:lstStyle>
            <a:lvl1pPr>
              <a:defRPr/>
            </a:lvl1pPr>
          </a:lstStyle>
          <a:p>
            <a:r>
              <a:rPr lang="en-US" altLang="en-US"/>
              <a:t>-The String Theory-</a:t>
            </a:r>
          </a:p>
        </p:txBody>
      </p:sp>
      <p:sp>
        <p:nvSpPr>
          <p:cNvPr id="114697" name="Rectangle 9">
            <a:extLst>
              <a:ext uri="{FF2B5EF4-FFF2-40B4-BE49-F238E27FC236}">
                <a16:creationId xmlns:a16="http://schemas.microsoft.com/office/drawing/2014/main" id="{C08694BF-5CDD-4C37-B6E7-8298A023567E}"/>
              </a:ext>
            </a:extLst>
          </p:cNvPr>
          <p:cNvSpPr>
            <a:spLocks noGrp="1" noChangeArrowheads="1"/>
          </p:cNvSpPr>
          <p:nvPr>
            <p:ph type="sldNum" sz="quarter" idx="4"/>
          </p:nvPr>
        </p:nvSpPr>
        <p:spPr>
          <a:xfrm>
            <a:off x="6858000" y="6391275"/>
            <a:ext cx="1600200" cy="457200"/>
          </a:xfrm>
        </p:spPr>
        <p:txBody>
          <a:bodyPr/>
          <a:lstStyle>
            <a:lvl1pPr>
              <a:defRPr/>
            </a:lvl1pPr>
          </a:lstStyle>
          <a:p>
            <a:fld id="{BCB7AE32-9C21-4DB1-A0DF-6AD2CD332F7D}"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DDDDA-E853-41B6-A645-8AFB5C501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FBA16B-AEA1-40FE-B207-C3E91E55BE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6F9F4C-6B2A-4C1E-B252-32BB58A5176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77CB989-8B94-4128-AD8E-63B464291E05}"/>
              </a:ext>
            </a:extLst>
          </p:cNvPr>
          <p:cNvSpPr>
            <a:spLocks noGrp="1"/>
          </p:cNvSpPr>
          <p:nvPr>
            <p:ph type="ftr" sz="quarter" idx="11"/>
          </p:nvPr>
        </p:nvSpPr>
        <p:spPr/>
        <p:txBody>
          <a:bodyPr/>
          <a:lstStyle>
            <a:lvl1pPr>
              <a:defRPr/>
            </a:lvl1pPr>
          </a:lstStyle>
          <a:p>
            <a:r>
              <a:rPr lang="en-US" altLang="en-US"/>
              <a:t>-The String Theory-</a:t>
            </a:r>
          </a:p>
        </p:txBody>
      </p:sp>
      <p:sp>
        <p:nvSpPr>
          <p:cNvPr id="6" name="Slide Number Placeholder 5">
            <a:extLst>
              <a:ext uri="{FF2B5EF4-FFF2-40B4-BE49-F238E27FC236}">
                <a16:creationId xmlns:a16="http://schemas.microsoft.com/office/drawing/2014/main" id="{78473637-C351-47F3-86E4-157CC82BC380}"/>
              </a:ext>
            </a:extLst>
          </p:cNvPr>
          <p:cNvSpPr>
            <a:spLocks noGrp="1"/>
          </p:cNvSpPr>
          <p:nvPr>
            <p:ph type="sldNum" sz="quarter" idx="12"/>
          </p:nvPr>
        </p:nvSpPr>
        <p:spPr/>
        <p:txBody>
          <a:bodyPr/>
          <a:lstStyle>
            <a:lvl1pPr>
              <a:defRPr/>
            </a:lvl1pPr>
          </a:lstStyle>
          <a:p>
            <a:fld id="{0E9B1942-F2ED-4C83-BC99-0E7470808897}" type="slidenum">
              <a:rPr lang="en-US" altLang="en-US"/>
              <a:pPr/>
              <a:t>‹#›</a:t>
            </a:fld>
            <a:endParaRPr lang="en-US" altLang="en-US"/>
          </a:p>
        </p:txBody>
      </p:sp>
    </p:spTree>
    <p:extLst>
      <p:ext uri="{BB962C8B-B14F-4D97-AF65-F5344CB8AC3E}">
        <p14:creationId xmlns:p14="http://schemas.microsoft.com/office/powerpoint/2010/main" val="1014682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9D5E9-2208-4A40-A264-FC1B57E0C7B9}"/>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BD438F-074B-4050-AC28-1B38240F5F3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F666DFE-01C4-4563-AA9E-1812EF6DF07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46974EA-C4A3-4CAD-BF1B-962F8575C0A3}"/>
              </a:ext>
            </a:extLst>
          </p:cNvPr>
          <p:cNvSpPr>
            <a:spLocks noGrp="1"/>
          </p:cNvSpPr>
          <p:nvPr>
            <p:ph type="ftr" sz="quarter" idx="11"/>
          </p:nvPr>
        </p:nvSpPr>
        <p:spPr/>
        <p:txBody>
          <a:bodyPr/>
          <a:lstStyle>
            <a:lvl1pPr>
              <a:defRPr/>
            </a:lvl1pPr>
          </a:lstStyle>
          <a:p>
            <a:r>
              <a:rPr lang="en-US" altLang="en-US"/>
              <a:t>-The String Theory-</a:t>
            </a:r>
          </a:p>
        </p:txBody>
      </p:sp>
      <p:sp>
        <p:nvSpPr>
          <p:cNvPr id="6" name="Slide Number Placeholder 5">
            <a:extLst>
              <a:ext uri="{FF2B5EF4-FFF2-40B4-BE49-F238E27FC236}">
                <a16:creationId xmlns:a16="http://schemas.microsoft.com/office/drawing/2014/main" id="{309F6C54-D784-4EFC-8AE0-E5C46911674E}"/>
              </a:ext>
            </a:extLst>
          </p:cNvPr>
          <p:cNvSpPr>
            <a:spLocks noGrp="1"/>
          </p:cNvSpPr>
          <p:nvPr>
            <p:ph type="sldNum" sz="quarter" idx="12"/>
          </p:nvPr>
        </p:nvSpPr>
        <p:spPr/>
        <p:txBody>
          <a:bodyPr/>
          <a:lstStyle>
            <a:lvl1pPr>
              <a:defRPr/>
            </a:lvl1pPr>
          </a:lstStyle>
          <a:p>
            <a:fld id="{0897287C-6F04-4BAC-BBBB-EF5659EDF8EE}" type="slidenum">
              <a:rPr lang="en-US" altLang="en-US"/>
              <a:pPr/>
              <a:t>‹#›</a:t>
            </a:fld>
            <a:endParaRPr lang="en-US" altLang="en-US"/>
          </a:p>
        </p:txBody>
      </p:sp>
    </p:spTree>
    <p:extLst>
      <p:ext uri="{BB962C8B-B14F-4D97-AF65-F5344CB8AC3E}">
        <p14:creationId xmlns:p14="http://schemas.microsoft.com/office/powerpoint/2010/main" val="221034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DF8C-0F2F-426B-9FF4-50F6199021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E00964-77D5-4CA2-8DD9-6545BBA8333F}"/>
              </a:ext>
            </a:extLst>
          </p:cNvPr>
          <p:cNvSpPr>
            <a:spLocks noGrp="1"/>
          </p:cNvSpPr>
          <p:nvPr>
            <p:ph sz="half" idx="1"/>
          </p:nvPr>
        </p:nvSpPr>
        <p:spPr>
          <a:xfrm>
            <a:off x="762000" y="1905000"/>
            <a:ext cx="37719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3C7F6F-E2E7-412B-9592-260F389F0B3E}"/>
              </a:ext>
            </a:extLst>
          </p:cNvPr>
          <p:cNvSpPr>
            <a:spLocks noGrp="1"/>
          </p:cNvSpPr>
          <p:nvPr>
            <p:ph sz="half" idx="2"/>
          </p:nvPr>
        </p:nvSpPr>
        <p:spPr>
          <a:xfrm>
            <a:off x="4686300" y="1905000"/>
            <a:ext cx="37719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E4479F-3FAB-40C7-BCAD-625F26CE2F9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6CE697A-272B-4825-860D-9EC3CBD8E26E}"/>
              </a:ext>
            </a:extLst>
          </p:cNvPr>
          <p:cNvSpPr>
            <a:spLocks noGrp="1"/>
          </p:cNvSpPr>
          <p:nvPr>
            <p:ph type="ftr" sz="quarter" idx="11"/>
          </p:nvPr>
        </p:nvSpPr>
        <p:spPr/>
        <p:txBody>
          <a:bodyPr/>
          <a:lstStyle>
            <a:lvl1pPr>
              <a:defRPr/>
            </a:lvl1pPr>
          </a:lstStyle>
          <a:p>
            <a:r>
              <a:rPr lang="en-US" altLang="en-US"/>
              <a:t>-The String Theory-</a:t>
            </a:r>
          </a:p>
        </p:txBody>
      </p:sp>
      <p:sp>
        <p:nvSpPr>
          <p:cNvPr id="7" name="Slide Number Placeholder 6">
            <a:extLst>
              <a:ext uri="{FF2B5EF4-FFF2-40B4-BE49-F238E27FC236}">
                <a16:creationId xmlns:a16="http://schemas.microsoft.com/office/drawing/2014/main" id="{7B3CB8C9-EE03-4CAE-AF75-C3239EC19616}"/>
              </a:ext>
            </a:extLst>
          </p:cNvPr>
          <p:cNvSpPr>
            <a:spLocks noGrp="1"/>
          </p:cNvSpPr>
          <p:nvPr>
            <p:ph type="sldNum" sz="quarter" idx="12"/>
          </p:nvPr>
        </p:nvSpPr>
        <p:spPr/>
        <p:txBody>
          <a:bodyPr/>
          <a:lstStyle>
            <a:lvl1pPr>
              <a:defRPr/>
            </a:lvl1pPr>
          </a:lstStyle>
          <a:p>
            <a:fld id="{FFC9C7F0-AE32-4D95-8259-DBDC3D5946D5}" type="slidenum">
              <a:rPr lang="en-US" altLang="en-US"/>
              <a:pPr/>
              <a:t>‹#›</a:t>
            </a:fld>
            <a:endParaRPr lang="en-US" altLang="en-US"/>
          </a:p>
        </p:txBody>
      </p:sp>
    </p:spTree>
    <p:extLst>
      <p:ext uri="{BB962C8B-B14F-4D97-AF65-F5344CB8AC3E}">
        <p14:creationId xmlns:p14="http://schemas.microsoft.com/office/powerpoint/2010/main" val="258544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3C86-0CF1-47BB-A652-17A16C0088E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6E3F22-C16C-4CF5-AA26-7C0488B37CA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2A8667-04E7-4BC3-9D97-9DBF735365C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1F8A6-75DD-43E1-8321-6D8EA5F810E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D722C8-7396-4FB8-88C0-FF76E91B0B5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A185CD-FAFB-4D77-BE74-CBD7A1A42580}"/>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2E17CD12-B75A-4FA8-8BB6-07B883A93A62}"/>
              </a:ext>
            </a:extLst>
          </p:cNvPr>
          <p:cNvSpPr>
            <a:spLocks noGrp="1"/>
          </p:cNvSpPr>
          <p:nvPr>
            <p:ph type="ftr" sz="quarter" idx="11"/>
          </p:nvPr>
        </p:nvSpPr>
        <p:spPr/>
        <p:txBody>
          <a:bodyPr/>
          <a:lstStyle>
            <a:lvl1pPr>
              <a:defRPr/>
            </a:lvl1pPr>
          </a:lstStyle>
          <a:p>
            <a:r>
              <a:rPr lang="en-US" altLang="en-US"/>
              <a:t>-The String Theory-</a:t>
            </a:r>
          </a:p>
        </p:txBody>
      </p:sp>
      <p:sp>
        <p:nvSpPr>
          <p:cNvPr id="9" name="Slide Number Placeholder 8">
            <a:extLst>
              <a:ext uri="{FF2B5EF4-FFF2-40B4-BE49-F238E27FC236}">
                <a16:creationId xmlns:a16="http://schemas.microsoft.com/office/drawing/2014/main" id="{85ED7A65-9C84-47E5-8616-014C086EDDAD}"/>
              </a:ext>
            </a:extLst>
          </p:cNvPr>
          <p:cNvSpPr>
            <a:spLocks noGrp="1"/>
          </p:cNvSpPr>
          <p:nvPr>
            <p:ph type="sldNum" sz="quarter" idx="12"/>
          </p:nvPr>
        </p:nvSpPr>
        <p:spPr/>
        <p:txBody>
          <a:bodyPr/>
          <a:lstStyle>
            <a:lvl1pPr>
              <a:defRPr/>
            </a:lvl1pPr>
          </a:lstStyle>
          <a:p>
            <a:fld id="{C64DEB7F-A345-47B6-BEC1-E270B63188C1}" type="slidenum">
              <a:rPr lang="en-US" altLang="en-US"/>
              <a:pPr/>
              <a:t>‹#›</a:t>
            </a:fld>
            <a:endParaRPr lang="en-US" altLang="en-US"/>
          </a:p>
        </p:txBody>
      </p:sp>
    </p:spTree>
    <p:extLst>
      <p:ext uri="{BB962C8B-B14F-4D97-AF65-F5344CB8AC3E}">
        <p14:creationId xmlns:p14="http://schemas.microsoft.com/office/powerpoint/2010/main" val="15293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DB26B-0418-4D75-BB86-18613BFBF6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2DABB1-2AE6-41E9-98EA-80408332CA8A}"/>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C4DFC2FE-86EA-4C05-8F3A-E656ED3347B2}"/>
              </a:ext>
            </a:extLst>
          </p:cNvPr>
          <p:cNvSpPr>
            <a:spLocks noGrp="1"/>
          </p:cNvSpPr>
          <p:nvPr>
            <p:ph type="ftr" sz="quarter" idx="11"/>
          </p:nvPr>
        </p:nvSpPr>
        <p:spPr/>
        <p:txBody>
          <a:bodyPr/>
          <a:lstStyle>
            <a:lvl1pPr>
              <a:defRPr/>
            </a:lvl1pPr>
          </a:lstStyle>
          <a:p>
            <a:r>
              <a:rPr lang="en-US" altLang="en-US"/>
              <a:t>-The String Theory-</a:t>
            </a:r>
          </a:p>
        </p:txBody>
      </p:sp>
      <p:sp>
        <p:nvSpPr>
          <p:cNvPr id="5" name="Slide Number Placeholder 4">
            <a:extLst>
              <a:ext uri="{FF2B5EF4-FFF2-40B4-BE49-F238E27FC236}">
                <a16:creationId xmlns:a16="http://schemas.microsoft.com/office/drawing/2014/main" id="{EF15A40F-7C4A-4A99-A64E-50353914699A}"/>
              </a:ext>
            </a:extLst>
          </p:cNvPr>
          <p:cNvSpPr>
            <a:spLocks noGrp="1"/>
          </p:cNvSpPr>
          <p:nvPr>
            <p:ph type="sldNum" sz="quarter" idx="12"/>
          </p:nvPr>
        </p:nvSpPr>
        <p:spPr/>
        <p:txBody>
          <a:bodyPr/>
          <a:lstStyle>
            <a:lvl1pPr>
              <a:defRPr/>
            </a:lvl1pPr>
          </a:lstStyle>
          <a:p>
            <a:fld id="{07858A24-0251-4F79-ABF9-2275ADFD8669}" type="slidenum">
              <a:rPr lang="en-US" altLang="en-US"/>
              <a:pPr/>
              <a:t>‹#›</a:t>
            </a:fld>
            <a:endParaRPr lang="en-US" altLang="en-US"/>
          </a:p>
        </p:txBody>
      </p:sp>
    </p:spTree>
    <p:extLst>
      <p:ext uri="{BB962C8B-B14F-4D97-AF65-F5344CB8AC3E}">
        <p14:creationId xmlns:p14="http://schemas.microsoft.com/office/powerpoint/2010/main" val="1083804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E74B3F-6E67-44E8-814C-6BA3085CD088}"/>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D21F5E2-779E-42D1-9E8F-3E882E9F70EB}"/>
              </a:ext>
            </a:extLst>
          </p:cNvPr>
          <p:cNvSpPr>
            <a:spLocks noGrp="1"/>
          </p:cNvSpPr>
          <p:nvPr>
            <p:ph type="ftr" sz="quarter" idx="11"/>
          </p:nvPr>
        </p:nvSpPr>
        <p:spPr/>
        <p:txBody>
          <a:bodyPr/>
          <a:lstStyle>
            <a:lvl1pPr>
              <a:defRPr/>
            </a:lvl1pPr>
          </a:lstStyle>
          <a:p>
            <a:r>
              <a:rPr lang="en-US" altLang="en-US"/>
              <a:t>-The String Theory-</a:t>
            </a:r>
          </a:p>
        </p:txBody>
      </p:sp>
      <p:sp>
        <p:nvSpPr>
          <p:cNvPr id="4" name="Slide Number Placeholder 3">
            <a:extLst>
              <a:ext uri="{FF2B5EF4-FFF2-40B4-BE49-F238E27FC236}">
                <a16:creationId xmlns:a16="http://schemas.microsoft.com/office/drawing/2014/main" id="{FDF7DCA3-37EA-42C3-8505-E6381AA5BF90}"/>
              </a:ext>
            </a:extLst>
          </p:cNvPr>
          <p:cNvSpPr>
            <a:spLocks noGrp="1"/>
          </p:cNvSpPr>
          <p:nvPr>
            <p:ph type="sldNum" sz="quarter" idx="12"/>
          </p:nvPr>
        </p:nvSpPr>
        <p:spPr/>
        <p:txBody>
          <a:bodyPr/>
          <a:lstStyle>
            <a:lvl1pPr>
              <a:defRPr/>
            </a:lvl1pPr>
          </a:lstStyle>
          <a:p>
            <a:fld id="{BAAC94D6-3994-42AA-8C2F-BC87904AECE4}" type="slidenum">
              <a:rPr lang="en-US" altLang="en-US"/>
              <a:pPr/>
              <a:t>‹#›</a:t>
            </a:fld>
            <a:endParaRPr lang="en-US" altLang="en-US"/>
          </a:p>
        </p:txBody>
      </p:sp>
    </p:spTree>
    <p:extLst>
      <p:ext uri="{BB962C8B-B14F-4D97-AF65-F5344CB8AC3E}">
        <p14:creationId xmlns:p14="http://schemas.microsoft.com/office/powerpoint/2010/main" val="306980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B885A-C56E-4904-AB3D-6BA5CC737C8B}"/>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A1120E-320A-4589-B932-513C7F2DD56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A367F1-D2B3-4297-B2A3-B822BD4D9F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18D997-B8EA-49B4-9906-0E5F5BEDDA1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3A78667-8203-4B3C-A405-660EADEEDBCC}"/>
              </a:ext>
            </a:extLst>
          </p:cNvPr>
          <p:cNvSpPr>
            <a:spLocks noGrp="1"/>
          </p:cNvSpPr>
          <p:nvPr>
            <p:ph type="ftr" sz="quarter" idx="11"/>
          </p:nvPr>
        </p:nvSpPr>
        <p:spPr/>
        <p:txBody>
          <a:bodyPr/>
          <a:lstStyle>
            <a:lvl1pPr>
              <a:defRPr/>
            </a:lvl1pPr>
          </a:lstStyle>
          <a:p>
            <a:r>
              <a:rPr lang="en-US" altLang="en-US"/>
              <a:t>-The String Theory-</a:t>
            </a:r>
          </a:p>
        </p:txBody>
      </p:sp>
      <p:sp>
        <p:nvSpPr>
          <p:cNvPr id="7" name="Slide Number Placeholder 6">
            <a:extLst>
              <a:ext uri="{FF2B5EF4-FFF2-40B4-BE49-F238E27FC236}">
                <a16:creationId xmlns:a16="http://schemas.microsoft.com/office/drawing/2014/main" id="{F62A744C-71E5-44A6-B5AF-A20D933506D2}"/>
              </a:ext>
            </a:extLst>
          </p:cNvPr>
          <p:cNvSpPr>
            <a:spLocks noGrp="1"/>
          </p:cNvSpPr>
          <p:nvPr>
            <p:ph type="sldNum" sz="quarter" idx="12"/>
          </p:nvPr>
        </p:nvSpPr>
        <p:spPr/>
        <p:txBody>
          <a:bodyPr/>
          <a:lstStyle>
            <a:lvl1pPr>
              <a:defRPr/>
            </a:lvl1pPr>
          </a:lstStyle>
          <a:p>
            <a:fld id="{ACEE7F6B-A4A0-4C75-B781-5F50A2FBFBCA}" type="slidenum">
              <a:rPr lang="en-US" altLang="en-US"/>
              <a:pPr/>
              <a:t>‹#›</a:t>
            </a:fld>
            <a:endParaRPr lang="en-US" altLang="en-US"/>
          </a:p>
        </p:txBody>
      </p:sp>
    </p:spTree>
    <p:extLst>
      <p:ext uri="{BB962C8B-B14F-4D97-AF65-F5344CB8AC3E}">
        <p14:creationId xmlns:p14="http://schemas.microsoft.com/office/powerpoint/2010/main" val="379822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8FD9-FF56-4A37-940B-B0B817C6B0E7}"/>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6297BA-D0CC-4C2D-9B25-77C68B2269A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5312EC-EB02-47B9-87AA-F8507892543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6CC262-C497-4DAA-BB24-E1F7E798CF9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100F178-D161-4781-A3CA-3B3C8F3A9B96}"/>
              </a:ext>
            </a:extLst>
          </p:cNvPr>
          <p:cNvSpPr>
            <a:spLocks noGrp="1"/>
          </p:cNvSpPr>
          <p:nvPr>
            <p:ph type="ftr" sz="quarter" idx="11"/>
          </p:nvPr>
        </p:nvSpPr>
        <p:spPr/>
        <p:txBody>
          <a:bodyPr/>
          <a:lstStyle>
            <a:lvl1pPr>
              <a:defRPr/>
            </a:lvl1pPr>
          </a:lstStyle>
          <a:p>
            <a:r>
              <a:rPr lang="en-US" altLang="en-US"/>
              <a:t>-The String Theory-</a:t>
            </a:r>
          </a:p>
        </p:txBody>
      </p:sp>
      <p:sp>
        <p:nvSpPr>
          <p:cNvPr id="7" name="Slide Number Placeholder 6">
            <a:extLst>
              <a:ext uri="{FF2B5EF4-FFF2-40B4-BE49-F238E27FC236}">
                <a16:creationId xmlns:a16="http://schemas.microsoft.com/office/drawing/2014/main" id="{B0892D81-20B7-4310-8B60-A3286E47B7B7}"/>
              </a:ext>
            </a:extLst>
          </p:cNvPr>
          <p:cNvSpPr>
            <a:spLocks noGrp="1"/>
          </p:cNvSpPr>
          <p:nvPr>
            <p:ph type="sldNum" sz="quarter" idx="12"/>
          </p:nvPr>
        </p:nvSpPr>
        <p:spPr/>
        <p:txBody>
          <a:bodyPr/>
          <a:lstStyle>
            <a:lvl1pPr>
              <a:defRPr/>
            </a:lvl1pPr>
          </a:lstStyle>
          <a:p>
            <a:fld id="{748A2ED0-4659-4476-9269-94C9B631C682}" type="slidenum">
              <a:rPr lang="en-US" altLang="en-US"/>
              <a:pPr/>
              <a:t>‹#›</a:t>
            </a:fld>
            <a:endParaRPr lang="en-US" altLang="en-US"/>
          </a:p>
        </p:txBody>
      </p:sp>
    </p:spTree>
    <p:extLst>
      <p:ext uri="{BB962C8B-B14F-4D97-AF65-F5344CB8AC3E}">
        <p14:creationId xmlns:p14="http://schemas.microsoft.com/office/powerpoint/2010/main" val="2189116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ED8C0-2CD5-42D1-B7E9-CB5133411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E14E6F-8044-4E80-A187-77C933BAB0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A0799-EECD-43A7-AE18-805851C3A1C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6AA09EC-6C4F-4F40-98E6-CC68385454BC}"/>
              </a:ext>
            </a:extLst>
          </p:cNvPr>
          <p:cNvSpPr>
            <a:spLocks noGrp="1"/>
          </p:cNvSpPr>
          <p:nvPr>
            <p:ph type="ftr" sz="quarter" idx="11"/>
          </p:nvPr>
        </p:nvSpPr>
        <p:spPr/>
        <p:txBody>
          <a:bodyPr/>
          <a:lstStyle>
            <a:lvl1pPr>
              <a:defRPr/>
            </a:lvl1pPr>
          </a:lstStyle>
          <a:p>
            <a:r>
              <a:rPr lang="en-US" altLang="en-US"/>
              <a:t>-The String Theory-</a:t>
            </a:r>
          </a:p>
        </p:txBody>
      </p:sp>
      <p:sp>
        <p:nvSpPr>
          <p:cNvPr id="6" name="Slide Number Placeholder 5">
            <a:extLst>
              <a:ext uri="{FF2B5EF4-FFF2-40B4-BE49-F238E27FC236}">
                <a16:creationId xmlns:a16="http://schemas.microsoft.com/office/drawing/2014/main" id="{4E5348A5-64C5-4BDD-8A15-7BD22A3CEF9B}"/>
              </a:ext>
            </a:extLst>
          </p:cNvPr>
          <p:cNvSpPr>
            <a:spLocks noGrp="1"/>
          </p:cNvSpPr>
          <p:nvPr>
            <p:ph type="sldNum" sz="quarter" idx="12"/>
          </p:nvPr>
        </p:nvSpPr>
        <p:spPr/>
        <p:txBody>
          <a:bodyPr/>
          <a:lstStyle>
            <a:lvl1pPr>
              <a:defRPr/>
            </a:lvl1pPr>
          </a:lstStyle>
          <a:p>
            <a:fld id="{7E847C5E-EA6B-48E6-AFF2-FC30C9ABC454}" type="slidenum">
              <a:rPr lang="en-US" altLang="en-US"/>
              <a:pPr/>
              <a:t>‹#›</a:t>
            </a:fld>
            <a:endParaRPr lang="en-US" altLang="en-US"/>
          </a:p>
        </p:txBody>
      </p:sp>
    </p:spTree>
    <p:extLst>
      <p:ext uri="{BB962C8B-B14F-4D97-AF65-F5344CB8AC3E}">
        <p14:creationId xmlns:p14="http://schemas.microsoft.com/office/powerpoint/2010/main" val="4251853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4FD448-E2DA-4147-B474-21692392248D}"/>
              </a:ext>
            </a:extLst>
          </p:cNvPr>
          <p:cNvSpPr>
            <a:spLocks noGrp="1"/>
          </p:cNvSpPr>
          <p:nvPr>
            <p:ph type="title" orient="vert"/>
          </p:nvPr>
        </p:nvSpPr>
        <p:spPr>
          <a:xfrm>
            <a:off x="6534150" y="533400"/>
            <a:ext cx="1924050" cy="5410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5BC273-389C-49D7-AE2C-F69D4E9CAD91}"/>
              </a:ext>
            </a:extLst>
          </p:cNvPr>
          <p:cNvSpPr>
            <a:spLocks noGrp="1"/>
          </p:cNvSpPr>
          <p:nvPr>
            <p:ph type="body" orient="vert" idx="1"/>
          </p:nvPr>
        </p:nvSpPr>
        <p:spPr>
          <a:xfrm>
            <a:off x="762000" y="533400"/>
            <a:ext cx="561975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095759-0CF5-4664-B4B9-96B9EF106D6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527F3A6-D0CE-409A-8041-2D16B3BBAA5C}"/>
              </a:ext>
            </a:extLst>
          </p:cNvPr>
          <p:cNvSpPr>
            <a:spLocks noGrp="1"/>
          </p:cNvSpPr>
          <p:nvPr>
            <p:ph type="ftr" sz="quarter" idx="11"/>
          </p:nvPr>
        </p:nvSpPr>
        <p:spPr/>
        <p:txBody>
          <a:bodyPr/>
          <a:lstStyle>
            <a:lvl1pPr>
              <a:defRPr/>
            </a:lvl1pPr>
          </a:lstStyle>
          <a:p>
            <a:r>
              <a:rPr lang="en-US" altLang="en-US"/>
              <a:t>-The String Theory-</a:t>
            </a:r>
          </a:p>
        </p:txBody>
      </p:sp>
      <p:sp>
        <p:nvSpPr>
          <p:cNvPr id="6" name="Slide Number Placeholder 5">
            <a:extLst>
              <a:ext uri="{FF2B5EF4-FFF2-40B4-BE49-F238E27FC236}">
                <a16:creationId xmlns:a16="http://schemas.microsoft.com/office/drawing/2014/main" id="{BE8C41BF-9A06-4B8A-A5FA-5273E3400575}"/>
              </a:ext>
            </a:extLst>
          </p:cNvPr>
          <p:cNvSpPr>
            <a:spLocks noGrp="1"/>
          </p:cNvSpPr>
          <p:nvPr>
            <p:ph type="sldNum" sz="quarter" idx="12"/>
          </p:nvPr>
        </p:nvSpPr>
        <p:spPr/>
        <p:txBody>
          <a:bodyPr/>
          <a:lstStyle>
            <a:lvl1pPr>
              <a:defRPr/>
            </a:lvl1pPr>
          </a:lstStyle>
          <a:p>
            <a:fld id="{7274F2C7-A80F-4EA5-9F48-945DAE095A67}" type="slidenum">
              <a:rPr lang="en-US" altLang="en-US"/>
              <a:pPr/>
              <a:t>‹#›</a:t>
            </a:fld>
            <a:endParaRPr lang="en-US" altLang="en-US"/>
          </a:p>
        </p:txBody>
      </p:sp>
    </p:spTree>
    <p:extLst>
      <p:ext uri="{BB962C8B-B14F-4D97-AF65-F5344CB8AC3E}">
        <p14:creationId xmlns:p14="http://schemas.microsoft.com/office/powerpoint/2010/main" val="2159708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B5F37-71FC-4DEC-9B60-4F3E6573AF37}"/>
              </a:ext>
            </a:extLst>
          </p:cNvPr>
          <p:cNvSpPr>
            <a:spLocks noGrp="1"/>
          </p:cNvSpPr>
          <p:nvPr>
            <p:ph type="title"/>
          </p:nvPr>
        </p:nvSpPr>
        <p:spPr>
          <a:xfrm>
            <a:off x="762000" y="533400"/>
            <a:ext cx="76962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41552B-9745-4581-86C3-E588D1388646}"/>
              </a:ext>
            </a:extLst>
          </p:cNvPr>
          <p:cNvSpPr>
            <a:spLocks noGrp="1"/>
          </p:cNvSpPr>
          <p:nvPr>
            <p:ph type="body" sz="half" idx="1"/>
          </p:nvPr>
        </p:nvSpPr>
        <p:spPr>
          <a:xfrm>
            <a:off x="762000" y="1905000"/>
            <a:ext cx="37719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0B43F0-320D-44F3-A2D0-B32C6844C865}"/>
              </a:ext>
            </a:extLst>
          </p:cNvPr>
          <p:cNvSpPr>
            <a:spLocks noGrp="1"/>
          </p:cNvSpPr>
          <p:nvPr>
            <p:ph sz="half" idx="2"/>
          </p:nvPr>
        </p:nvSpPr>
        <p:spPr>
          <a:xfrm>
            <a:off x="4686300" y="1905000"/>
            <a:ext cx="37719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745C59-36AD-46D5-B24A-BD43E1CA82CE}"/>
              </a:ext>
            </a:extLst>
          </p:cNvPr>
          <p:cNvSpPr>
            <a:spLocks noGrp="1"/>
          </p:cNvSpPr>
          <p:nvPr>
            <p:ph type="dt" sz="half" idx="10"/>
          </p:nvPr>
        </p:nvSpPr>
        <p:spPr>
          <a:xfrm>
            <a:off x="762000" y="6391275"/>
            <a:ext cx="20574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F800D2E-C329-4260-B648-1EF24BC3EC8F}"/>
              </a:ext>
            </a:extLst>
          </p:cNvPr>
          <p:cNvSpPr>
            <a:spLocks noGrp="1"/>
          </p:cNvSpPr>
          <p:nvPr>
            <p:ph type="ftr" sz="quarter" idx="11"/>
          </p:nvPr>
        </p:nvSpPr>
        <p:spPr>
          <a:xfrm>
            <a:off x="3352800" y="6403975"/>
            <a:ext cx="2895600" cy="457200"/>
          </a:xfrm>
        </p:spPr>
        <p:txBody>
          <a:bodyPr/>
          <a:lstStyle>
            <a:lvl1pPr>
              <a:defRPr/>
            </a:lvl1pPr>
          </a:lstStyle>
          <a:p>
            <a:r>
              <a:rPr lang="en-US" altLang="en-US"/>
              <a:t>-The String Theory-</a:t>
            </a:r>
          </a:p>
        </p:txBody>
      </p:sp>
      <p:sp>
        <p:nvSpPr>
          <p:cNvPr id="7" name="Slide Number Placeholder 6">
            <a:extLst>
              <a:ext uri="{FF2B5EF4-FFF2-40B4-BE49-F238E27FC236}">
                <a16:creationId xmlns:a16="http://schemas.microsoft.com/office/drawing/2014/main" id="{4C0014B2-24CD-4BFB-B4C6-173A4D966EE1}"/>
              </a:ext>
            </a:extLst>
          </p:cNvPr>
          <p:cNvSpPr>
            <a:spLocks noGrp="1"/>
          </p:cNvSpPr>
          <p:nvPr>
            <p:ph type="sldNum" sz="quarter" idx="12"/>
          </p:nvPr>
        </p:nvSpPr>
        <p:spPr>
          <a:xfrm>
            <a:off x="6858000" y="6400800"/>
            <a:ext cx="1600200" cy="457200"/>
          </a:xfrm>
        </p:spPr>
        <p:txBody>
          <a:bodyPr/>
          <a:lstStyle>
            <a:lvl1pPr>
              <a:defRPr/>
            </a:lvl1pPr>
          </a:lstStyle>
          <a:p>
            <a:fld id="{A4BFD0D3-1BC2-446D-B4ED-DF61082E9D87}" type="slidenum">
              <a:rPr lang="en-US" altLang="en-US"/>
              <a:pPr/>
              <a:t>‹#›</a:t>
            </a:fld>
            <a:endParaRPr lang="en-US" altLang="en-US"/>
          </a:p>
        </p:txBody>
      </p:sp>
    </p:spTree>
    <p:extLst>
      <p:ext uri="{BB962C8B-B14F-4D97-AF65-F5344CB8AC3E}">
        <p14:creationId xmlns:p14="http://schemas.microsoft.com/office/powerpoint/2010/main" val="3817781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602B0-3C74-498E-B178-3D60B2054F85}"/>
              </a:ext>
            </a:extLst>
          </p:cNvPr>
          <p:cNvSpPr>
            <a:spLocks noGrp="1"/>
          </p:cNvSpPr>
          <p:nvPr>
            <p:ph type="title"/>
          </p:nvPr>
        </p:nvSpPr>
        <p:spPr>
          <a:xfrm>
            <a:off x="762000" y="533400"/>
            <a:ext cx="76962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97772E-293A-4DE5-ABBA-1B2E25856598}"/>
              </a:ext>
            </a:extLst>
          </p:cNvPr>
          <p:cNvSpPr>
            <a:spLocks noGrp="1"/>
          </p:cNvSpPr>
          <p:nvPr>
            <p:ph type="body" sz="half" idx="1"/>
          </p:nvPr>
        </p:nvSpPr>
        <p:spPr>
          <a:xfrm>
            <a:off x="762000" y="1905000"/>
            <a:ext cx="37719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a:extLst>
              <a:ext uri="{FF2B5EF4-FFF2-40B4-BE49-F238E27FC236}">
                <a16:creationId xmlns:a16="http://schemas.microsoft.com/office/drawing/2014/main" id="{9B29E71C-ADC0-457F-A208-8E2369E24B79}"/>
              </a:ext>
            </a:extLst>
          </p:cNvPr>
          <p:cNvSpPr>
            <a:spLocks noGrp="1"/>
          </p:cNvSpPr>
          <p:nvPr>
            <p:ph type="media" sz="half" idx="2"/>
          </p:nvPr>
        </p:nvSpPr>
        <p:spPr>
          <a:xfrm>
            <a:off x="4686300" y="1905000"/>
            <a:ext cx="3771900" cy="4038600"/>
          </a:xfrm>
        </p:spPr>
        <p:txBody>
          <a:bodyPr/>
          <a:lstStyle/>
          <a:p>
            <a:endParaRPr lang="en-US"/>
          </a:p>
        </p:txBody>
      </p:sp>
      <p:sp>
        <p:nvSpPr>
          <p:cNvPr id="5" name="Date Placeholder 4">
            <a:extLst>
              <a:ext uri="{FF2B5EF4-FFF2-40B4-BE49-F238E27FC236}">
                <a16:creationId xmlns:a16="http://schemas.microsoft.com/office/drawing/2014/main" id="{78A12471-E2BE-48D0-A54B-19F1016074DB}"/>
              </a:ext>
            </a:extLst>
          </p:cNvPr>
          <p:cNvSpPr>
            <a:spLocks noGrp="1"/>
          </p:cNvSpPr>
          <p:nvPr>
            <p:ph type="dt" sz="half" idx="10"/>
          </p:nvPr>
        </p:nvSpPr>
        <p:spPr>
          <a:xfrm>
            <a:off x="762000" y="6391275"/>
            <a:ext cx="20574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5C01FE7-B171-4306-9C67-F81E05E16EC8}"/>
              </a:ext>
            </a:extLst>
          </p:cNvPr>
          <p:cNvSpPr>
            <a:spLocks noGrp="1"/>
          </p:cNvSpPr>
          <p:nvPr>
            <p:ph type="ftr" sz="quarter" idx="11"/>
          </p:nvPr>
        </p:nvSpPr>
        <p:spPr>
          <a:xfrm>
            <a:off x="3352800" y="6403975"/>
            <a:ext cx="2895600" cy="457200"/>
          </a:xfrm>
        </p:spPr>
        <p:txBody>
          <a:bodyPr/>
          <a:lstStyle>
            <a:lvl1pPr>
              <a:defRPr/>
            </a:lvl1pPr>
          </a:lstStyle>
          <a:p>
            <a:r>
              <a:rPr lang="en-US" altLang="en-US"/>
              <a:t>-The String Theory-</a:t>
            </a:r>
          </a:p>
        </p:txBody>
      </p:sp>
      <p:sp>
        <p:nvSpPr>
          <p:cNvPr id="7" name="Slide Number Placeholder 6">
            <a:extLst>
              <a:ext uri="{FF2B5EF4-FFF2-40B4-BE49-F238E27FC236}">
                <a16:creationId xmlns:a16="http://schemas.microsoft.com/office/drawing/2014/main" id="{5D9D49A6-5589-4922-A39F-345CE6D0A539}"/>
              </a:ext>
            </a:extLst>
          </p:cNvPr>
          <p:cNvSpPr>
            <a:spLocks noGrp="1"/>
          </p:cNvSpPr>
          <p:nvPr>
            <p:ph type="sldNum" sz="quarter" idx="12"/>
          </p:nvPr>
        </p:nvSpPr>
        <p:spPr>
          <a:xfrm>
            <a:off x="6858000" y="6400800"/>
            <a:ext cx="1600200" cy="457200"/>
          </a:xfrm>
        </p:spPr>
        <p:txBody>
          <a:bodyPr/>
          <a:lstStyle>
            <a:lvl1pPr>
              <a:defRPr/>
            </a:lvl1pPr>
          </a:lstStyle>
          <a:p>
            <a:fld id="{0C65A157-DF99-4AEB-8858-9E514D6C1F9A}" type="slidenum">
              <a:rPr lang="en-US" altLang="en-US"/>
              <a:pPr/>
              <a:t>‹#›</a:t>
            </a:fld>
            <a:endParaRPr lang="en-US" altLang="en-US"/>
          </a:p>
        </p:txBody>
      </p:sp>
    </p:spTree>
    <p:extLst>
      <p:ext uri="{BB962C8B-B14F-4D97-AF65-F5344CB8AC3E}">
        <p14:creationId xmlns:p14="http://schemas.microsoft.com/office/powerpoint/2010/main" val="1340764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4B3B4D37-9EA5-4137-8127-62187B22CA94}"/>
              </a:ext>
            </a:extLst>
          </p:cNvPr>
          <p:cNvSpPr>
            <a:spLocks noGrp="1" noChangeArrowheads="1"/>
          </p:cNvSpPr>
          <p:nvPr>
            <p:ph type="title"/>
          </p:nvPr>
        </p:nvSpPr>
        <p:spPr bwMode="auto">
          <a:xfrm>
            <a:off x="762000" y="533400"/>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13667" name="Rectangle 3">
            <a:extLst>
              <a:ext uri="{FF2B5EF4-FFF2-40B4-BE49-F238E27FC236}">
                <a16:creationId xmlns:a16="http://schemas.microsoft.com/office/drawing/2014/main" id="{B4155E65-ECB5-4D6B-A4E3-9F6F4998D8C3}"/>
              </a:ext>
            </a:extLst>
          </p:cNvPr>
          <p:cNvSpPr>
            <a:spLocks noGrp="1" noChangeArrowheads="1"/>
          </p:cNvSpPr>
          <p:nvPr>
            <p:ph type="body" idx="1"/>
          </p:nvPr>
        </p:nvSpPr>
        <p:spPr bwMode="auto">
          <a:xfrm>
            <a:off x="762000" y="1905000"/>
            <a:ext cx="7696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3668" name="Rectangle 4">
            <a:extLst>
              <a:ext uri="{FF2B5EF4-FFF2-40B4-BE49-F238E27FC236}">
                <a16:creationId xmlns:a16="http://schemas.microsoft.com/office/drawing/2014/main" id="{8E04F1D1-88B8-4E96-AFA2-BC082167E4C3}"/>
              </a:ext>
            </a:extLst>
          </p:cNvPr>
          <p:cNvSpPr>
            <a:spLocks noGrp="1" noChangeArrowheads="1"/>
          </p:cNvSpPr>
          <p:nvPr>
            <p:ph type="dt" sz="half" idx="2"/>
          </p:nvPr>
        </p:nvSpPr>
        <p:spPr bwMode="auto">
          <a:xfrm>
            <a:off x="762000" y="6391275"/>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ltLang="en-US"/>
          </a:p>
        </p:txBody>
      </p:sp>
      <p:sp>
        <p:nvSpPr>
          <p:cNvPr id="113669" name="Rectangle 5">
            <a:extLst>
              <a:ext uri="{FF2B5EF4-FFF2-40B4-BE49-F238E27FC236}">
                <a16:creationId xmlns:a16="http://schemas.microsoft.com/office/drawing/2014/main" id="{23D8B3E8-0642-498B-B53C-D6E2058BF258}"/>
              </a:ext>
            </a:extLst>
          </p:cNvPr>
          <p:cNvSpPr>
            <a:spLocks noGrp="1" noChangeArrowheads="1"/>
          </p:cNvSpPr>
          <p:nvPr>
            <p:ph type="ftr" sz="quarter" idx="3"/>
          </p:nvPr>
        </p:nvSpPr>
        <p:spPr bwMode="auto">
          <a:xfrm>
            <a:off x="3352800" y="640397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r>
              <a:rPr lang="en-US" altLang="en-US"/>
              <a:t>-The String Theory-</a:t>
            </a:r>
          </a:p>
        </p:txBody>
      </p:sp>
      <p:sp>
        <p:nvSpPr>
          <p:cNvPr id="113670" name="Rectangle 6">
            <a:extLst>
              <a:ext uri="{FF2B5EF4-FFF2-40B4-BE49-F238E27FC236}">
                <a16:creationId xmlns:a16="http://schemas.microsoft.com/office/drawing/2014/main" id="{FF3822CA-6823-4592-BD34-571C55C57D3F}"/>
              </a:ext>
            </a:extLst>
          </p:cNvPr>
          <p:cNvSpPr>
            <a:spLocks noGrp="1" noChangeArrowheads="1"/>
          </p:cNvSpPr>
          <p:nvPr>
            <p:ph type="sldNum" sz="quarter" idx="4"/>
          </p:nvPr>
        </p:nvSpPr>
        <p:spPr bwMode="auto">
          <a:xfrm>
            <a:off x="6858000" y="6400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fld id="{D02936A8-1022-417F-9EE6-BBC0BF2C9609}" type="slidenum">
              <a:rPr lang="en-US" altLang="en-US"/>
              <a:pPr/>
              <a:t>‹#›</a:t>
            </a:fld>
            <a:endParaRPr lang="en-US" altLang="en-US"/>
          </a:p>
        </p:txBody>
      </p:sp>
      <p:grpSp>
        <p:nvGrpSpPr>
          <p:cNvPr id="113671" name="Group 7">
            <a:extLst>
              <a:ext uri="{FF2B5EF4-FFF2-40B4-BE49-F238E27FC236}">
                <a16:creationId xmlns:a16="http://schemas.microsoft.com/office/drawing/2014/main" id="{04D03688-F19B-40A4-958B-BB5F1AA1B4B3}"/>
              </a:ext>
            </a:extLst>
          </p:cNvPr>
          <p:cNvGrpSpPr>
            <a:grpSpLocks/>
          </p:cNvGrpSpPr>
          <p:nvPr/>
        </p:nvGrpSpPr>
        <p:grpSpPr bwMode="auto">
          <a:xfrm>
            <a:off x="168275" y="228600"/>
            <a:ext cx="8823325" cy="6096000"/>
            <a:chOff x="106" y="144"/>
            <a:chExt cx="5558" cy="3840"/>
          </a:xfrm>
        </p:grpSpPr>
        <p:sp>
          <p:nvSpPr>
            <p:cNvPr id="113672" name="AutoShape 8">
              <a:extLst>
                <a:ext uri="{FF2B5EF4-FFF2-40B4-BE49-F238E27FC236}">
                  <a16:creationId xmlns:a16="http://schemas.microsoft.com/office/drawing/2014/main" id="{06E58E07-7CA1-4E4E-9A31-08AA949F38A6}"/>
                </a:ext>
              </a:extLst>
            </p:cNvPr>
            <p:cNvSpPr>
              <a:spLocks noChangeArrowheads="1"/>
            </p:cNvSpPr>
            <p:nvPr/>
          </p:nvSpPr>
          <p:spPr bwMode="auto">
            <a:xfrm>
              <a:off x="106" y="144"/>
              <a:ext cx="5558" cy="3840"/>
            </a:xfrm>
            <a:prstGeom prst="roundRect">
              <a:avLst>
                <a:gd name="adj" fmla="val 11046"/>
              </a:avLst>
            </a:prstGeom>
            <a:noFill/>
            <a:ln w="2857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latin typeface="Times New Roman" panose="02020603050405020304" pitchFamily="18" charset="0"/>
              </a:endParaRPr>
            </a:p>
          </p:txBody>
        </p:sp>
        <p:sp>
          <p:nvSpPr>
            <p:cNvPr id="113673" name="Line 9">
              <a:extLst>
                <a:ext uri="{FF2B5EF4-FFF2-40B4-BE49-F238E27FC236}">
                  <a16:creationId xmlns:a16="http://schemas.microsoft.com/office/drawing/2014/main" id="{E8908F5D-2FCF-4259-AA37-3704482013C4}"/>
                </a:ext>
              </a:extLst>
            </p:cNvPr>
            <p:cNvSpPr>
              <a:spLocks noChangeShapeType="1"/>
            </p:cNvSpPr>
            <p:nvPr/>
          </p:nvSpPr>
          <p:spPr bwMode="auto">
            <a:xfrm>
              <a:off x="480" y="1077"/>
              <a:ext cx="4848"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hf hdr="0" dt="0"/>
  <p:txStyles>
    <p:titleStyle>
      <a:lvl1pPr algn="l" rtl="0" fontAlgn="base">
        <a:spcBef>
          <a:spcPct val="0"/>
        </a:spcBef>
        <a:spcAft>
          <a:spcPct val="0"/>
        </a:spcAft>
        <a:defRPr sz="3300" kern="1200">
          <a:solidFill>
            <a:schemeClr val="tx2"/>
          </a:solidFill>
          <a:latin typeface="+mj-lt"/>
          <a:ea typeface="+mj-ea"/>
          <a:cs typeface="+mj-cs"/>
        </a:defRPr>
      </a:lvl1pPr>
      <a:lvl2pPr algn="l" rtl="0" fontAlgn="base">
        <a:spcBef>
          <a:spcPct val="0"/>
        </a:spcBef>
        <a:spcAft>
          <a:spcPct val="0"/>
        </a:spcAft>
        <a:defRPr sz="3300">
          <a:solidFill>
            <a:schemeClr val="tx2"/>
          </a:solidFill>
          <a:latin typeface="Arial Black" panose="020B0A04020102020204" pitchFamily="34" charset="0"/>
        </a:defRPr>
      </a:lvl2pPr>
      <a:lvl3pPr algn="l" rtl="0" fontAlgn="base">
        <a:spcBef>
          <a:spcPct val="0"/>
        </a:spcBef>
        <a:spcAft>
          <a:spcPct val="0"/>
        </a:spcAft>
        <a:defRPr sz="3300">
          <a:solidFill>
            <a:schemeClr val="tx2"/>
          </a:solidFill>
          <a:latin typeface="Arial Black" panose="020B0A04020102020204" pitchFamily="34" charset="0"/>
        </a:defRPr>
      </a:lvl3pPr>
      <a:lvl4pPr algn="l" rtl="0" fontAlgn="base">
        <a:spcBef>
          <a:spcPct val="0"/>
        </a:spcBef>
        <a:spcAft>
          <a:spcPct val="0"/>
        </a:spcAft>
        <a:defRPr sz="3300">
          <a:solidFill>
            <a:schemeClr val="tx2"/>
          </a:solidFill>
          <a:latin typeface="Arial Black" panose="020B0A04020102020204" pitchFamily="34" charset="0"/>
        </a:defRPr>
      </a:lvl4pPr>
      <a:lvl5pPr algn="l" rtl="0" fontAlgn="base">
        <a:spcBef>
          <a:spcPct val="0"/>
        </a:spcBef>
        <a:spcAft>
          <a:spcPct val="0"/>
        </a:spcAft>
        <a:defRPr sz="3300">
          <a:solidFill>
            <a:schemeClr val="tx2"/>
          </a:solidFill>
          <a:latin typeface="Arial Black" panose="020B0A04020102020204" pitchFamily="34" charset="0"/>
        </a:defRPr>
      </a:lvl5pPr>
      <a:lvl6pPr marL="457200" algn="l" rtl="0" fontAlgn="base">
        <a:spcBef>
          <a:spcPct val="0"/>
        </a:spcBef>
        <a:spcAft>
          <a:spcPct val="0"/>
        </a:spcAft>
        <a:defRPr sz="3300">
          <a:solidFill>
            <a:schemeClr val="tx2"/>
          </a:solidFill>
          <a:latin typeface="Arial Black" panose="020B0A04020102020204" pitchFamily="34" charset="0"/>
        </a:defRPr>
      </a:lvl6pPr>
      <a:lvl7pPr marL="914400" algn="l" rtl="0" fontAlgn="base">
        <a:spcBef>
          <a:spcPct val="0"/>
        </a:spcBef>
        <a:spcAft>
          <a:spcPct val="0"/>
        </a:spcAft>
        <a:defRPr sz="3300">
          <a:solidFill>
            <a:schemeClr val="tx2"/>
          </a:solidFill>
          <a:latin typeface="Arial Black" panose="020B0A04020102020204" pitchFamily="34" charset="0"/>
        </a:defRPr>
      </a:lvl7pPr>
      <a:lvl8pPr marL="1371600" algn="l" rtl="0" fontAlgn="base">
        <a:spcBef>
          <a:spcPct val="0"/>
        </a:spcBef>
        <a:spcAft>
          <a:spcPct val="0"/>
        </a:spcAft>
        <a:defRPr sz="3300">
          <a:solidFill>
            <a:schemeClr val="tx2"/>
          </a:solidFill>
          <a:latin typeface="Arial Black" panose="020B0A04020102020204" pitchFamily="34" charset="0"/>
        </a:defRPr>
      </a:lvl8pPr>
      <a:lvl9pPr marL="1828800" algn="l" rtl="0" fontAlgn="base">
        <a:spcBef>
          <a:spcPct val="0"/>
        </a:spcBef>
        <a:spcAft>
          <a:spcPct val="0"/>
        </a:spcAft>
        <a:defRPr sz="3300">
          <a:solidFill>
            <a:schemeClr val="tx2"/>
          </a:solidFill>
          <a:latin typeface="Arial Black" panose="020B0A04020102020204" pitchFamily="34" charset="0"/>
        </a:defRPr>
      </a:lvl9pPr>
    </p:titleStyle>
    <p:bodyStyle>
      <a:lvl1pPr marL="342900" indent="-342900" algn="l" rtl="0" fontAlgn="base">
        <a:spcBef>
          <a:spcPct val="20000"/>
        </a:spcBef>
        <a:spcAft>
          <a:spcPct val="0"/>
        </a:spcAft>
        <a:buClr>
          <a:schemeClr val="bg2"/>
        </a:buClr>
        <a:buSzPct val="70000"/>
        <a:buFont typeface="Wingdings" panose="05000000000000000000" pitchFamily="2" charset="2"/>
        <a:buChar char="l"/>
        <a:defRPr sz="31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150000"/>
        <a:buChar char="•"/>
        <a:defRPr sz="2600" kern="1200">
          <a:solidFill>
            <a:schemeClr val="tx1"/>
          </a:solidFill>
          <a:latin typeface="+mn-lt"/>
          <a:ea typeface="+mn-ea"/>
          <a:cs typeface="+mn-cs"/>
        </a:defRPr>
      </a:lvl2pPr>
      <a:lvl3pPr marL="1143000" indent="-228600" algn="l" rtl="0" fontAlgn="base">
        <a:spcBef>
          <a:spcPct val="20000"/>
        </a:spcBef>
        <a:spcAft>
          <a:spcPct val="0"/>
        </a:spcAft>
        <a:buClr>
          <a:schemeClr val="tx1"/>
        </a:buClr>
        <a:buSzPct val="150000"/>
        <a:buChar char="•"/>
        <a:defRPr sz="22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150000"/>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folHlink"/>
        </a:buClr>
        <a:buSzPct val="15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video" Target="file:///C:\Documents%20and%20Settings\eon\My%20Documents\ASTR%20230\Presentation\String_Movie_Cropped.avi"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1C51AFD-2739-4696-8060-48523B45CC88}"/>
              </a:ext>
            </a:extLst>
          </p:cNvPr>
          <p:cNvSpPr>
            <a:spLocks noGrp="1" noChangeArrowheads="1"/>
          </p:cNvSpPr>
          <p:nvPr>
            <p:ph type="ctrTitle"/>
          </p:nvPr>
        </p:nvSpPr>
        <p:spPr/>
        <p:txBody>
          <a:bodyPr/>
          <a:lstStyle/>
          <a:p>
            <a:r>
              <a:rPr lang="en-US" altLang="en-US" sz="6200" dirty="0">
                <a:effectLst>
                  <a:outerShdw blurRad="38100" dist="38100" dir="2700000" algn="tl">
                    <a:srgbClr val="C0C0C0"/>
                  </a:outerShdw>
                </a:effectLst>
                <a:latin typeface="Calibri" panose="020F0502020204030204" pitchFamily="34" charset="0"/>
                <a:cs typeface="Calibri" panose="020F0502020204030204" pitchFamily="34" charset="0"/>
              </a:rPr>
              <a:t>The String Theory</a:t>
            </a:r>
          </a:p>
        </p:txBody>
      </p:sp>
      <p:sp>
        <p:nvSpPr>
          <p:cNvPr id="2051" name="Rectangle 3">
            <a:extLst>
              <a:ext uri="{FF2B5EF4-FFF2-40B4-BE49-F238E27FC236}">
                <a16:creationId xmlns:a16="http://schemas.microsoft.com/office/drawing/2014/main" id="{B1513BDC-EC5C-48AF-8530-2A449FCC56C2}"/>
              </a:ext>
            </a:extLst>
          </p:cNvPr>
          <p:cNvSpPr>
            <a:spLocks noGrp="1" noChangeArrowheads="1"/>
          </p:cNvSpPr>
          <p:nvPr>
            <p:ph type="subTitle" idx="1"/>
          </p:nvPr>
        </p:nvSpPr>
        <p:spPr/>
        <p:txBody>
          <a:bodyPr/>
          <a:lstStyle/>
          <a:p>
            <a:r>
              <a:rPr lang="en-US" altLang="en-US" sz="3700" i="1" dirty="0">
                <a:effectLst>
                  <a:outerShdw blurRad="38100" dist="38100" dir="2700000" algn="tl">
                    <a:srgbClr val="C0C0C0"/>
                  </a:outerShdw>
                </a:effectLst>
                <a:latin typeface="Calibri" panose="020F0502020204030204" pitchFamily="34" charset="0"/>
                <a:cs typeface="Calibri" panose="020F0502020204030204" pitchFamily="34" charset="0"/>
              </a:rPr>
              <a:t>A Theory of Everything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5F7A4130-52A9-4E89-92FE-837003EB0771}"/>
              </a:ext>
            </a:extLst>
          </p:cNvPr>
          <p:cNvSpPr>
            <a:spLocks noGrp="1"/>
          </p:cNvSpPr>
          <p:nvPr>
            <p:ph type="ftr" sz="quarter" idx="11"/>
          </p:nvPr>
        </p:nvSpPr>
        <p:spPr/>
        <p:txBody>
          <a:bodyPr/>
          <a:lstStyle/>
          <a:p>
            <a:r>
              <a:rPr lang="en-US" altLang="en-US"/>
              <a:t>-The String Theory-</a:t>
            </a:r>
          </a:p>
        </p:txBody>
      </p:sp>
      <p:sp>
        <p:nvSpPr>
          <p:cNvPr id="7" name="Slide Number Placeholder 5">
            <a:extLst>
              <a:ext uri="{FF2B5EF4-FFF2-40B4-BE49-F238E27FC236}">
                <a16:creationId xmlns:a16="http://schemas.microsoft.com/office/drawing/2014/main" id="{5B552172-D47E-4A61-BD82-4F9D39FE12F3}"/>
              </a:ext>
            </a:extLst>
          </p:cNvPr>
          <p:cNvSpPr>
            <a:spLocks noGrp="1"/>
          </p:cNvSpPr>
          <p:nvPr>
            <p:ph type="sldNum" sz="quarter" idx="12"/>
          </p:nvPr>
        </p:nvSpPr>
        <p:spPr/>
        <p:txBody>
          <a:bodyPr/>
          <a:lstStyle/>
          <a:p>
            <a:fld id="{42644305-74F6-40C6-82B3-4E8B592A5912}" type="slidenum">
              <a:rPr lang="en-US" altLang="en-US"/>
              <a:pPr/>
              <a:t>2</a:t>
            </a:fld>
            <a:endParaRPr lang="en-US" altLang="en-US"/>
          </a:p>
        </p:txBody>
      </p:sp>
      <p:sp>
        <p:nvSpPr>
          <p:cNvPr id="121858" name="Rectangle 2">
            <a:extLst>
              <a:ext uri="{FF2B5EF4-FFF2-40B4-BE49-F238E27FC236}">
                <a16:creationId xmlns:a16="http://schemas.microsoft.com/office/drawing/2014/main" id="{8217E202-E490-4165-85E3-4D563D873C9C}"/>
              </a:ext>
            </a:extLst>
          </p:cNvPr>
          <p:cNvSpPr>
            <a:spLocks noGrp="1" noChangeArrowheads="1"/>
          </p:cNvSpPr>
          <p:nvPr>
            <p:ph type="title"/>
          </p:nvPr>
        </p:nvSpPr>
        <p:spPr>
          <a:xfrm>
            <a:off x="762000" y="533400"/>
            <a:ext cx="7696200" cy="838200"/>
          </a:xfrm>
        </p:spPr>
        <p:txBody>
          <a:bodyPr/>
          <a:lstStyle/>
          <a:p>
            <a:r>
              <a:rPr lang="en-US" altLang="en-US" sz="4400" dirty="0">
                <a:effectLst>
                  <a:outerShdw blurRad="38100" dist="38100" dir="2700000" algn="tl">
                    <a:srgbClr val="C0C0C0"/>
                  </a:outerShdw>
                </a:effectLst>
                <a:latin typeface="Calibri" panose="020F0502020204030204" pitchFamily="34" charset="0"/>
                <a:cs typeface="Calibri" panose="020F0502020204030204" pitchFamily="34" charset="0"/>
              </a:rPr>
              <a:t>Background:  Newton &amp; Einstein</a:t>
            </a:r>
          </a:p>
        </p:txBody>
      </p:sp>
      <p:sp>
        <p:nvSpPr>
          <p:cNvPr id="121859" name="Rectangle 3">
            <a:extLst>
              <a:ext uri="{FF2B5EF4-FFF2-40B4-BE49-F238E27FC236}">
                <a16:creationId xmlns:a16="http://schemas.microsoft.com/office/drawing/2014/main" id="{DF6B2F50-7570-4775-90C5-B3EA3A97DEFC}"/>
              </a:ext>
            </a:extLst>
          </p:cNvPr>
          <p:cNvSpPr>
            <a:spLocks noGrp="1" noChangeArrowheads="1"/>
          </p:cNvSpPr>
          <p:nvPr>
            <p:ph type="body" idx="1"/>
          </p:nvPr>
        </p:nvSpPr>
        <p:spPr>
          <a:xfrm>
            <a:off x="304800" y="1919286"/>
            <a:ext cx="4800600" cy="4252913"/>
          </a:xfrm>
        </p:spPr>
        <p:txBody>
          <a:bodyPr>
            <a:normAutofit/>
          </a:bodyPr>
          <a:lstStyle/>
          <a:p>
            <a:r>
              <a:rPr lang="en-US" altLang="en-US" sz="2400" dirty="0">
                <a:latin typeface="Calibri" panose="020F0502020204030204" pitchFamily="34" charset="0"/>
                <a:cs typeface="Calibri" panose="020F0502020204030204" pitchFamily="34" charset="0"/>
              </a:rPr>
              <a:t>Newton could not explain how gravity worked, only knew of its existence.</a:t>
            </a:r>
          </a:p>
          <a:p>
            <a:r>
              <a:rPr lang="en-US" altLang="en-US" sz="2400" dirty="0">
                <a:latin typeface="Calibri" panose="020F0502020204030204" pitchFamily="34" charset="0"/>
                <a:cs typeface="Calibri" panose="020F0502020204030204" pitchFamily="34" charset="0"/>
              </a:rPr>
              <a:t>Einstein’s work contradicted Newton’s idea of instantaneous gravity.</a:t>
            </a:r>
          </a:p>
          <a:p>
            <a:r>
              <a:rPr lang="en-US" altLang="en-US" sz="2400" dirty="0">
                <a:latin typeface="Calibri" panose="020F0502020204030204" pitchFamily="34" charset="0"/>
                <a:cs typeface="Calibri" panose="020F0502020204030204" pitchFamily="34" charset="0"/>
              </a:rPr>
              <a:t>Einstein’s space/time theory described gravity as warps and curves in the fabrics of space and time [General Relativity].</a:t>
            </a:r>
          </a:p>
        </p:txBody>
      </p:sp>
      <p:pic>
        <p:nvPicPr>
          <p:cNvPr id="121860" name="Picture 4" descr="Newton_2">
            <a:extLst>
              <a:ext uri="{FF2B5EF4-FFF2-40B4-BE49-F238E27FC236}">
                <a16:creationId xmlns:a16="http://schemas.microsoft.com/office/drawing/2014/main" id="{E186F301-BF96-4235-B853-6D3CB5319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05000"/>
            <a:ext cx="29575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37C71555-106E-454D-82B9-A438739261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102" y="643466"/>
            <a:ext cx="8027795" cy="5571067"/>
          </a:xfrm>
          <a:prstGeom prst="rect">
            <a:avLst/>
          </a:prstGeom>
        </p:spPr>
      </p:pic>
      <p:sp>
        <p:nvSpPr>
          <p:cNvPr id="4" name="Footer Placeholder 3">
            <a:extLst>
              <a:ext uri="{FF2B5EF4-FFF2-40B4-BE49-F238E27FC236}">
                <a16:creationId xmlns:a16="http://schemas.microsoft.com/office/drawing/2014/main" id="{66307A96-23C0-4FA1-84BB-FF978B6EDD18}"/>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altLang="en-US"/>
              <a:t>-The String Theory-</a:t>
            </a:r>
          </a:p>
        </p:txBody>
      </p:sp>
      <p:sp>
        <p:nvSpPr>
          <p:cNvPr id="5" name="Slide Number Placeholder 4">
            <a:extLst>
              <a:ext uri="{FF2B5EF4-FFF2-40B4-BE49-F238E27FC236}">
                <a16:creationId xmlns:a16="http://schemas.microsoft.com/office/drawing/2014/main" id="{8F9F6CDB-9D43-4942-9623-028ABB9DBF43}"/>
              </a:ext>
            </a:extLst>
          </p:cNvPr>
          <p:cNvSpPr>
            <a:spLocks noGrp="1"/>
          </p:cNvSpPr>
          <p:nvPr>
            <p:ph type="sldNum" sz="quarter" idx="12"/>
          </p:nvPr>
        </p:nvSpPr>
        <p:spPr>
          <a:xfrm>
            <a:off x="6457950" y="6356350"/>
            <a:ext cx="2057400" cy="365125"/>
          </a:xfrm>
        </p:spPr>
        <p:txBody>
          <a:bodyPr>
            <a:normAutofit/>
          </a:bodyPr>
          <a:lstStyle/>
          <a:p>
            <a:pPr>
              <a:spcAft>
                <a:spcPts val="600"/>
              </a:spcAft>
            </a:pPr>
            <a:fld id="{0E9B1942-F2ED-4C83-BC99-0E7470808897}" type="slidenum">
              <a:rPr lang="en-US" altLang="en-US" smtClean="0"/>
              <a:pPr>
                <a:spcAft>
                  <a:spcPts val="600"/>
                </a:spcAft>
              </a:pPr>
              <a:t>3</a:t>
            </a:fld>
            <a:endParaRPr lang="en-US" altLang="en-US"/>
          </a:p>
        </p:txBody>
      </p:sp>
    </p:spTree>
    <p:extLst>
      <p:ext uri="{BB962C8B-B14F-4D97-AF65-F5344CB8AC3E}">
        <p14:creationId xmlns:p14="http://schemas.microsoft.com/office/powerpoint/2010/main" val="2519631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10;&#10;Description automatically generated">
            <a:extLst>
              <a:ext uri="{FF2B5EF4-FFF2-40B4-BE49-F238E27FC236}">
                <a16:creationId xmlns:a16="http://schemas.microsoft.com/office/drawing/2014/main" id="{E1FBCFD2-9CD8-4DA4-9A28-C13C758C7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937" y="643467"/>
            <a:ext cx="7756124" cy="5571066"/>
          </a:xfrm>
          <a:prstGeom prst="rect">
            <a:avLst/>
          </a:prstGeom>
        </p:spPr>
      </p:pic>
      <p:sp>
        <p:nvSpPr>
          <p:cNvPr id="2" name="Footer Placeholder 1">
            <a:extLst>
              <a:ext uri="{FF2B5EF4-FFF2-40B4-BE49-F238E27FC236}">
                <a16:creationId xmlns:a16="http://schemas.microsoft.com/office/drawing/2014/main" id="{BF2CEF3B-36AF-4403-A0E1-6089930FA2EB}"/>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altLang="en-US"/>
              <a:t>-The String Theory-</a:t>
            </a:r>
          </a:p>
        </p:txBody>
      </p:sp>
      <p:sp>
        <p:nvSpPr>
          <p:cNvPr id="3" name="Slide Number Placeholder 2">
            <a:extLst>
              <a:ext uri="{FF2B5EF4-FFF2-40B4-BE49-F238E27FC236}">
                <a16:creationId xmlns:a16="http://schemas.microsoft.com/office/drawing/2014/main" id="{698C6BFA-8A25-491B-961E-773748A814D1}"/>
              </a:ext>
            </a:extLst>
          </p:cNvPr>
          <p:cNvSpPr>
            <a:spLocks noGrp="1"/>
          </p:cNvSpPr>
          <p:nvPr>
            <p:ph type="sldNum" sz="quarter" idx="12"/>
          </p:nvPr>
        </p:nvSpPr>
        <p:spPr>
          <a:xfrm>
            <a:off x="6457950" y="6356350"/>
            <a:ext cx="2057400" cy="365125"/>
          </a:xfrm>
        </p:spPr>
        <p:txBody>
          <a:bodyPr>
            <a:normAutofit/>
          </a:bodyPr>
          <a:lstStyle/>
          <a:p>
            <a:pPr>
              <a:spcAft>
                <a:spcPts val="600"/>
              </a:spcAft>
            </a:pPr>
            <a:fld id="{BAAC94D6-3994-42AA-8C2F-BC87904AECE4}" type="slidenum">
              <a:rPr lang="en-US" altLang="en-US" smtClean="0"/>
              <a:pPr>
                <a:spcAft>
                  <a:spcPts val="600"/>
                </a:spcAft>
              </a:pPr>
              <a:t>4</a:t>
            </a:fld>
            <a:endParaRPr lang="en-US" altLang="en-US"/>
          </a:p>
        </p:txBody>
      </p:sp>
    </p:spTree>
    <p:extLst>
      <p:ext uri="{BB962C8B-B14F-4D97-AF65-F5344CB8AC3E}">
        <p14:creationId xmlns:p14="http://schemas.microsoft.com/office/powerpoint/2010/main" val="1799130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2FDA1C4-1A2F-49ED-B023-E4AC385F11A3}"/>
              </a:ext>
            </a:extLst>
          </p:cNvPr>
          <p:cNvSpPr>
            <a:spLocks noGrp="1"/>
          </p:cNvSpPr>
          <p:nvPr>
            <p:ph type="ftr" sz="quarter" idx="11"/>
          </p:nvPr>
        </p:nvSpPr>
        <p:spPr>
          <a:xfrm>
            <a:off x="3352800" y="6403975"/>
            <a:ext cx="2895600" cy="457200"/>
          </a:xfrm>
        </p:spPr>
        <p:txBody>
          <a:bodyPr/>
          <a:lstStyle/>
          <a:p>
            <a:r>
              <a:rPr lang="en-US" altLang="en-US"/>
              <a:t>-The String Theory-</a:t>
            </a:r>
          </a:p>
        </p:txBody>
      </p:sp>
      <p:sp>
        <p:nvSpPr>
          <p:cNvPr id="6" name="Slide Number Placeholder 5">
            <a:extLst>
              <a:ext uri="{FF2B5EF4-FFF2-40B4-BE49-F238E27FC236}">
                <a16:creationId xmlns:a16="http://schemas.microsoft.com/office/drawing/2014/main" id="{17CD7548-CD65-4C73-BAD3-F21E15CACA41}"/>
              </a:ext>
            </a:extLst>
          </p:cNvPr>
          <p:cNvSpPr>
            <a:spLocks noGrp="1"/>
          </p:cNvSpPr>
          <p:nvPr>
            <p:ph type="sldNum" sz="quarter" idx="12"/>
          </p:nvPr>
        </p:nvSpPr>
        <p:spPr>
          <a:xfrm>
            <a:off x="6858000" y="6400800"/>
            <a:ext cx="1600200" cy="457200"/>
          </a:xfrm>
        </p:spPr>
        <p:txBody>
          <a:bodyPr/>
          <a:lstStyle/>
          <a:p>
            <a:fld id="{F83418BC-9711-4056-8515-2ABC92170D60}" type="slidenum">
              <a:rPr lang="en-US" altLang="en-US" smtClean="0"/>
              <a:pPr/>
              <a:t>5</a:t>
            </a:fld>
            <a:endParaRPr lang="en-US" altLang="en-US"/>
          </a:p>
        </p:txBody>
      </p:sp>
      <p:sp>
        <p:nvSpPr>
          <p:cNvPr id="122882" name="Rectangle 2">
            <a:extLst>
              <a:ext uri="{FF2B5EF4-FFF2-40B4-BE49-F238E27FC236}">
                <a16:creationId xmlns:a16="http://schemas.microsoft.com/office/drawing/2014/main" id="{5D1B0429-7F12-41DD-8C61-223CAE2ADB11}"/>
              </a:ext>
            </a:extLst>
          </p:cNvPr>
          <p:cNvSpPr>
            <a:spLocks noGrp="1" noChangeArrowheads="1"/>
          </p:cNvSpPr>
          <p:nvPr>
            <p:ph type="title"/>
          </p:nvPr>
        </p:nvSpPr>
        <p:spPr>
          <a:xfrm>
            <a:off x="762000" y="533400"/>
            <a:ext cx="7696200" cy="911225"/>
          </a:xfrm>
        </p:spPr>
        <p:txBody>
          <a:bodyPr/>
          <a:lstStyle/>
          <a:p>
            <a:r>
              <a:rPr lang="en-US" altLang="en-US" sz="4800">
                <a:effectLst>
                  <a:outerShdw blurRad="38100" dist="38100" dir="2700000" algn="tl">
                    <a:srgbClr val="C0C0C0"/>
                  </a:outerShdw>
                </a:effectLst>
                <a:latin typeface="Calibri" panose="020F0502020204030204" pitchFamily="34" charset="0"/>
                <a:cs typeface="Calibri" panose="020F0502020204030204" pitchFamily="34" charset="0"/>
              </a:rPr>
              <a:t>Background:  Einstein’s Quest</a:t>
            </a:r>
            <a:endParaRPr lang="en-US" altLang="en-US" sz="4800" dirty="0">
              <a:effectLst>
                <a:outerShdw blurRad="38100" dist="38100" dir="2700000" algn="tl">
                  <a:srgbClr val="C0C0C0"/>
                </a:outerShdw>
              </a:effectLst>
              <a:latin typeface="Calibri" panose="020F0502020204030204" pitchFamily="34" charset="0"/>
              <a:cs typeface="Calibri" panose="020F0502020204030204" pitchFamily="34" charset="0"/>
            </a:endParaRPr>
          </a:p>
        </p:txBody>
      </p:sp>
      <p:sp>
        <p:nvSpPr>
          <p:cNvPr id="122883" name="Rectangle 3">
            <a:extLst>
              <a:ext uri="{FF2B5EF4-FFF2-40B4-BE49-F238E27FC236}">
                <a16:creationId xmlns:a16="http://schemas.microsoft.com/office/drawing/2014/main" id="{49BF3764-F04B-4AEA-A548-4FD9D7B638F7}"/>
              </a:ext>
            </a:extLst>
          </p:cNvPr>
          <p:cNvSpPr>
            <a:spLocks noGrp="1" noChangeArrowheads="1"/>
          </p:cNvSpPr>
          <p:nvPr>
            <p:ph type="body" idx="1"/>
          </p:nvPr>
        </p:nvSpPr>
        <p:spPr>
          <a:xfrm>
            <a:off x="381000" y="1905000"/>
            <a:ext cx="8458200" cy="4038600"/>
          </a:xfrm>
        </p:spPr>
        <p:txBody>
          <a:bodyPr>
            <a:normAutofit lnSpcReduction="10000"/>
          </a:bodyPr>
          <a:lstStyle/>
          <a:p>
            <a:r>
              <a:rPr lang="en-US" altLang="en-US" sz="2800" dirty="0">
                <a:latin typeface="Calibri" panose="020F0502020204030204" pitchFamily="34" charset="0"/>
                <a:cs typeface="Calibri" panose="020F0502020204030204" pitchFamily="34" charset="0"/>
              </a:rPr>
              <a:t>Wanted to unify the stronger electro-magnetic force (Maxwell) and the weaker gravitational force.</a:t>
            </a:r>
          </a:p>
          <a:p>
            <a:r>
              <a:rPr lang="en-US" altLang="en-US" sz="2800" dirty="0">
                <a:latin typeface="Calibri" panose="020F0502020204030204" pitchFamily="34" charset="0"/>
                <a:cs typeface="Calibri" panose="020F0502020204030204" pitchFamily="34" charset="0"/>
              </a:rPr>
              <a:t>Bohr’s study of subatomic particles and quantum mechanics (uncertainty, chance) made Einstein’s quest impossible.</a:t>
            </a:r>
          </a:p>
          <a:p>
            <a:r>
              <a:rPr lang="en-US" altLang="en-US" sz="2800" dirty="0">
                <a:latin typeface="Calibri" panose="020F0502020204030204" pitchFamily="34" charset="0"/>
                <a:cs typeface="Calibri" panose="020F0502020204030204" pitchFamily="34" charset="0"/>
              </a:rPr>
              <a:t>Quantum Mechanics (study of atoms):  You can only calculate the odds of an experiment.  The universe doesn’t behave in a certain and predictable way.  </a:t>
            </a:r>
          </a:p>
          <a:p>
            <a:r>
              <a:rPr lang="en-US" altLang="en-US" sz="2800" dirty="0">
                <a:latin typeface="Calibri" panose="020F0502020204030204" pitchFamily="34" charset="0"/>
                <a:cs typeface="Calibri" panose="020F0502020204030204" pitchFamily="34" charset="0"/>
              </a:rPr>
              <a:t>“God does not play dice” –Albert Einstein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C54EB31-D348-407E-92FD-A293BE0F13CB}"/>
              </a:ext>
            </a:extLst>
          </p:cNvPr>
          <p:cNvSpPr>
            <a:spLocks noGrp="1"/>
          </p:cNvSpPr>
          <p:nvPr>
            <p:ph type="ftr" sz="quarter" idx="11"/>
          </p:nvPr>
        </p:nvSpPr>
        <p:spPr/>
        <p:txBody>
          <a:bodyPr/>
          <a:lstStyle/>
          <a:p>
            <a:r>
              <a:rPr lang="en-US" altLang="en-US"/>
              <a:t>-The String Theory-</a:t>
            </a:r>
          </a:p>
        </p:txBody>
      </p:sp>
      <p:sp>
        <p:nvSpPr>
          <p:cNvPr id="6" name="Slide Number Placeholder 5">
            <a:extLst>
              <a:ext uri="{FF2B5EF4-FFF2-40B4-BE49-F238E27FC236}">
                <a16:creationId xmlns:a16="http://schemas.microsoft.com/office/drawing/2014/main" id="{42999187-658B-484B-B3CA-095D3FBE0BB4}"/>
              </a:ext>
            </a:extLst>
          </p:cNvPr>
          <p:cNvSpPr>
            <a:spLocks noGrp="1"/>
          </p:cNvSpPr>
          <p:nvPr>
            <p:ph type="sldNum" sz="quarter" idx="12"/>
          </p:nvPr>
        </p:nvSpPr>
        <p:spPr/>
        <p:txBody>
          <a:bodyPr/>
          <a:lstStyle/>
          <a:p>
            <a:fld id="{0580DEDB-F95B-4EF1-8415-495BD4765551}" type="slidenum">
              <a:rPr lang="en-US" altLang="en-US"/>
              <a:pPr/>
              <a:t>6</a:t>
            </a:fld>
            <a:endParaRPr lang="en-US" altLang="en-US"/>
          </a:p>
        </p:txBody>
      </p:sp>
      <p:sp>
        <p:nvSpPr>
          <p:cNvPr id="123906" name="Rectangle 2">
            <a:extLst>
              <a:ext uri="{FF2B5EF4-FFF2-40B4-BE49-F238E27FC236}">
                <a16:creationId xmlns:a16="http://schemas.microsoft.com/office/drawing/2014/main" id="{15504DFA-7EC6-4B2B-AF14-DD107C3E13FE}"/>
              </a:ext>
            </a:extLst>
          </p:cNvPr>
          <p:cNvSpPr>
            <a:spLocks noGrp="1" noChangeArrowheads="1"/>
          </p:cNvSpPr>
          <p:nvPr>
            <p:ph type="title"/>
          </p:nvPr>
        </p:nvSpPr>
        <p:spPr>
          <a:xfrm>
            <a:off x="762000" y="533400"/>
            <a:ext cx="7696200" cy="838200"/>
          </a:xfrm>
        </p:spPr>
        <p:txBody>
          <a:bodyPr/>
          <a:lstStyle/>
          <a:p>
            <a:pPr algn="ctr"/>
            <a:r>
              <a:rPr lang="en-US" altLang="en-US" sz="4800" dirty="0">
                <a:effectLst>
                  <a:outerShdw blurRad="38100" dist="38100" dir="2700000" algn="tl">
                    <a:srgbClr val="C0C0C0"/>
                  </a:outerShdw>
                </a:effectLst>
                <a:latin typeface="Calibri" panose="020F0502020204030204" pitchFamily="34" charset="0"/>
                <a:cs typeface="Calibri" panose="020F0502020204030204" pitchFamily="34" charset="0"/>
              </a:rPr>
              <a:t>Conflicts Within Physics</a:t>
            </a:r>
          </a:p>
        </p:txBody>
      </p:sp>
      <p:sp>
        <p:nvSpPr>
          <p:cNvPr id="123907" name="Rectangle 3">
            <a:extLst>
              <a:ext uri="{FF2B5EF4-FFF2-40B4-BE49-F238E27FC236}">
                <a16:creationId xmlns:a16="http://schemas.microsoft.com/office/drawing/2014/main" id="{B93D0568-47AB-4317-8CA9-4848AD0B3C05}"/>
              </a:ext>
            </a:extLst>
          </p:cNvPr>
          <p:cNvSpPr>
            <a:spLocks noGrp="1" noChangeArrowheads="1"/>
          </p:cNvSpPr>
          <p:nvPr>
            <p:ph type="body" idx="1"/>
          </p:nvPr>
        </p:nvSpPr>
        <p:spPr>
          <a:xfrm>
            <a:off x="457200" y="1905000"/>
            <a:ext cx="8229600" cy="4343400"/>
          </a:xfrm>
        </p:spPr>
        <p:txBody>
          <a:bodyPr>
            <a:normAutofit/>
          </a:bodyPr>
          <a:lstStyle/>
          <a:p>
            <a:r>
              <a:rPr lang="en-US" altLang="en-US" sz="2400" u="sng" dirty="0">
                <a:latin typeface="Calibri" panose="020F0502020204030204" pitchFamily="34" charset="0"/>
                <a:cs typeface="Calibri" panose="020F0502020204030204" pitchFamily="34" charset="0"/>
              </a:rPr>
              <a:t>Quantum Mechanics</a:t>
            </a:r>
            <a:r>
              <a:rPr lang="en-US" altLang="en-US" sz="2400" dirty="0">
                <a:latin typeface="Calibri" panose="020F0502020204030204" pitchFamily="34" charset="0"/>
                <a:cs typeface="Calibri" panose="020F0502020204030204" pitchFamily="34" charset="0"/>
              </a:rPr>
              <a:t>:  Two new forces, strong and weak nuclear force coupled with electro-magnetic described phenomena of subatomic particles.</a:t>
            </a:r>
          </a:p>
          <a:p>
            <a:r>
              <a:rPr lang="en-US" altLang="en-US" sz="2400" u="sng" dirty="0">
                <a:latin typeface="Calibri" panose="020F0502020204030204" pitchFamily="34" charset="0"/>
                <a:cs typeface="Calibri" panose="020F0502020204030204" pitchFamily="34" charset="0"/>
              </a:rPr>
              <a:t>General Relativity (Gravitational force)</a:t>
            </a:r>
            <a:r>
              <a:rPr lang="en-US" altLang="en-US" sz="2400" dirty="0">
                <a:latin typeface="Calibri" panose="020F0502020204030204" pitchFamily="34" charset="0"/>
                <a:cs typeface="Calibri" panose="020F0502020204030204" pitchFamily="34" charset="0"/>
              </a:rPr>
              <a:t> was used to describe phenomena of large objects (planets, galaxies).</a:t>
            </a:r>
          </a:p>
          <a:p>
            <a:r>
              <a:rPr lang="en-US" altLang="en-US" sz="2400" dirty="0">
                <a:latin typeface="Calibri" panose="020F0502020204030204" pitchFamily="34" charset="0"/>
                <a:cs typeface="Calibri" panose="020F0502020204030204" pitchFamily="34" charset="0"/>
              </a:rPr>
              <a:t>Results become chaotic and nonsensical when using General Relativity to describe quantum phenomena.</a:t>
            </a:r>
          </a:p>
          <a:p>
            <a:r>
              <a:rPr lang="en-US" altLang="en-US" sz="2400" dirty="0">
                <a:latin typeface="Calibri" panose="020F0502020204030204" pitchFamily="34" charset="0"/>
                <a:cs typeface="Calibri" panose="020F0502020204030204" pitchFamily="34" charset="0"/>
              </a:rPr>
              <a:t>Black Holes:  Are both extremely massive (gravity) and extremely small.  Theories need to unify to explain their phenomena.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D0AC980-E74B-4E9D-85F6-EB63432DA9BE}"/>
              </a:ext>
            </a:extLst>
          </p:cNvPr>
          <p:cNvSpPr>
            <a:spLocks noGrp="1"/>
          </p:cNvSpPr>
          <p:nvPr>
            <p:ph type="sldNum" sz="quarter" idx="12"/>
          </p:nvPr>
        </p:nvSpPr>
        <p:spPr/>
        <p:txBody>
          <a:bodyPr/>
          <a:lstStyle/>
          <a:p>
            <a:fld id="{F565398E-F343-459A-933C-9D42191F2F3B}" type="slidenum">
              <a:rPr lang="en-US" altLang="en-US"/>
              <a:pPr/>
              <a:t>7</a:t>
            </a:fld>
            <a:endParaRPr lang="en-US" altLang="en-US" dirty="0"/>
          </a:p>
        </p:txBody>
      </p:sp>
      <p:sp>
        <p:nvSpPr>
          <p:cNvPr id="63490" name="Rectangle 2">
            <a:extLst>
              <a:ext uri="{FF2B5EF4-FFF2-40B4-BE49-F238E27FC236}">
                <a16:creationId xmlns:a16="http://schemas.microsoft.com/office/drawing/2014/main" id="{E90D9563-2D61-41E3-86B2-490877718836}"/>
              </a:ext>
            </a:extLst>
          </p:cNvPr>
          <p:cNvSpPr>
            <a:spLocks noGrp="1" noChangeArrowheads="1"/>
          </p:cNvSpPr>
          <p:nvPr>
            <p:ph type="title"/>
          </p:nvPr>
        </p:nvSpPr>
        <p:spPr>
          <a:xfrm>
            <a:off x="762000" y="533400"/>
            <a:ext cx="7696200" cy="762000"/>
          </a:xfrm>
        </p:spPr>
        <p:txBody>
          <a:bodyPr/>
          <a:lstStyle/>
          <a:p>
            <a:pPr algn="ctr"/>
            <a:r>
              <a:rPr lang="en-US" altLang="en-US" sz="4400" b="1" dirty="0">
                <a:latin typeface="Calibri" panose="020F0502020204030204" pitchFamily="34" charset="0"/>
                <a:cs typeface="Calibri" panose="020F0502020204030204" pitchFamily="34" charset="0"/>
              </a:rPr>
              <a:t>The Uncertainty Principle</a:t>
            </a:r>
          </a:p>
        </p:txBody>
      </p:sp>
      <p:sp>
        <p:nvSpPr>
          <p:cNvPr id="63491" name="Rectangle 3">
            <a:extLst>
              <a:ext uri="{FF2B5EF4-FFF2-40B4-BE49-F238E27FC236}">
                <a16:creationId xmlns:a16="http://schemas.microsoft.com/office/drawing/2014/main" id="{C8796729-8DCB-4602-ABD6-6B2B6D14E669}"/>
              </a:ext>
            </a:extLst>
          </p:cNvPr>
          <p:cNvSpPr>
            <a:spLocks noGrp="1" noChangeArrowheads="1"/>
          </p:cNvSpPr>
          <p:nvPr>
            <p:ph type="body" idx="1"/>
          </p:nvPr>
        </p:nvSpPr>
        <p:spPr>
          <a:xfrm>
            <a:off x="381000" y="1752600"/>
            <a:ext cx="8458200" cy="4572000"/>
          </a:xfrm>
        </p:spPr>
        <p:txBody>
          <a:bodyPr/>
          <a:lstStyle/>
          <a:p>
            <a:r>
              <a:rPr lang="en-US" altLang="en-US" sz="2400" dirty="0"/>
              <a:t>The process of measurement involves interaction</a:t>
            </a:r>
          </a:p>
          <a:p>
            <a:pPr lvl="1"/>
            <a:r>
              <a:rPr lang="en-US" altLang="en-US" sz="2000" dirty="0"/>
              <a:t>this interaction necessarily “touches” the subject</a:t>
            </a:r>
          </a:p>
          <a:p>
            <a:pPr lvl="1"/>
            <a:r>
              <a:rPr lang="en-US" altLang="en-US" sz="2000" dirty="0"/>
              <a:t>by “touch,” we could mean by a photon of light</a:t>
            </a:r>
          </a:p>
          <a:p>
            <a:endParaRPr lang="en-US" altLang="en-US" sz="2400" dirty="0"/>
          </a:p>
          <a:p>
            <a:r>
              <a:rPr lang="en-US" altLang="en-US" sz="2400" dirty="0"/>
              <a:t>The more precisely we want to know where something is, the “harder” we have to measure it</a:t>
            </a:r>
          </a:p>
          <a:p>
            <a:pPr lvl="1"/>
            <a:r>
              <a:rPr lang="en-US" altLang="en-US" sz="2000" dirty="0"/>
              <a:t>so we end up giving it a kick</a:t>
            </a:r>
          </a:p>
          <a:p>
            <a:endParaRPr lang="en-US" altLang="en-US" sz="2400" dirty="0"/>
          </a:p>
          <a:p>
            <a:r>
              <a:rPr lang="en-US" altLang="en-US" sz="2400" dirty="0"/>
              <a:t>So we must unavoidably alter the velocity of the particle under study</a:t>
            </a:r>
          </a:p>
          <a:p>
            <a:pPr lvl="1"/>
            <a:r>
              <a:rPr lang="en-US" altLang="en-US" sz="2000" dirty="0"/>
              <a:t>thus changing its momentum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CD60638E-CEEC-40C2-ACF2-4573D53E6FCB}"/>
              </a:ext>
            </a:extLst>
          </p:cNvPr>
          <p:cNvSpPr>
            <a:spLocks noGrp="1"/>
          </p:cNvSpPr>
          <p:nvPr>
            <p:ph type="ftr" sz="quarter" idx="11"/>
          </p:nvPr>
        </p:nvSpPr>
        <p:spPr/>
        <p:txBody>
          <a:bodyPr/>
          <a:lstStyle/>
          <a:p>
            <a:r>
              <a:rPr lang="en-US" altLang="en-US"/>
              <a:t>-The String Theory-</a:t>
            </a:r>
          </a:p>
        </p:txBody>
      </p:sp>
      <p:sp>
        <p:nvSpPr>
          <p:cNvPr id="7" name="Slide Number Placeholder 6">
            <a:extLst>
              <a:ext uri="{FF2B5EF4-FFF2-40B4-BE49-F238E27FC236}">
                <a16:creationId xmlns:a16="http://schemas.microsoft.com/office/drawing/2014/main" id="{4268C365-B27C-4EB5-B224-C3F3708C1DFA}"/>
              </a:ext>
            </a:extLst>
          </p:cNvPr>
          <p:cNvSpPr>
            <a:spLocks noGrp="1"/>
          </p:cNvSpPr>
          <p:nvPr>
            <p:ph type="sldNum" sz="quarter" idx="12"/>
          </p:nvPr>
        </p:nvSpPr>
        <p:spPr>
          <a:xfrm>
            <a:off x="6858000" y="6424612"/>
            <a:ext cx="1600200" cy="457200"/>
          </a:xfrm>
        </p:spPr>
        <p:txBody>
          <a:bodyPr/>
          <a:lstStyle/>
          <a:p>
            <a:fld id="{BF32223A-6B8C-48A4-A079-B700C39000AD}" type="slidenum">
              <a:rPr lang="en-US" altLang="en-US"/>
              <a:pPr/>
              <a:t>8</a:t>
            </a:fld>
            <a:endParaRPr lang="en-US" altLang="en-US"/>
          </a:p>
        </p:txBody>
      </p:sp>
      <p:sp>
        <p:nvSpPr>
          <p:cNvPr id="125956" name="Rectangle 4">
            <a:extLst>
              <a:ext uri="{FF2B5EF4-FFF2-40B4-BE49-F238E27FC236}">
                <a16:creationId xmlns:a16="http://schemas.microsoft.com/office/drawing/2014/main" id="{E445ADF9-68E9-4435-996B-6394D4EFEA39}"/>
              </a:ext>
            </a:extLst>
          </p:cNvPr>
          <p:cNvSpPr>
            <a:spLocks noGrp="1" noChangeArrowheads="1"/>
          </p:cNvSpPr>
          <p:nvPr>
            <p:ph type="title"/>
          </p:nvPr>
        </p:nvSpPr>
        <p:spPr>
          <a:xfrm>
            <a:off x="762000" y="533400"/>
            <a:ext cx="7696200" cy="838200"/>
          </a:xfrm>
        </p:spPr>
        <p:txBody>
          <a:bodyPr/>
          <a:lstStyle/>
          <a:p>
            <a:pPr algn="ctr"/>
            <a:r>
              <a:rPr lang="en-US" altLang="en-US" sz="4000" dirty="0">
                <a:effectLst>
                  <a:outerShdw blurRad="38100" dist="38100" dir="2700000" algn="tl">
                    <a:srgbClr val="C0C0C0"/>
                  </a:outerShdw>
                </a:effectLst>
                <a:latin typeface="Calibri" panose="020F0502020204030204" pitchFamily="34" charset="0"/>
                <a:cs typeface="Calibri" panose="020F0502020204030204" pitchFamily="34" charset="0"/>
              </a:rPr>
              <a:t>The String Theory: The Holy Grail?</a:t>
            </a:r>
          </a:p>
        </p:txBody>
      </p:sp>
      <p:sp>
        <p:nvSpPr>
          <p:cNvPr id="125957" name="Rectangle 5">
            <a:extLst>
              <a:ext uri="{FF2B5EF4-FFF2-40B4-BE49-F238E27FC236}">
                <a16:creationId xmlns:a16="http://schemas.microsoft.com/office/drawing/2014/main" id="{88E422AE-8054-4739-8AF2-B89EE26C4788}"/>
              </a:ext>
            </a:extLst>
          </p:cNvPr>
          <p:cNvSpPr>
            <a:spLocks noGrp="1" noChangeArrowheads="1"/>
          </p:cNvSpPr>
          <p:nvPr>
            <p:ph type="body" sz="half" idx="1"/>
          </p:nvPr>
        </p:nvSpPr>
        <p:spPr>
          <a:xfrm>
            <a:off x="381000" y="1905000"/>
            <a:ext cx="4800600" cy="4267200"/>
          </a:xfrm>
        </p:spPr>
        <p:txBody>
          <a:bodyPr/>
          <a:lstStyle/>
          <a:p>
            <a:pPr>
              <a:lnSpc>
                <a:spcPct val="90000"/>
              </a:lnSpc>
            </a:pPr>
            <a:r>
              <a:rPr lang="en-US" altLang="en-US" sz="2400" dirty="0">
                <a:latin typeface="Calibri" panose="020F0502020204030204" pitchFamily="34" charset="0"/>
                <a:cs typeface="Calibri" panose="020F0502020204030204" pitchFamily="34" charset="0"/>
              </a:rPr>
              <a:t>A theory to unify quantum mechanics and general relativity (all known forces).</a:t>
            </a:r>
          </a:p>
          <a:p>
            <a:pPr>
              <a:lnSpc>
                <a:spcPct val="90000"/>
              </a:lnSpc>
            </a:pPr>
            <a:r>
              <a:rPr lang="en-US" altLang="en-US" sz="2400" dirty="0">
                <a:latin typeface="Calibri" panose="020F0502020204030204" pitchFamily="34" charset="0"/>
                <a:cs typeface="Calibri" panose="020F0502020204030204" pitchFamily="34" charset="0"/>
              </a:rPr>
              <a:t>Every particle boils down to vibrating strings .</a:t>
            </a:r>
          </a:p>
          <a:p>
            <a:pPr>
              <a:lnSpc>
                <a:spcPct val="90000"/>
              </a:lnSpc>
            </a:pPr>
            <a:r>
              <a:rPr lang="en-US" altLang="en-US" sz="2400" dirty="0">
                <a:latin typeface="Calibri" panose="020F0502020204030204" pitchFamily="34" charset="0"/>
                <a:cs typeface="Calibri" panose="020F0502020204030204" pitchFamily="34" charset="0"/>
              </a:rPr>
              <a:t>The difference in vibration makes up each atom and gives them their properties.</a:t>
            </a:r>
          </a:p>
          <a:p>
            <a:pPr>
              <a:lnSpc>
                <a:spcPct val="90000"/>
              </a:lnSpc>
            </a:pPr>
            <a:r>
              <a:rPr lang="en-US" altLang="en-US" sz="2400" dirty="0">
                <a:latin typeface="Calibri" panose="020F0502020204030204" pitchFamily="34" charset="0"/>
                <a:cs typeface="Calibri" panose="020F0502020204030204" pitchFamily="34" charset="0"/>
              </a:rPr>
              <a:t>All forces (and phenomena) in existence described in one equation.</a:t>
            </a:r>
          </a:p>
          <a:p>
            <a:pPr>
              <a:lnSpc>
                <a:spcPct val="90000"/>
              </a:lnSpc>
            </a:pPr>
            <a:endParaRPr lang="en-US" altLang="en-US" sz="2400" dirty="0">
              <a:latin typeface="Garamond" panose="02020404030301010803" pitchFamily="18" charset="0"/>
            </a:endParaRPr>
          </a:p>
          <a:p>
            <a:pPr>
              <a:lnSpc>
                <a:spcPct val="90000"/>
              </a:lnSpc>
            </a:pPr>
            <a:endParaRPr lang="en-US" altLang="en-US" sz="2400" dirty="0">
              <a:latin typeface="Garamond" panose="02020404030301010803" pitchFamily="18" charset="0"/>
            </a:endParaRPr>
          </a:p>
        </p:txBody>
      </p:sp>
      <p:pic>
        <p:nvPicPr>
          <p:cNvPr id="125959" name="Picture 7" descr="ever_thumb_illustration">
            <a:extLst>
              <a:ext uri="{FF2B5EF4-FFF2-40B4-BE49-F238E27FC236}">
                <a16:creationId xmlns:a16="http://schemas.microsoft.com/office/drawing/2014/main" id="{1DA3A7D0-1E63-469C-A494-B5C00A9DA03C}"/>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10200" y="1905000"/>
            <a:ext cx="30480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A0F8880-E523-4A74-85F3-2A1DF46D4E85}"/>
              </a:ext>
            </a:extLst>
          </p:cNvPr>
          <p:cNvSpPr>
            <a:spLocks noGrp="1"/>
          </p:cNvSpPr>
          <p:nvPr>
            <p:ph type="ftr" sz="quarter" idx="11"/>
          </p:nvPr>
        </p:nvSpPr>
        <p:spPr/>
        <p:txBody>
          <a:bodyPr/>
          <a:lstStyle/>
          <a:p>
            <a:r>
              <a:rPr lang="en-US" altLang="en-US"/>
              <a:t>-The String Theory-</a:t>
            </a:r>
          </a:p>
        </p:txBody>
      </p:sp>
      <p:sp>
        <p:nvSpPr>
          <p:cNvPr id="6" name="Slide Number Placeholder 5">
            <a:extLst>
              <a:ext uri="{FF2B5EF4-FFF2-40B4-BE49-F238E27FC236}">
                <a16:creationId xmlns:a16="http://schemas.microsoft.com/office/drawing/2014/main" id="{F41F6CEE-A69D-4703-9009-2F94A85BB362}"/>
              </a:ext>
            </a:extLst>
          </p:cNvPr>
          <p:cNvSpPr>
            <a:spLocks noGrp="1"/>
          </p:cNvSpPr>
          <p:nvPr>
            <p:ph type="sldNum" sz="quarter" idx="12"/>
          </p:nvPr>
        </p:nvSpPr>
        <p:spPr/>
        <p:txBody>
          <a:bodyPr/>
          <a:lstStyle/>
          <a:p>
            <a:fld id="{6FDF597A-D5E7-438C-AEA6-06BFF01DFFB9}" type="slidenum">
              <a:rPr lang="en-US" altLang="en-US"/>
              <a:pPr/>
              <a:t>9</a:t>
            </a:fld>
            <a:endParaRPr lang="en-US" altLang="en-US"/>
          </a:p>
        </p:txBody>
      </p:sp>
      <p:sp>
        <p:nvSpPr>
          <p:cNvPr id="129026" name="Rectangle 2">
            <a:extLst>
              <a:ext uri="{FF2B5EF4-FFF2-40B4-BE49-F238E27FC236}">
                <a16:creationId xmlns:a16="http://schemas.microsoft.com/office/drawing/2014/main" id="{8D7CE7A2-816D-475B-96B3-1646E513CC62}"/>
              </a:ext>
            </a:extLst>
          </p:cNvPr>
          <p:cNvSpPr>
            <a:spLocks noGrp="1" noChangeArrowheads="1"/>
          </p:cNvSpPr>
          <p:nvPr>
            <p:ph type="title"/>
          </p:nvPr>
        </p:nvSpPr>
        <p:spPr>
          <a:xfrm>
            <a:off x="762000" y="533400"/>
            <a:ext cx="7696200" cy="762000"/>
          </a:xfrm>
        </p:spPr>
        <p:txBody>
          <a:bodyPr/>
          <a:lstStyle/>
          <a:p>
            <a:r>
              <a:rPr lang="en-US" altLang="en-US" sz="4400" dirty="0">
                <a:effectLst>
                  <a:outerShdw blurRad="38100" dist="38100" dir="2700000" algn="tl">
                    <a:srgbClr val="C0C0C0"/>
                  </a:outerShdw>
                </a:effectLst>
                <a:latin typeface="Calibri" panose="020F0502020204030204" pitchFamily="34" charset="0"/>
                <a:cs typeface="Calibri" panose="020F0502020204030204" pitchFamily="34" charset="0"/>
              </a:rPr>
              <a:t>Problems of The String Theory</a:t>
            </a:r>
          </a:p>
        </p:txBody>
      </p:sp>
      <p:sp>
        <p:nvSpPr>
          <p:cNvPr id="129027" name="Rectangle 3">
            <a:extLst>
              <a:ext uri="{FF2B5EF4-FFF2-40B4-BE49-F238E27FC236}">
                <a16:creationId xmlns:a16="http://schemas.microsoft.com/office/drawing/2014/main" id="{277BDF2E-C7BC-4DAA-AA81-AFB45FE0A8C3}"/>
              </a:ext>
            </a:extLst>
          </p:cNvPr>
          <p:cNvSpPr>
            <a:spLocks noGrp="1" noChangeArrowheads="1"/>
          </p:cNvSpPr>
          <p:nvPr>
            <p:ph type="body" idx="1"/>
          </p:nvPr>
        </p:nvSpPr>
        <p:spPr>
          <a:xfrm>
            <a:off x="381000" y="1905000"/>
            <a:ext cx="8382000" cy="4267200"/>
          </a:xfrm>
        </p:spPr>
        <p:txBody>
          <a:bodyPr>
            <a:normAutofit fontScale="92500"/>
          </a:bodyPr>
          <a:lstStyle/>
          <a:p>
            <a:r>
              <a:rPr lang="en-US" altLang="en-US" sz="2800" dirty="0">
                <a:latin typeface="Calibri" panose="020F0502020204030204" pitchFamily="34" charset="0"/>
                <a:cs typeface="Calibri" panose="020F0502020204030204" pitchFamily="34" charset="0"/>
              </a:rPr>
              <a:t>Theory included a particle (a Tachyon) that was faster than the speed of light.</a:t>
            </a:r>
          </a:p>
          <a:p>
            <a:r>
              <a:rPr lang="en-US" altLang="en-US" sz="2800" dirty="0">
                <a:latin typeface="Calibri" panose="020F0502020204030204" pitchFamily="34" charset="0"/>
                <a:cs typeface="Calibri" panose="020F0502020204030204" pitchFamily="34" charset="0"/>
              </a:rPr>
              <a:t>Theory required multiple dimensions.</a:t>
            </a:r>
          </a:p>
          <a:p>
            <a:r>
              <a:rPr lang="en-US" altLang="en-US" sz="2800" dirty="0">
                <a:latin typeface="Calibri" panose="020F0502020204030204" pitchFamily="34" charset="0"/>
                <a:cs typeface="Calibri" panose="020F0502020204030204" pitchFamily="34" charset="0"/>
              </a:rPr>
              <a:t>No observation or experiment could discount the theory.</a:t>
            </a:r>
          </a:p>
          <a:p>
            <a:r>
              <a:rPr lang="en-US" altLang="en-US" sz="2800" dirty="0">
                <a:latin typeface="Calibri" panose="020F0502020204030204" pitchFamily="34" charset="0"/>
                <a:cs typeface="Calibri" panose="020F0502020204030204" pitchFamily="34" charset="0"/>
              </a:rPr>
              <a:t>The mass-less particle.  Later proposed as the graviton.  A particle that governs gravity at atomic level and ultimately decided how small the strings are.</a:t>
            </a:r>
          </a:p>
          <a:p>
            <a:r>
              <a:rPr lang="en-US" altLang="en-US" sz="2800" dirty="0">
                <a:latin typeface="Calibri" panose="020F0502020204030204" pitchFamily="34" charset="0"/>
                <a:cs typeface="Calibri" panose="020F0502020204030204" pitchFamily="34" charset="0"/>
              </a:rPr>
              <a:t>If an atom were the size of the solar system, a string would be the size of a tree.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6533ADF-B0FD-45DA-BA3B-80D903FD1543}"/>
              </a:ext>
            </a:extLst>
          </p:cNvPr>
          <p:cNvSpPr>
            <a:spLocks noGrp="1"/>
          </p:cNvSpPr>
          <p:nvPr>
            <p:ph type="ftr" sz="quarter" idx="11"/>
          </p:nvPr>
        </p:nvSpPr>
        <p:spPr/>
        <p:txBody>
          <a:bodyPr/>
          <a:lstStyle/>
          <a:p>
            <a:r>
              <a:rPr lang="en-US" altLang="en-US"/>
              <a:t>-The String Theory-</a:t>
            </a:r>
          </a:p>
        </p:txBody>
      </p:sp>
      <p:sp>
        <p:nvSpPr>
          <p:cNvPr id="8" name="Slide Number Placeholder 5">
            <a:extLst>
              <a:ext uri="{FF2B5EF4-FFF2-40B4-BE49-F238E27FC236}">
                <a16:creationId xmlns:a16="http://schemas.microsoft.com/office/drawing/2014/main" id="{5C799312-2358-4498-B9DE-E8AB2D3571B9}"/>
              </a:ext>
            </a:extLst>
          </p:cNvPr>
          <p:cNvSpPr>
            <a:spLocks noGrp="1"/>
          </p:cNvSpPr>
          <p:nvPr>
            <p:ph type="sldNum" sz="quarter" idx="12"/>
          </p:nvPr>
        </p:nvSpPr>
        <p:spPr/>
        <p:txBody>
          <a:bodyPr/>
          <a:lstStyle/>
          <a:p>
            <a:fld id="{A33AE04B-81AC-4643-BAC3-B0F736574457}" type="slidenum">
              <a:rPr lang="en-US" altLang="en-US"/>
              <a:pPr/>
              <a:t>10</a:t>
            </a:fld>
            <a:endParaRPr lang="en-US" altLang="en-US"/>
          </a:p>
        </p:txBody>
      </p:sp>
      <p:sp>
        <p:nvSpPr>
          <p:cNvPr id="132098" name="Rectangle 2">
            <a:extLst>
              <a:ext uri="{FF2B5EF4-FFF2-40B4-BE49-F238E27FC236}">
                <a16:creationId xmlns:a16="http://schemas.microsoft.com/office/drawing/2014/main" id="{531A985D-DE00-4CAB-A2AD-340B80F933EB}"/>
              </a:ext>
            </a:extLst>
          </p:cNvPr>
          <p:cNvSpPr>
            <a:spLocks noGrp="1" noChangeArrowheads="1"/>
          </p:cNvSpPr>
          <p:nvPr>
            <p:ph type="title"/>
          </p:nvPr>
        </p:nvSpPr>
        <p:spPr>
          <a:xfrm>
            <a:off x="762000" y="533400"/>
            <a:ext cx="7696200" cy="762000"/>
          </a:xfrm>
        </p:spPr>
        <p:txBody>
          <a:bodyPr/>
          <a:lstStyle/>
          <a:p>
            <a:pPr algn="ctr"/>
            <a:r>
              <a:rPr lang="en-US" altLang="en-US" sz="4800" dirty="0">
                <a:effectLst>
                  <a:outerShdw blurRad="38100" dist="38100" dir="2700000" algn="tl">
                    <a:srgbClr val="C0C0C0"/>
                  </a:outerShdw>
                </a:effectLst>
                <a:latin typeface="Calibri" panose="020F0502020204030204" pitchFamily="34" charset="0"/>
                <a:cs typeface="Calibri" panose="020F0502020204030204" pitchFamily="34" charset="0"/>
              </a:rPr>
              <a:t>The String Theory Expands</a:t>
            </a:r>
          </a:p>
        </p:txBody>
      </p:sp>
      <p:sp>
        <p:nvSpPr>
          <p:cNvPr id="132099" name="Rectangle 3">
            <a:extLst>
              <a:ext uri="{FF2B5EF4-FFF2-40B4-BE49-F238E27FC236}">
                <a16:creationId xmlns:a16="http://schemas.microsoft.com/office/drawing/2014/main" id="{64289112-B002-4F00-B0B9-00C0B060E2B1}"/>
              </a:ext>
            </a:extLst>
          </p:cNvPr>
          <p:cNvSpPr>
            <a:spLocks noGrp="1" noChangeArrowheads="1"/>
          </p:cNvSpPr>
          <p:nvPr>
            <p:ph type="body" idx="1"/>
          </p:nvPr>
        </p:nvSpPr>
        <p:spPr>
          <a:xfrm>
            <a:off x="762000" y="1905000"/>
            <a:ext cx="5562600" cy="4038600"/>
          </a:xfrm>
        </p:spPr>
        <p:txBody>
          <a:bodyPr/>
          <a:lstStyle/>
          <a:p>
            <a:pPr marL="0" indent="0">
              <a:buNone/>
            </a:pPr>
            <a:r>
              <a:rPr lang="en-US" altLang="en-US" sz="2400" dirty="0">
                <a:latin typeface="Calibri" panose="020F0502020204030204" pitchFamily="34" charset="0"/>
                <a:cs typeface="Calibri" panose="020F0502020204030204" pitchFamily="34" charset="0"/>
              </a:rPr>
              <a:t>Five correct versions of the theory condensed to one by Edward Witten at a USC string theory conference.</a:t>
            </a:r>
          </a:p>
          <a:p>
            <a:pPr marL="0" indent="0">
              <a:buNone/>
            </a:pPr>
            <a:endParaRPr lang="en-US" altLang="en-US" sz="2400" dirty="0">
              <a:latin typeface="Calibri" panose="020F0502020204030204" pitchFamily="34" charset="0"/>
              <a:cs typeface="Calibri" panose="020F0502020204030204" pitchFamily="34" charset="0"/>
            </a:endParaRPr>
          </a:p>
          <a:p>
            <a:pPr marL="0" indent="0">
              <a:buNone/>
            </a:pPr>
            <a:r>
              <a:rPr lang="en-US" altLang="en-US" sz="2400" dirty="0">
                <a:latin typeface="Calibri" panose="020F0502020204030204" pitchFamily="34" charset="0"/>
                <a:cs typeface="Calibri" panose="020F0502020204030204" pitchFamily="34" charset="0"/>
              </a:rPr>
              <a:t>If we could master the rhythms of strings then we could explain all the matter, forces, and phenomena in nature from the biggest things (planets, galaxies) to the smallest quantum particles.-</a:t>
            </a:r>
          </a:p>
        </p:txBody>
      </p:sp>
      <p:pic>
        <p:nvPicPr>
          <p:cNvPr id="132100" name="Picture 4" descr="view_port_witten">
            <a:extLst>
              <a:ext uri="{FF2B5EF4-FFF2-40B4-BE49-F238E27FC236}">
                <a16:creationId xmlns:a16="http://schemas.microsoft.com/office/drawing/2014/main" id="{B17D1FC3-7403-4306-AC49-DD0EDAA628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325" y="2438400"/>
            <a:ext cx="1885950" cy="1885950"/>
          </a:xfrm>
          <a:prstGeom prst="rect">
            <a:avLst/>
          </a:prstGeom>
          <a:noFill/>
          <a:extLst>
            <a:ext uri="{909E8E84-426E-40DD-AFC4-6F175D3DCCD1}">
              <a14:hiddenFill xmlns:a14="http://schemas.microsoft.com/office/drawing/2010/main">
                <a:solidFill>
                  <a:srgbClr val="FFFFFF"/>
                </a:solidFill>
              </a14:hiddenFill>
            </a:ext>
          </a:extLst>
        </p:spPr>
      </p:pic>
      <p:sp>
        <p:nvSpPr>
          <p:cNvPr id="132101" name="Text Box 5">
            <a:extLst>
              <a:ext uri="{FF2B5EF4-FFF2-40B4-BE49-F238E27FC236}">
                <a16:creationId xmlns:a16="http://schemas.microsoft.com/office/drawing/2014/main" id="{A3202F92-DCFA-4DE7-8F50-701EE83B7DDE}"/>
              </a:ext>
            </a:extLst>
          </p:cNvPr>
          <p:cNvSpPr txBox="1">
            <a:spLocks noChangeArrowheads="1"/>
          </p:cNvSpPr>
          <p:nvPr/>
        </p:nvSpPr>
        <p:spPr bwMode="auto">
          <a:xfrm>
            <a:off x="6410325" y="4495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dirty="0">
                <a:latin typeface="Garamond" panose="02020404030301010803" pitchFamily="18" charset="0"/>
              </a:rPr>
              <a:t>Edward Witten (Einstein’s successor?)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F9D70FA7-F2CC-4AC0-A825-263799477187}"/>
              </a:ext>
            </a:extLst>
          </p:cNvPr>
          <p:cNvSpPr>
            <a:spLocks noGrp="1"/>
          </p:cNvSpPr>
          <p:nvPr>
            <p:ph type="ftr" sz="quarter" idx="11"/>
          </p:nvPr>
        </p:nvSpPr>
        <p:spPr/>
        <p:txBody>
          <a:bodyPr/>
          <a:lstStyle/>
          <a:p>
            <a:r>
              <a:rPr lang="en-US" altLang="en-US"/>
              <a:t>-The String Theory-</a:t>
            </a:r>
          </a:p>
        </p:txBody>
      </p:sp>
      <p:sp>
        <p:nvSpPr>
          <p:cNvPr id="8" name="Slide Number Placeholder 5">
            <a:extLst>
              <a:ext uri="{FF2B5EF4-FFF2-40B4-BE49-F238E27FC236}">
                <a16:creationId xmlns:a16="http://schemas.microsoft.com/office/drawing/2014/main" id="{77A5DE61-208F-4C23-8544-EAC5FAB2DD6B}"/>
              </a:ext>
            </a:extLst>
          </p:cNvPr>
          <p:cNvSpPr>
            <a:spLocks noGrp="1"/>
          </p:cNvSpPr>
          <p:nvPr>
            <p:ph type="sldNum" sz="quarter" idx="12"/>
          </p:nvPr>
        </p:nvSpPr>
        <p:spPr/>
        <p:txBody>
          <a:bodyPr/>
          <a:lstStyle/>
          <a:p>
            <a:fld id="{D3F4BB8E-A31B-44DB-8EAD-E716B4A28FB5}" type="slidenum">
              <a:rPr lang="en-US" altLang="en-US"/>
              <a:pPr/>
              <a:t>11</a:t>
            </a:fld>
            <a:endParaRPr lang="en-US" altLang="en-US"/>
          </a:p>
        </p:txBody>
      </p:sp>
      <p:sp>
        <p:nvSpPr>
          <p:cNvPr id="133122" name="Rectangle 2">
            <a:extLst>
              <a:ext uri="{FF2B5EF4-FFF2-40B4-BE49-F238E27FC236}">
                <a16:creationId xmlns:a16="http://schemas.microsoft.com/office/drawing/2014/main" id="{56C08C2D-EB86-48B0-8F00-6D49782C9C17}"/>
              </a:ext>
            </a:extLst>
          </p:cNvPr>
          <p:cNvSpPr>
            <a:spLocks noGrp="1" noChangeArrowheads="1"/>
          </p:cNvSpPr>
          <p:nvPr>
            <p:ph type="title"/>
          </p:nvPr>
        </p:nvSpPr>
        <p:spPr/>
        <p:txBody>
          <a:bodyPr/>
          <a:lstStyle/>
          <a:p>
            <a:pPr algn="ctr"/>
            <a:r>
              <a:rPr lang="en-US" altLang="en-US" sz="4400">
                <a:effectLst>
                  <a:outerShdw blurRad="38100" dist="38100" dir="2700000" algn="tl">
                    <a:srgbClr val="C0C0C0"/>
                  </a:outerShdw>
                </a:effectLst>
                <a:latin typeface="Garamond" panose="02020404030301010803" pitchFamily="18" charset="0"/>
              </a:rPr>
              <a:t>The Possibilities are Infinite</a:t>
            </a:r>
          </a:p>
        </p:txBody>
      </p:sp>
      <p:sp>
        <p:nvSpPr>
          <p:cNvPr id="133123" name="Rectangle 3">
            <a:extLst>
              <a:ext uri="{FF2B5EF4-FFF2-40B4-BE49-F238E27FC236}">
                <a16:creationId xmlns:a16="http://schemas.microsoft.com/office/drawing/2014/main" id="{088ED740-44F9-48F6-A6DB-028C988AA49D}"/>
              </a:ext>
            </a:extLst>
          </p:cNvPr>
          <p:cNvSpPr>
            <a:spLocks noGrp="1" noChangeArrowheads="1"/>
          </p:cNvSpPr>
          <p:nvPr>
            <p:ph type="body" idx="1"/>
          </p:nvPr>
        </p:nvSpPr>
        <p:spPr>
          <a:xfrm>
            <a:off x="762000" y="1905000"/>
            <a:ext cx="5486400" cy="4267200"/>
          </a:xfrm>
        </p:spPr>
        <p:txBody>
          <a:bodyPr/>
          <a:lstStyle/>
          <a:p>
            <a:pPr>
              <a:lnSpc>
                <a:spcPct val="90000"/>
              </a:lnSpc>
            </a:pPr>
            <a:endParaRPr lang="en-US" altLang="en-US" sz="1600"/>
          </a:p>
          <a:p>
            <a:pPr>
              <a:lnSpc>
                <a:spcPct val="90000"/>
              </a:lnSpc>
            </a:pPr>
            <a:r>
              <a:rPr lang="en-US" altLang="en-US" sz="2000">
                <a:latin typeface="Garamond" panose="02020404030301010803" pitchFamily="18" charset="0"/>
              </a:rPr>
              <a:t>11 dimensions were needed for the 5 string theories to combine into one.  Multi-dimensions are at the heart of the string theory.</a:t>
            </a:r>
          </a:p>
          <a:p>
            <a:pPr>
              <a:lnSpc>
                <a:spcPct val="90000"/>
              </a:lnSpc>
            </a:pPr>
            <a:r>
              <a:rPr lang="en-US" altLang="en-US" sz="2000">
                <a:latin typeface="Garamond" panose="02020404030301010803" pitchFamily="18" charset="0"/>
              </a:rPr>
              <a:t>The degrees of freedom we (and what we can observe) have locked us in to three dimensions of space and one of time.  While strings do not have the same limitations they can traverse all 11 dimensions.</a:t>
            </a:r>
          </a:p>
          <a:p>
            <a:pPr>
              <a:lnSpc>
                <a:spcPct val="90000"/>
              </a:lnSpc>
            </a:pPr>
            <a:r>
              <a:rPr lang="en-US" altLang="en-US" sz="2000">
                <a:latin typeface="Garamond" panose="02020404030301010803" pitchFamily="18" charset="0"/>
              </a:rPr>
              <a:t>The 11</a:t>
            </a:r>
            <a:r>
              <a:rPr lang="en-US" altLang="en-US" sz="2000" baseline="30000">
                <a:latin typeface="Garamond" panose="02020404030301010803" pitchFamily="18" charset="0"/>
              </a:rPr>
              <a:t>th</a:t>
            </a:r>
            <a:r>
              <a:rPr lang="en-US" altLang="en-US" sz="2000">
                <a:latin typeface="Garamond" panose="02020404030301010803" pitchFamily="18" charset="0"/>
              </a:rPr>
              <a:t> dimension allows strings to stretch into membranes that can grow to enormous sizes (like the size of a universe). </a:t>
            </a:r>
          </a:p>
        </p:txBody>
      </p:sp>
      <p:pic>
        <p:nvPicPr>
          <p:cNvPr id="133124" name="Picture 4" descr="abou-program">
            <a:extLst>
              <a:ext uri="{FF2B5EF4-FFF2-40B4-BE49-F238E27FC236}">
                <a16:creationId xmlns:a16="http://schemas.microsoft.com/office/drawing/2014/main" id="{94B05BC2-DA04-449F-859B-1B553D0A88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209800"/>
            <a:ext cx="1885950" cy="1666875"/>
          </a:xfrm>
          <a:prstGeom prst="rect">
            <a:avLst/>
          </a:prstGeom>
          <a:noFill/>
          <a:extLst>
            <a:ext uri="{909E8E84-426E-40DD-AFC4-6F175D3DCCD1}">
              <a14:hiddenFill xmlns:a14="http://schemas.microsoft.com/office/drawing/2010/main">
                <a:solidFill>
                  <a:srgbClr val="FFFFFF"/>
                </a:solidFill>
              </a14:hiddenFill>
            </a:ext>
          </a:extLst>
        </p:spPr>
      </p:pic>
      <p:sp>
        <p:nvSpPr>
          <p:cNvPr id="133125" name="Text Box 5">
            <a:extLst>
              <a:ext uri="{FF2B5EF4-FFF2-40B4-BE49-F238E27FC236}">
                <a16:creationId xmlns:a16="http://schemas.microsoft.com/office/drawing/2014/main" id="{9C006297-83EF-4EC7-A35D-25D7068B202D}"/>
              </a:ext>
            </a:extLst>
          </p:cNvPr>
          <p:cNvSpPr txBox="1">
            <a:spLocks noChangeArrowheads="1"/>
          </p:cNvSpPr>
          <p:nvPr/>
        </p:nvSpPr>
        <p:spPr bwMode="auto">
          <a:xfrm>
            <a:off x="6248400" y="3962400"/>
            <a:ext cx="1981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latin typeface="Garamond" panose="02020404030301010803" pitchFamily="18" charset="0"/>
              </a:rPr>
              <a:t>Eleven dimensions, parallel universes, and a world made out of strings. It's not science fiction, it's string theory.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1C2C3861-C823-4875-B95F-8A5D491A390E}"/>
              </a:ext>
            </a:extLst>
          </p:cNvPr>
          <p:cNvSpPr>
            <a:spLocks noGrp="1"/>
          </p:cNvSpPr>
          <p:nvPr>
            <p:ph type="ftr" sz="quarter" idx="11"/>
          </p:nvPr>
        </p:nvSpPr>
        <p:spPr/>
        <p:txBody>
          <a:bodyPr/>
          <a:lstStyle/>
          <a:p>
            <a:r>
              <a:rPr lang="en-US" altLang="en-US"/>
              <a:t>-The String Theory-</a:t>
            </a:r>
          </a:p>
        </p:txBody>
      </p:sp>
      <p:sp>
        <p:nvSpPr>
          <p:cNvPr id="7" name="Slide Number Placeholder 6">
            <a:extLst>
              <a:ext uri="{FF2B5EF4-FFF2-40B4-BE49-F238E27FC236}">
                <a16:creationId xmlns:a16="http://schemas.microsoft.com/office/drawing/2014/main" id="{070C76FE-1D4A-49A8-87D5-9D84C010B107}"/>
              </a:ext>
            </a:extLst>
          </p:cNvPr>
          <p:cNvSpPr>
            <a:spLocks noGrp="1"/>
          </p:cNvSpPr>
          <p:nvPr>
            <p:ph type="sldNum" sz="quarter" idx="12"/>
          </p:nvPr>
        </p:nvSpPr>
        <p:spPr/>
        <p:txBody>
          <a:bodyPr/>
          <a:lstStyle/>
          <a:p>
            <a:fld id="{FE514458-2403-45CB-915E-BABCFC220506}" type="slidenum">
              <a:rPr lang="en-US" altLang="en-US"/>
              <a:pPr/>
              <a:t>12</a:t>
            </a:fld>
            <a:endParaRPr lang="en-US" altLang="en-US"/>
          </a:p>
        </p:txBody>
      </p:sp>
      <p:sp>
        <p:nvSpPr>
          <p:cNvPr id="131074" name="Rectangle 2">
            <a:extLst>
              <a:ext uri="{FF2B5EF4-FFF2-40B4-BE49-F238E27FC236}">
                <a16:creationId xmlns:a16="http://schemas.microsoft.com/office/drawing/2014/main" id="{F1082B0F-032F-423C-A247-0196D02C22BD}"/>
              </a:ext>
            </a:extLst>
          </p:cNvPr>
          <p:cNvSpPr>
            <a:spLocks noGrp="1" noChangeArrowheads="1"/>
          </p:cNvSpPr>
          <p:nvPr>
            <p:ph type="title"/>
          </p:nvPr>
        </p:nvSpPr>
        <p:spPr/>
        <p:txBody>
          <a:bodyPr/>
          <a:lstStyle/>
          <a:p>
            <a:pPr algn="ctr"/>
            <a:r>
              <a:rPr lang="en-US" altLang="en-US" sz="4800">
                <a:effectLst>
                  <a:outerShdw blurRad="38100" dist="38100" dir="2700000" algn="tl">
                    <a:srgbClr val="C0C0C0"/>
                  </a:outerShdw>
                </a:effectLst>
                <a:latin typeface="Garamond" panose="02020404030301010803" pitchFamily="18" charset="0"/>
              </a:rPr>
              <a:t>Science or Philosophy</a:t>
            </a:r>
          </a:p>
        </p:txBody>
      </p:sp>
      <p:sp>
        <p:nvSpPr>
          <p:cNvPr id="131075" name="Rectangle 3">
            <a:extLst>
              <a:ext uri="{FF2B5EF4-FFF2-40B4-BE49-F238E27FC236}">
                <a16:creationId xmlns:a16="http://schemas.microsoft.com/office/drawing/2014/main" id="{AB595CE8-50D0-4D50-9D5C-9151CD59ECFC}"/>
              </a:ext>
            </a:extLst>
          </p:cNvPr>
          <p:cNvSpPr>
            <a:spLocks noGrp="1" noChangeArrowheads="1"/>
          </p:cNvSpPr>
          <p:nvPr>
            <p:ph type="body" sz="half" idx="1"/>
          </p:nvPr>
        </p:nvSpPr>
        <p:spPr/>
        <p:txBody>
          <a:bodyPr/>
          <a:lstStyle/>
          <a:p>
            <a:pPr>
              <a:lnSpc>
                <a:spcPct val="80000"/>
              </a:lnSpc>
            </a:pPr>
            <a:r>
              <a:rPr lang="en-US" altLang="en-US" sz="1800">
                <a:latin typeface="Garamond" panose="02020404030301010803" pitchFamily="18" charset="0"/>
              </a:rPr>
              <a:t>We live in a three dimensional plate that traverses a 11 dimensional spatial universe.</a:t>
            </a:r>
          </a:p>
          <a:p>
            <a:pPr>
              <a:lnSpc>
                <a:spcPct val="80000"/>
              </a:lnSpc>
            </a:pPr>
            <a:r>
              <a:rPr lang="en-US" altLang="en-US" sz="1800">
                <a:latin typeface="Garamond" panose="02020404030301010803" pitchFamily="18" charset="0"/>
              </a:rPr>
              <a:t>It is conceivable that our universe is just one membrane that is a part of an infinite number of membranes.  However, those membranes could reside in 5, 6, or 7 dimensions.  Therefore, they could be right next to us but our three dimensional existence could never interact with them, but strings could.</a:t>
            </a:r>
          </a:p>
          <a:p>
            <a:pPr>
              <a:lnSpc>
                <a:spcPct val="80000"/>
              </a:lnSpc>
            </a:pPr>
            <a:r>
              <a:rPr lang="en-US" altLang="en-US" sz="1800">
                <a:latin typeface="Garamond" panose="02020404030301010803" pitchFamily="18" charset="0"/>
              </a:rPr>
              <a:t>Multi dimensions could explain why gravity is so weak in our universe.  Gravity could be just as strong as the other forces, but gravity could be a force that works in 5 or 6 dimensions and is weak in our three dimensional space.</a:t>
            </a:r>
          </a:p>
        </p:txBody>
      </p:sp>
      <p:pic>
        <p:nvPicPr>
          <p:cNvPr id="131083" name="String_Movie_Cropped.avi">
            <a:hlinkClick r:id="" action="ppaction://media"/>
            <a:extLst>
              <a:ext uri="{FF2B5EF4-FFF2-40B4-BE49-F238E27FC236}">
                <a16:creationId xmlns:a16="http://schemas.microsoft.com/office/drawing/2014/main" id="{17B088DB-3A9D-4AD1-A9C0-DCC73B3BE2DC}"/>
              </a:ext>
            </a:extLst>
          </p:cNvPr>
          <p:cNvPicPr>
            <a:picLocks noGrp="1" noRot="1" noChangeAspect="1" noChangeArrowheads="1"/>
          </p:cNvPicPr>
          <p:nvPr>
            <p:ph type="media" sz="half" idx="2"/>
            <a:videoFile r:link="rId1"/>
          </p:nvPr>
        </p:nvPicPr>
        <p:blipFill>
          <a:blip r:embed="rId3">
            <a:extLst>
              <a:ext uri="{28A0092B-C50C-407E-A947-70E740481C1C}">
                <a14:useLocalDpi xmlns:a14="http://schemas.microsoft.com/office/drawing/2010/main" val="0"/>
              </a:ext>
            </a:extLst>
          </a:blip>
          <a:srcRect/>
          <a:stretch>
            <a:fillRect/>
          </a:stretch>
        </p:blipFill>
        <p:spPr>
          <a:xfrm>
            <a:off x="4876800" y="2590800"/>
            <a:ext cx="3429000" cy="257492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108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31083"/>
                                        </p:tgtEl>
                                      </p:cBhvr>
                                    </p:cmd>
                                  </p:childTnLst>
                                </p:cTn>
                              </p:par>
                            </p:childTnLst>
                          </p:cTn>
                        </p:par>
                      </p:childTnLst>
                    </p:cTn>
                  </p:par>
                </p:childTnLst>
              </p:cTn>
              <p:nextCondLst>
                <p:cond evt="onClick" delay="0">
                  <p:tgtEl>
                    <p:spTgt spid="131083"/>
                  </p:tgtEl>
                </p:cond>
              </p:nextCondLst>
            </p:seq>
            <p:video>
              <p:cMediaNode>
                <p:cTn id="7" fill="hold" display="0">
                  <p:stCondLst>
                    <p:cond delay="indefinite"/>
                  </p:stCondLst>
                  <p:endCondLst>
                    <p:cond evt="onNext" delay="0">
                      <p:tgtEl>
                        <p:sldTgt/>
                      </p:tgtEl>
                    </p:cond>
                    <p:cond evt="onPrev" delay="0">
                      <p:tgtEl>
                        <p:sldTgt/>
                      </p:tgtEl>
                    </p:cond>
                  </p:endCondLst>
                </p:cTn>
                <p:tgtEl>
                  <p:spTgt spid="13108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9A2EBEA-DD07-4B3E-9178-E1A96CDA3CA8}"/>
              </a:ext>
            </a:extLst>
          </p:cNvPr>
          <p:cNvSpPr>
            <a:spLocks noGrp="1"/>
          </p:cNvSpPr>
          <p:nvPr>
            <p:ph type="ftr" sz="quarter" idx="11"/>
          </p:nvPr>
        </p:nvSpPr>
        <p:spPr/>
        <p:txBody>
          <a:bodyPr/>
          <a:lstStyle/>
          <a:p>
            <a:r>
              <a:rPr lang="en-US" altLang="en-US"/>
              <a:t>-The String Theory-</a:t>
            </a:r>
          </a:p>
        </p:txBody>
      </p:sp>
      <p:sp>
        <p:nvSpPr>
          <p:cNvPr id="8" name="Slide Number Placeholder 5">
            <a:extLst>
              <a:ext uri="{FF2B5EF4-FFF2-40B4-BE49-F238E27FC236}">
                <a16:creationId xmlns:a16="http://schemas.microsoft.com/office/drawing/2014/main" id="{0AFDC171-45E8-4093-ACD4-1E88DC08F2B7}"/>
              </a:ext>
            </a:extLst>
          </p:cNvPr>
          <p:cNvSpPr>
            <a:spLocks noGrp="1"/>
          </p:cNvSpPr>
          <p:nvPr>
            <p:ph type="sldNum" sz="quarter" idx="12"/>
          </p:nvPr>
        </p:nvSpPr>
        <p:spPr/>
        <p:txBody>
          <a:bodyPr/>
          <a:lstStyle/>
          <a:p>
            <a:fld id="{1885E93B-7859-4415-B89D-291F363909C7}" type="slidenum">
              <a:rPr lang="en-US" altLang="en-US"/>
              <a:pPr/>
              <a:t>13</a:t>
            </a:fld>
            <a:endParaRPr lang="en-US" altLang="en-US"/>
          </a:p>
        </p:txBody>
      </p:sp>
      <p:sp>
        <p:nvSpPr>
          <p:cNvPr id="136194" name="Rectangle 2">
            <a:extLst>
              <a:ext uri="{FF2B5EF4-FFF2-40B4-BE49-F238E27FC236}">
                <a16:creationId xmlns:a16="http://schemas.microsoft.com/office/drawing/2014/main" id="{B75910DE-08F2-43CE-877F-74C4A552DA31}"/>
              </a:ext>
            </a:extLst>
          </p:cNvPr>
          <p:cNvSpPr>
            <a:spLocks noGrp="1" noChangeArrowheads="1"/>
          </p:cNvSpPr>
          <p:nvPr>
            <p:ph type="title"/>
          </p:nvPr>
        </p:nvSpPr>
        <p:spPr/>
        <p:txBody>
          <a:bodyPr/>
          <a:lstStyle/>
          <a:p>
            <a:pPr algn="ctr"/>
            <a:r>
              <a:rPr lang="en-US" altLang="en-US" sz="4800">
                <a:effectLst>
                  <a:outerShdw blurRad="38100" dist="38100" dir="2700000" algn="tl">
                    <a:srgbClr val="C0C0C0"/>
                  </a:outerShdw>
                </a:effectLst>
                <a:latin typeface="Garamond" panose="02020404030301010803" pitchFamily="18" charset="0"/>
              </a:rPr>
              <a:t>The Future of String Theory</a:t>
            </a:r>
          </a:p>
        </p:txBody>
      </p:sp>
      <p:sp>
        <p:nvSpPr>
          <p:cNvPr id="136195" name="Rectangle 3">
            <a:extLst>
              <a:ext uri="{FF2B5EF4-FFF2-40B4-BE49-F238E27FC236}">
                <a16:creationId xmlns:a16="http://schemas.microsoft.com/office/drawing/2014/main" id="{F17B18BB-768D-42C6-92AB-696251A59BE2}"/>
              </a:ext>
            </a:extLst>
          </p:cNvPr>
          <p:cNvSpPr>
            <a:spLocks noGrp="1" noChangeArrowheads="1"/>
          </p:cNvSpPr>
          <p:nvPr>
            <p:ph type="body" idx="1"/>
          </p:nvPr>
        </p:nvSpPr>
        <p:spPr>
          <a:xfrm>
            <a:off x="762000" y="1905000"/>
            <a:ext cx="4648200" cy="4038600"/>
          </a:xfrm>
        </p:spPr>
        <p:txBody>
          <a:bodyPr/>
          <a:lstStyle/>
          <a:p>
            <a:pPr>
              <a:lnSpc>
                <a:spcPct val="80000"/>
              </a:lnSpc>
            </a:pPr>
            <a:r>
              <a:rPr lang="en-US" altLang="en-US" sz="2200">
                <a:latin typeface="Garamond" panose="02020404030301010803" pitchFamily="18" charset="0"/>
              </a:rPr>
              <a:t>Fermi Lab is already doing tests on their particle accelerators to find the presence of the graviton when conducting experiments.</a:t>
            </a:r>
          </a:p>
          <a:p>
            <a:pPr>
              <a:lnSpc>
                <a:spcPct val="80000"/>
              </a:lnSpc>
            </a:pPr>
            <a:r>
              <a:rPr lang="en-US" altLang="en-US" sz="2200">
                <a:latin typeface="Garamond" panose="02020404030301010803" pitchFamily="18" charset="0"/>
              </a:rPr>
              <a:t>CERN, a French particle physics laboratory, is 7 times stronger than Fermi.  It will look for sparticles (super symmetry) and gravitons (or absence of).</a:t>
            </a:r>
          </a:p>
          <a:p>
            <a:pPr>
              <a:lnSpc>
                <a:spcPct val="80000"/>
              </a:lnSpc>
            </a:pPr>
            <a:r>
              <a:rPr lang="en-US" altLang="en-US" sz="2200">
                <a:latin typeface="Garamond" panose="02020404030301010803" pitchFamily="18" charset="0"/>
              </a:rPr>
              <a:t>The better the atom smashers the better chance we have of finding these particles and furthering the theory.</a:t>
            </a:r>
          </a:p>
        </p:txBody>
      </p:sp>
      <p:pic>
        <p:nvPicPr>
          <p:cNvPr id="136196" name="Picture 4" descr="smas-10">
            <a:extLst>
              <a:ext uri="{FF2B5EF4-FFF2-40B4-BE49-F238E27FC236}">
                <a16:creationId xmlns:a16="http://schemas.microsoft.com/office/drawing/2014/main" id="{D16C9994-65F2-4A32-A4EA-D07C2454E5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828800"/>
            <a:ext cx="3248025" cy="2471738"/>
          </a:xfrm>
          <a:prstGeom prst="rect">
            <a:avLst/>
          </a:prstGeom>
          <a:noFill/>
          <a:extLst>
            <a:ext uri="{909E8E84-426E-40DD-AFC4-6F175D3DCCD1}">
              <a14:hiddenFill xmlns:a14="http://schemas.microsoft.com/office/drawing/2010/main">
                <a:solidFill>
                  <a:srgbClr val="FFFFFF"/>
                </a:solidFill>
              </a14:hiddenFill>
            </a:ext>
          </a:extLst>
        </p:spPr>
      </p:pic>
      <p:sp>
        <p:nvSpPr>
          <p:cNvPr id="136197" name="Text Box 5">
            <a:extLst>
              <a:ext uri="{FF2B5EF4-FFF2-40B4-BE49-F238E27FC236}">
                <a16:creationId xmlns:a16="http://schemas.microsoft.com/office/drawing/2014/main" id="{F30FDBAC-FCDC-4128-B8AE-5DED833F3F69}"/>
              </a:ext>
            </a:extLst>
          </p:cNvPr>
          <p:cNvSpPr txBox="1">
            <a:spLocks noChangeArrowheads="1"/>
          </p:cNvSpPr>
          <p:nvPr/>
        </p:nvSpPr>
        <p:spPr bwMode="auto">
          <a:xfrm>
            <a:off x="5257800" y="4343400"/>
            <a:ext cx="3200400" cy="179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i="1">
                <a:latin typeface="Garamond" panose="02020404030301010803" pitchFamily="18" charset="0"/>
              </a:rPr>
              <a:t>This is a simulation of the production and decay of supersymmetric particles in a proposed linear collider detector. The straight line is a lepton, the tracks are two overlapping jets of particles, and several invisible particles are inferred by conservation of energy and momentum.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229B51E0-E898-4527-8CBD-746D91F7D222}"/>
              </a:ext>
            </a:extLst>
          </p:cNvPr>
          <p:cNvSpPr>
            <a:spLocks noGrp="1"/>
          </p:cNvSpPr>
          <p:nvPr>
            <p:ph type="ftr" sz="quarter" idx="11"/>
          </p:nvPr>
        </p:nvSpPr>
        <p:spPr/>
        <p:txBody>
          <a:bodyPr/>
          <a:lstStyle/>
          <a:p>
            <a:r>
              <a:rPr lang="en-US" altLang="en-US"/>
              <a:t>-The String Theory-</a:t>
            </a:r>
          </a:p>
        </p:txBody>
      </p:sp>
      <p:sp>
        <p:nvSpPr>
          <p:cNvPr id="8" name="Slide Number Placeholder 5">
            <a:extLst>
              <a:ext uri="{FF2B5EF4-FFF2-40B4-BE49-F238E27FC236}">
                <a16:creationId xmlns:a16="http://schemas.microsoft.com/office/drawing/2014/main" id="{4A620341-C09B-4BA9-83C5-B719E776A525}"/>
              </a:ext>
            </a:extLst>
          </p:cNvPr>
          <p:cNvSpPr>
            <a:spLocks noGrp="1"/>
          </p:cNvSpPr>
          <p:nvPr>
            <p:ph type="sldNum" sz="quarter" idx="12"/>
          </p:nvPr>
        </p:nvSpPr>
        <p:spPr/>
        <p:txBody>
          <a:bodyPr/>
          <a:lstStyle/>
          <a:p>
            <a:fld id="{2C74E001-C7B5-4060-A7EB-E766850EC93F}" type="slidenum">
              <a:rPr lang="en-US" altLang="en-US"/>
              <a:pPr/>
              <a:t>14</a:t>
            </a:fld>
            <a:endParaRPr lang="en-US" altLang="en-US"/>
          </a:p>
        </p:txBody>
      </p:sp>
      <p:sp>
        <p:nvSpPr>
          <p:cNvPr id="135170" name="Rectangle 2">
            <a:extLst>
              <a:ext uri="{FF2B5EF4-FFF2-40B4-BE49-F238E27FC236}">
                <a16:creationId xmlns:a16="http://schemas.microsoft.com/office/drawing/2014/main" id="{5F210255-6198-4934-A61E-587711CF70ED}"/>
              </a:ext>
            </a:extLst>
          </p:cNvPr>
          <p:cNvSpPr>
            <a:spLocks noGrp="1" noChangeArrowheads="1"/>
          </p:cNvSpPr>
          <p:nvPr>
            <p:ph type="title"/>
          </p:nvPr>
        </p:nvSpPr>
        <p:spPr/>
        <p:txBody>
          <a:bodyPr/>
          <a:lstStyle/>
          <a:p>
            <a:pPr algn="ctr"/>
            <a:r>
              <a:rPr lang="en-US" altLang="en-US" sz="4800">
                <a:effectLst>
                  <a:outerShdw blurRad="38100" dist="38100" dir="2700000" algn="tl">
                    <a:srgbClr val="C0C0C0"/>
                  </a:outerShdw>
                </a:effectLst>
                <a:latin typeface="Garamond" panose="02020404030301010803" pitchFamily="18" charset="0"/>
              </a:rPr>
              <a:t>Implications for E.T.</a:t>
            </a:r>
          </a:p>
        </p:txBody>
      </p:sp>
      <p:sp>
        <p:nvSpPr>
          <p:cNvPr id="135171" name="Rectangle 3">
            <a:extLst>
              <a:ext uri="{FF2B5EF4-FFF2-40B4-BE49-F238E27FC236}">
                <a16:creationId xmlns:a16="http://schemas.microsoft.com/office/drawing/2014/main" id="{1897CACD-045C-43CD-9EB0-24110FBFF123}"/>
              </a:ext>
            </a:extLst>
          </p:cNvPr>
          <p:cNvSpPr>
            <a:spLocks noGrp="1" noChangeArrowheads="1"/>
          </p:cNvSpPr>
          <p:nvPr>
            <p:ph type="body" idx="1"/>
          </p:nvPr>
        </p:nvSpPr>
        <p:spPr>
          <a:xfrm>
            <a:off x="762000" y="1905000"/>
            <a:ext cx="4800600" cy="4038600"/>
          </a:xfrm>
        </p:spPr>
        <p:txBody>
          <a:bodyPr/>
          <a:lstStyle/>
          <a:p>
            <a:pPr>
              <a:lnSpc>
                <a:spcPct val="80000"/>
              </a:lnSpc>
            </a:pPr>
            <a:r>
              <a:rPr lang="en-US" altLang="en-US" sz="2700">
                <a:latin typeface="Garamond" panose="02020404030301010803" pitchFamily="18" charset="0"/>
              </a:rPr>
              <a:t>The theory has pre-big bang explanations.</a:t>
            </a:r>
          </a:p>
          <a:p>
            <a:pPr>
              <a:lnSpc>
                <a:spcPct val="80000"/>
              </a:lnSpc>
            </a:pPr>
            <a:r>
              <a:rPr lang="en-US" altLang="en-US" sz="2700">
                <a:latin typeface="Garamond" panose="02020404030301010803" pitchFamily="18" charset="0"/>
              </a:rPr>
              <a:t>Two membranes in a four dimensional space collided and all the laws, constants, and make up from the two four dimensional membranes combined into our existence.</a:t>
            </a:r>
          </a:p>
          <a:p>
            <a:pPr>
              <a:lnSpc>
                <a:spcPct val="80000"/>
              </a:lnSpc>
            </a:pPr>
            <a:r>
              <a:rPr lang="en-US" altLang="en-US" sz="2700">
                <a:latin typeface="Garamond" panose="02020404030301010803" pitchFamily="18" charset="0"/>
              </a:rPr>
              <a:t>There is no reason why life (intelligent) has to be limited to four dimensions.</a:t>
            </a:r>
          </a:p>
        </p:txBody>
      </p:sp>
      <p:pic>
        <p:nvPicPr>
          <p:cNvPr id="135172" name="Picture 4" descr="gree_clean_14">
            <a:extLst>
              <a:ext uri="{FF2B5EF4-FFF2-40B4-BE49-F238E27FC236}">
                <a16:creationId xmlns:a16="http://schemas.microsoft.com/office/drawing/2014/main" id="{18067F65-90BB-4845-AAED-C8B983DE3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981200"/>
            <a:ext cx="1885950" cy="1400175"/>
          </a:xfrm>
          <a:prstGeom prst="rect">
            <a:avLst/>
          </a:prstGeom>
          <a:noFill/>
          <a:extLst>
            <a:ext uri="{909E8E84-426E-40DD-AFC4-6F175D3DCCD1}">
              <a14:hiddenFill xmlns:a14="http://schemas.microsoft.com/office/drawing/2010/main">
                <a:solidFill>
                  <a:srgbClr val="FFFFFF"/>
                </a:solidFill>
              </a14:hiddenFill>
            </a:ext>
          </a:extLst>
        </p:spPr>
      </p:pic>
      <p:pic>
        <p:nvPicPr>
          <p:cNvPr id="135173" name="Picture 5" descr="gree_clean_13">
            <a:extLst>
              <a:ext uri="{FF2B5EF4-FFF2-40B4-BE49-F238E27FC236}">
                <a16:creationId xmlns:a16="http://schemas.microsoft.com/office/drawing/2014/main" id="{72530759-7C26-4CBC-AF7A-90150AAB7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733800"/>
            <a:ext cx="1885950" cy="1390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B68E88E-00FC-4C2B-8ACB-9E3767F92B77}"/>
              </a:ext>
            </a:extLst>
          </p:cNvPr>
          <p:cNvSpPr>
            <a:spLocks noGrp="1"/>
          </p:cNvSpPr>
          <p:nvPr>
            <p:ph type="ftr" sz="quarter" idx="11"/>
          </p:nvPr>
        </p:nvSpPr>
        <p:spPr/>
        <p:txBody>
          <a:bodyPr/>
          <a:lstStyle/>
          <a:p>
            <a:r>
              <a:rPr lang="en-US" altLang="en-US"/>
              <a:t>-The String Theory-</a:t>
            </a:r>
          </a:p>
        </p:txBody>
      </p:sp>
      <p:sp>
        <p:nvSpPr>
          <p:cNvPr id="6" name="Slide Number Placeholder 5">
            <a:extLst>
              <a:ext uri="{FF2B5EF4-FFF2-40B4-BE49-F238E27FC236}">
                <a16:creationId xmlns:a16="http://schemas.microsoft.com/office/drawing/2014/main" id="{3C49BA17-4EE8-4471-A79D-BEEE8C4BA68D}"/>
              </a:ext>
            </a:extLst>
          </p:cNvPr>
          <p:cNvSpPr>
            <a:spLocks noGrp="1"/>
          </p:cNvSpPr>
          <p:nvPr>
            <p:ph type="sldNum" sz="quarter" idx="12"/>
          </p:nvPr>
        </p:nvSpPr>
        <p:spPr/>
        <p:txBody>
          <a:bodyPr/>
          <a:lstStyle/>
          <a:p>
            <a:fld id="{2387AA62-5772-42B0-895C-4B692993DFFE}" type="slidenum">
              <a:rPr lang="en-US" altLang="en-US"/>
              <a:pPr/>
              <a:t>15</a:t>
            </a:fld>
            <a:endParaRPr lang="en-US" altLang="en-US"/>
          </a:p>
        </p:txBody>
      </p:sp>
      <p:sp>
        <p:nvSpPr>
          <p:cNvPr id="137218" name="Rectangle 2">
            <a:extLst>
              <a:ext uri="{FF2B5EF4-FFF2-40B4-BE49-F238E27FC236}">
                <a16:creationId xmlns:a16="http://schemas.microsoft.com/office/drawing/2014/main" id="{F9836241-EC0B-4D34-8868-D088ED6D8714}"/>
              </a:ext>
            </a:extLst>
          </p:cNvPr>
          <p:cNvSpPr>
            <a:spLocks noGrp="1" noChangeArrowheads="1"/>
          </p:cNvSpPr>
          <p:nvPr>
            <p:ph type="title"/>
          </p:nvPr>
        </p:nvSpPr>
        <p:spPr/>
        <p:txBody>
          <a:bodyPr/>
          <a:lstStyle/>
          <a:p>
            <a:pPr algn="ctr"/>
            <a:r>
              <a:rPr lang="en-US" altLang="en-US" sz="4800">
                <a:effectLst>
                  <a:outerShdw blurRad="38100" dist="38100" dir="2700000" algn="tl">
                    <a:srgbClr val="C0C0C0"/>
                  </a:outerShdw>
                </a:effectLst>
                <a:latin typeface="Garamond" panose="02020404030301010803" pitchFamily="18" charset="0"/>
              </a:rPr>
              <a:t>More Implications for E.T.</a:t>
            </a:r>
          </a:p>
        </p:txBody>
      </p:sp>
      <p:sp>
        <p:nvSpPr>
          <p:cNvPr id="137219" name="Rectangle 3">
            <a:extLst>
              <a:ext uri="{FF2B5EF4-FFF2-40B4-BE49-F238E27FC236}">
                <a16:creationId xmlns:a16="http://schemas.microsoft.com/office/drawing/2014/main" id="{75ABFA9A-632D-4D14-8373-B514EC87F4A7}"/>
              </a:ext>
            </a:extLst>
          </p:cNvPr>
          <p:cNvSpPr>
            <a:spLocks noGrp="1" noChangeArrowheads="1"/>
          </p:cNvSpPr>
          <p:nvPr>
            <p:ph type="body" idx="1"/>
          </p:nvPr>
        </p:nvSpPr>
        <p:spPr/>
        <p:txBody>
          <a:bodyPr/>
          <a:lstStyle/>
          <a:p>
            <a:pPr>
              <a:lnSpc>
                <a:spcPct val="90000"/>
              </a:lnSpc>
            </a:pPr>
            <a:r>
              <a:rPr lang="en-US" altLang="en-US" sz="2000">
                <a:latin typeface="Garamond" panose="02020404030301010803" pitchFamily="18" charset="0"/>
              </a:rPr>
              <a:t>Would a proven theory make it harder or easier to search for E.T.</a:t>
            </a:r>
          </a:p>
          <a:p>
            <a:pPr>
              <a:lnSpc>
                <a:spcPct val="90000"/>
              </a:lnSpc>
            </a:pPr>
            <a:r>
              <a:rPr lang="en-US" altLang="en-US" sz="2000">
                <a:latin typeface="Garamond" panose="02020404030301010803" pitchFamily="18" charset="0"/>
              </a:rPr>
              <a:t>Would this expand our possibilities?</a:t>
            </a:r>
          </a:p>
          <a:p>
            <a:pPr>
              <a:lnSpc>
                <a:spcPct val="90000"/>
              </a:lnSpc>
            </a:pPr>
            <a:r>
              <a:rPr lang="en-US" altLang="en-US" sz="2000">
                <a:latin typeface="Garamond" panose="02020404030301010803" pitchFamily="18" charset="0"/>
              </a:rPr>
              <a:t>The theory accounts for hyperspace, traveling faster than light, multiple dimensions, strings traversing different universes.</a:t>
            </a:r>
          </a:p>
          <a:p>
            <a:pPr>
              <a:lnSpc>
                <a:spcPct val="90000"/>
              </a:lnSpc>
            </a:pPr>
            <a:r>
              <a:rPr lang="en-US" altLang="en-US" sz="2000">
                <a:latin typeface="Garamond" panose="02020404030301010803" pitchFamily="18" charset="0"/>
              </a:rPr>
              <a:t>Will the theory help in finding bacterial life forms since it can determine the behavior of basically everything at its core (i.e. where certain particles, bacteria, is limited to, how nature “picks” certain molecules)?</a:t>
            </a:r>
          </a:p>
          <a:p>
            <a:pPr>
              <a:lnSpc>
                <a:spcPct val="90000"/>
              </a:lnSpc>
            </a:pPr>
            <a:r>
              <a:rPr lang="en-US" altLang="en-US" sz="2000">
                <a:latin typeface="Garamond" panose="02020404030301010803" pitchFamily="18" charset="0"/>
              </a:rPr>
              <a:t>Will knowing the behavior of everything about our four dimensional universe help us flesh out where we should look in our universe?</a:t>
            </a:r>
          </a:p>
          <a:p>
            <a:pPr>
              <a:lnSpc>
                <a:spcPct val="90000"/>
              </a:lnSpc>
            </a:pPr>
            <a:r>
              <a:rPr lang="en-US" altLang="en-US" sz="2000">
                <a:latin typeface="Garamond" panose="02020404030301010803" pitchFamily="18" charset="0"/>
              </a:rPr>
              <a:t>Can the theory go far enough to determine how humans came to be and the possibilities of it happening elsewhere?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D337B03-3827-4EAF-B7BF-998416E182B2}"/>
              </a:ext>
            </a:extLst>
          </p:cNvPr>
          <p:cNvSpPr>
            <a:spLocks noGrp="1"/>
          </p:cNvSpPr>
          <p:nvPr>
            <p:ph type="ftr" sz="quarter" idx="11"/>
          </p:nvPr>
        </p:nvSpPr>
        <p:spPr/>
        <p:txBody>
          <a:bodyPr/>
          <a:lstStyle/>
          <a:p>
            <a:r>
              <a:rPr lang="en-US" altLang="en-US"/>
              <a:t>-The String Theory-</a:t>
            </a:r>
          </a:p>
        </p:txBody>
      </p:sp>
      <p:sp>
        <p:nvSpPr>
          <p:cNvPr id="6" name="Slide Number Placeholder 5">
            <a:extLst>
              <a:ext uri="{FF2B5EF4-FFF2-40B4-BE49-F238E27FC236}">
                <a16:creationId xmlns:a16="http://schemas.microsoft.com/office/drawing/2014/main" id="{4B4664C9-20C9-417C-AFE6-41638D50F420}"/>
              </a:ext>
            </a:extLst>
          </p:cNvPr>
          <p:cNvSpPr>
            <a:spLocks noGrp="1"/>
          </p:cNvSpPr>
          <p:nvPr>
            <p:ph type="sldNum" sz="quarter" idx="12"/>
          </p:nvPr>
        </p:nvSpPr>
        <p:spPr/>
        <p:txBody>
          <a:bodyPr/>
          <a:lstStyle/>
          <a:p>
            <a:fld id="{FEFA6C23-A218-4A10-B573-722B5D6C04A8}" type="slidenum">
              <a:rPr lang="en-US" altLang="en-US"/>
              <a:pPr/>
              <a:t>16</a:t>
            </a:fld>
            <a:endParaRPr lang="en-US" altLang="en-US"/>
          </a:p>
        </p:txBody>
      </p:sp>
      <p:sp>
        <p:nvSpPr>
          <p:cNvPr id="140290" name="Rectangle 2">
            <a:extLst>
              <a:ext uri="{FF2B5EF4-FFF2-40B4-BE49-F238E27FC236}">
                <a16:creationId xmlns:a16="http://schemas.microsoft.com/office/drawing/2014/main" id="{CB37E027-E66D-4406-A578-0D2E39EC3A77}"/>
              </a:ext>
            </a:extLst>
          </p:cNvPr>
          <p:cNvSpPr>
            <a:spLocks noGrp="1" noChangeArrowheads="1"/>
          </p:cNvSpPr>
          <p:nvPr>
            <p:ph type="title"/>
          </p:nvPr>
        </p:nvSpPr>
        <p:spPr/>
        <p:txBody>
          <a:bodyPr/>
          <a:lstStyle/>
          <a:p>
            <a:pPr algn="ctr"/>
            <a:r>
              <a:rPr lang="en-US" altLang="en-US" sz="4800">
                <a:effectLst>
                  <a:outerShdw blurRad="38100" dist="38100" dir="2700000" algn="tl">
                    <a:srgbClr val="C0C0C0"/>
                  </a:outerShdw>
                </a:effectLst>
                <a:latin typeface="Garamond" panose="02020404030301010803" pitchFamily="18" charset="0"/>
              </a:rPr>
              <a:t>References and Information</a:t>
            </a:r>
          </a:p>
        </p:txBody>
      </p:sp>
      <p:sp>
        <p:nvSpPr>
          <p:cNvPr id="140291" name="Rectangle 3">
            <a:extLst>
              <a:ext uri="{FF2B5EF4-FFF2-40B4-BE49-F238E27FC236}">
                <a16:creationId xmlns:a16="http://schemas.microsoft.com/office/drawing/2014/main" id="{1C7F6C8F-F4AE-4A1E-BC66-E140BDD57D6B}"/>
              </a:ext>
            </a:extLst>
          </p:cNvPr>
          <p:cNvSpPr>
            <a:spLocks noGrp="1" noChangeArrowheads="1"/>
          </p:cNvSpPr>
          <p:nvPr>
            <p:ph type="body" idx="1"/>
          </p:nvPr>
        </p:nvSpPr>
        <p:spPr/>
        <p:txBody>
          <a:bodyPr/>
          <a:lstStyle/>
          <a:p>
            <a:r>
              <a:rPr lang="en-US" altLang="en-US" sz="1800">
                <a:latin typeface="Garamond" panose="02020404030301010803" pitchFamily="18" charset="0"/>
              </a:rPr>
              <a:t>http://superstringtheory.com/experm/exper3.html - Basics of String Theory</a:t>
            </a:r>
          </a:p>
          <a:p>
            <a:r>
              <a:rPr lang="en-US" altLang="en-US" sz="1800">
                <a:latin typeface="Garamond" panose="02020404030301010803" pitchFamily="18" charset="0"/>
              </a:rPr>
              <a:t>http://superstringtheory.com/basics/basic5.html - Basics of String Theory</a:t>
            </a:r>
          </a:p>
          <a:p>
            <a:r>
              <a:rPr lang="en-US" altLang="en-US" sz="1800">
                <a:latin typeface="Garamond" panose="02020404030301010803" pitchFamily="18" charset="0"/>
              </a:rPr>
              <a:t>http://www.sukidog.com/jpierre/strings/ - Basics of String Theory</a:t>
            </a:r>
          </a:p>
          <a:p>
            <a:r>
              <a:rPr lang="en-US" altLang="en-US" sz="1800" i="1">
                <a:latin typeface="Garamond" panose="02020404030301010803" pitchFamily="18" charset="0"/>
              </a:rPr>
              <a:t>Superstrings: A Theory of Everything?</a:t>
            </a:r>
            <a:r>
              <a:rPr lang="en-US" altLang="en-US" sz="1800">
                <a:latin typeface="Garamond" panose="02020404030301010803" pitchFamily="18" charset="0"/>
              </a:rPr>
              <a:t>, ed. P.C.W. Davies and J. Brown, Cambridge University Press, 1988;</a:t>
            </a:r>
          </a:p>
          <a:p>
            <a:r>
              <a:rPr lang="en-US" altLang="en-US" sz="1800">
                <a:latin typeface="Garamond" panose="02020404030301010803" pitchFamily="18" charset="0"/>
              </a:rPr>
              <a:t>E. Witten, Reflections on the Fate of Spacetime, Physics Today, April 1996. </a:t>
            </a:r>
          </a:p>
          <a:p>
            <a:r>
              <a:rPr lang="en-US" altLang="en-US" sz="1800">
                <a:latin typeface="Garamond" panose="02020404030301010803" pitchFamily="18" charset="0"/>
              </a:rPr>
              <a:t>http://public.web.cern.ch/Public/Welcome.html - CERN Website</a:t>
            </a:r>
          </a:p>
          <a:p>
            <a:r>
              <a:rPr lang="en-US" altLang="en-US" sz="1800" i="1">
                <a:latin typeface="Garamond" panose="02020404030301010803" pitchFamily="18" charset="0"/>
              </a:rPr>
              <a:t>Hyperspace: A Scientific Odyssey Through Parallel Universe, Time Warps, And The Tenth Dimension</a:t>
            </a:r>
            <a:r>
              <a:rPr lang="en-US" altLang="en-US" sz="1800">
                <a:latin typeface="Garamond" panose="02020404030301010803" pitchFamily="18" charset="0"/>
              </a:rPr>
              <a:t> by Michio Kaku </a:t>
            </a:r>
          </a:p>
          <a:p>
            <a:r>
              <a:rPr lang="en-US" altLang="en-US" sz="1800" i="1">
                <a:latin typeface="Garamond" panose="02020404030301010803" pitchFamily="18" charset="0"/>
              </a:rPr>
              <a:t>The Elegant Universe; Superstrings, Hidden Dimensions, And The Quest For The Ultimate Theory</a:t>
            </a:r>
            <a:r>
              <a:rPr lang="en-US" altLang="en-US" sz="1800">
                <a:latin typeface="Garamond" panose="02020404030301010803" pitchFamily="18" charset="0"/>
              </a:rPr>
              <a:t> by Brian Greene </a:t>
            </a:r>
          </a:p>
        </p:txBody>
      </p:sp>
    </p:spTree>
  </p:cSld>
  <p:clrMapOvr>
    <a:masterClrMapping/>
  </p:clrMapOvr>
</p:sld>
</file>

<file path=ppt/theme/theme1.xml><?xml version="1.0" encoding="utf-8"?>
<a:theme xmlns:a="http://schemas.openxmlformats.org/drawingml/2006/main" name="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Studio">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1281</Words>
  <Application>Microsoft Office PowerPoint</Application>
  <PresentationFormat>On-screen Show (4:3)</PresentationFormat>
  <Paragraphs>111</Paragraphs>
  <Slides>16</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Arial Black</vt:lpstr>
      <vt:lpstr>Times New Roman</vt:lpstr>
      <vt:lpstr>Wingdings</vt:lpstr>
      <vt:lpstr>Garamond</vt:lpstr>
      <vt:lpstr>Studio</vt:lpstr>
      <vt:lpstr>The String Theory</vt:lpstr>
      <vt:lpstr>Background:  Newton &amp; Einstein</vt:lpstr>
      <vt:lpstr>PowerPoint Presentation</vt:lpstr>
      <vt:lpstr>PowerPoint Presentation</vt:lpstr>
      <vt:lpstr>Background:  Einstein’s Quest</vt:lpstr>
      <vt:lpstr>Conflicts Within Physics</vt:lpstr>
      <vt:lpstr>The Uncertainty Principle</vt:lpstr>
      <vt:lpstr>The String Theory: The Holy Grail?</vt:lpstr>
      <vt:lpstr>Problems of The String Theory</vt:lpstr>
      <vt:lpstr>The String Theory Expands</vt:lpstr>
      <vt:lpstr>The Possibilities are Infinite</vt:lpstr>
      <vt:lpstr>Science or Philosophy</vt:lpstr>
      <vt:lpstr>The Future of String Theory</vt:lpstr>
      <vt:lpstr>Implications for E.T.</vt:lpstr>
      <vt:lpstr>More Implications for E.T.</vt:lpstr>
      <vt:lpstr>References and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String Theory</dc:title>
  <dc:creator>M F</dc:creator>
  <cp:lastModifiedBy>M F</cp:lastModifiedBy>
  <cp:revision>2</cp:revision>
  <dcterms:created xsi:type="dcterms:W3CDTF">2019-05-13T12:08:47Z</dcterms:created>
  <dcterms:modified xsi:type="dcterms:W3CDTF">2019-05-13T12:14:22Z</dcterms:modified>
</cp:coreProperties>
</file>