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778" r:id="rId4"/>
    <p:sldId id="781" r:id="rId5"/>
    <p:sldId id="782" r:id="rId6"/>
    <p:sldId id="783" r:id="rId7"/>
    <p:sldId id="784" r:id="rId8"/>
    <p:sldId id="785" r:id="rId9"/>
    <p:sldId id="786" r:id="rId10"/>
    <p:sldId id="261" r:id="rId11"/>
    <p:sldId id="266" r:id="rId12"/>
    <p:sldId id="787" r:id="rId13"/>
    <p:sldId id="264" r:id="rId14"/>
    <p:sldId id="265" r:id="rId15"/>
    <p:sldId id="270" r:id="rId16"/>
    <p:sldId id="268" r:id="rId17"/>
    <p:sldId id="269" r:id="rId18"/>
    <p:sldId id="273" r:id="rId19"/>
    <p:sldId id="277" r:id="rId20"/>
    <p:sldId id="788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4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D9441-7573-454E-AD9E-20370FA7FC84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061EA-F97F-4E1B-8661-EA38F27E6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29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Deuteranomaly – green deficient</a:t>
            </a:r>
          </a:p>
          <a:p>
            <a:r>
              <a:rPr lang="en-US" dirty="0"/>
              <a:t>Tritanopia – blue deficient (very rare)</a:t>
            </a:r>
          </a:p>
          <a:p>
            <a:r>
              <a:rPr lang="en-US" dirty="0"/>
              <a:t>Protanopia – red deficient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061EA-F97F-4E1B-8661-EA38F27E60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4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B0E6-9437-4DED-A939-FE0F80CC7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1D49D2-431F-40E7-AAAD-7E6B9EDD1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C36D7-9ACC-4D5D-8404-8405C94A1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93542-8CBF-4EF8-AF21-89197BD76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41BE3-9452-400C-8729-02BA09A1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9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A87B-6C6A-44FE-8D3A-77614C03A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8EC5E-1FE0-4195-B27E-E4ED45963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82A61-C448-4711-A8BE-11A868F0E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AAAA-E483-4FD9-AB1D-FB6A1D24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17F46-0A61-4EC1-8ED1-32B91BB0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4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5DD91-2D31-4D87-8184-8B24D862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6C9EE-A7F5-4076-8A79-4C24BC52E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E0182-6E32-4EF3-AD20-EBC357CCA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2AEC1-C068-40A9-9F68-BD5A5D95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93869-40BE-409D-8E90-6C5FD1B6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2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8415-08A6-4950-9B08-0039B090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CA4DA-7662-4FBE-8EF5-112AFCCC0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58761F-4D77-4559-BB6F-6C9B6E020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4BFE6-E203-430F-988C-301EF60E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287E2-92EF-489D-A888-F784978A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40C1D-C93B-4211-A413-99AD44CCA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8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B534-261B-4917-BBDC-DFB934E0F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5F878-4661-42C0-8D23-DF8E38A3A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9B7FB-9C15-4ADE-AEDD-387841F8E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6B8E92-BE82-463F-9F05-B60A5E7B7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C36C0E-FA36-4B9D-8A62-E69E6A927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2930BD-DA7D-42E8-9330-4A9C59F2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5EACE-571D-46C4-83F9-2869C9EE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7E5B64-440B-460F-81E0-CE95C804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0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3C17C-AD11-46BA-88AB-C0147E178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A595F3-DB81-49D6-9B7D-0B5DB641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BCE9CA-5B1F-463D-B4C4-B771C65C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E76AB-282D-4141-BFCD-7BC5BE24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759005-23D3-470C-9C19-06AD01D65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5B7DC-B078-4302-AE69-9917CB5EC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533AA-BFDF-47E0-9E75-FB953B48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2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7659A-FFA7-4E2D-91B1-22AAD6230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38006-6FE9-440C-B838-F8D3587CD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B62C3-A2D4-4059-BBB7-B4FF5E1DA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E0BE6-7396-4906-B73D-17AF15EC8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22968-C2F9-43FA-8E08-4B46F153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BFEB8-324C-487D-9A11-C42200EE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5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B8C7-DDDA-4C19-9C4D-E98239E74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8EB614-D45A-453F-BBCB-368BA8D47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BD35E-A88A-4B70-9092-AE9D17202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7CB72-D396-444A-9236-31E624B2E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B1491-169B-4584-9338-31ABE524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3FDD9-9E5E-4E77-8D14-B2031D3A0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22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2CCC-47E7-480D-96BF-173BDD87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FC9CBD-64E9-4E58-99C2-EC4C22FDC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5DDA3-9114-426F-877C-E8BC1A3C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BFA1F-47C3-4762-88B9-EB64C603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E5A62-0E60-4FF2-B740-F00E85463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0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A8D39F-F89E-418C-AFB6-F75F39C2B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7BB71-7980-4B53-AD5F-9A655157B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E57E1-DE41-4962-96A6-920DB20E5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9F5D6-F052-4F51-8BA9-289887F1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D7E88-C253-4B6D-A85E-B7F76F7B0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90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31725-A58C-43F8-B434-1B29CFDA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4E54-A8D0-45EE-A53D-284B5C2E2A0F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B6B7F-4D73-458F-9CD9-6B7ADF6B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6D52F-E996-42A6-AE01-5674AC9B7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A1842-BB17-4002-934B-6214474A0B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155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AC6DC-30E4-41A9-A877-D0B9A2CA7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74935-D7CF-47FD-908A-674CAD666487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A09D6-DFFF-4D5C-90CB-D37830B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E3866-CB8F-46FA-8DA5-E1A78DBD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016DB-AA84-4AE6-8731-C23C25A33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237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1BC2B-8E4B-45CD-88AC-4A85A630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A62C3-B340-4CE4-9BEA-69A000C346E6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0F52A-5AE5-495B-AC06-652DDF80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B93E0-29EF-4195-B5C7-55212C6A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0870B-8453-4BBC-B5AB-ADAE9C2185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611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D6780C-4801-4926-88C1-B4794447A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1AE7E-21FE-4107-BDC3-8AAC2A869A3A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53D91E-ECA8-4B13-89B7-3B1F334F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6F52F-2A22-4412-A461-668FD78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BB93F-0CE4-4C09-9964-CF92504740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767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758D092-0920-4E88-A5D0-2479FF81E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421BD-773B-4009-B1C4-BCF4A1B715BB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CB1EEAF-0389-4F78-8635-FCFAE64C5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C3AD2A-0CE1-49CD-A31C-49F1C651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C4369-EF61-46D9-9FAE-263D9D3858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402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8151915-2D03-4526-A1F6-7BCB76EC1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066A1-4DD5-4393-B4A7-01669D92CA4E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75C8BBB-2495-4C6E-B9B0-A1F2A8CB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FAD1E5-3E1F-4A9E-858D-9C9A006F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62F66-0579-4DEC-AA21-ADF02ED2AF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534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987C106-E65B-4B6C-BDDC-1EDBF4522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2E104-1339-4DC0-A778-8DA86FC26A0E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2B2642-80C4-4208-BF62-C04DC4E1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3D4047-6D12-4581-8EA5-02E5551B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7CC3F-47A6-4061-AD5C-B4EC79539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1840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BD8EA8-40F7-452C-BFCB-DB4DCECC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782F-1C8C-4064-B8A2-3EE7C1F6EBCA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098DB5-5285-467A-8E44-8FD97A71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CB13D0-F11B-45B4-A15B-8DFE779E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6B692-74CB-4608-B9CD-1565D4D887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482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07C2A8C-1EBA-4D8E-BACA-EE93EC0D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8D60-6A4F-4E82-A6F6-7307DC6E31EC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3E517A-1DF3-4E98-B79E-6165B2E3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155CF1-D4B4-49CD-ADDE-1B83D2B8C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46902-18F6-4475-8708-1755F2B4EE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141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EFD76-EDA0-49A4-8D38-27118317A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696FA-B45D-4E59-B0D5-B77D360ED558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589C-BFA1-499D-9E90-E252E45E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A0DD4-3F82-4ED8-A72C-EEE58CAE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7265D-11B7-4B77-908F-F257A5A740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143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C1E00-CC33-43E9-BCE4-4C9912E6B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C5D92-17C5-45E5-A3CC-1623B86D9388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7DA86-2956-46C8-80AB-2CABAA54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F3FDB-1F92-4714-A8FE-6C3CE96C6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CDC33-8B0D-4D39-9432-F383C8AE09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3C0FF-72D2-4E22-92C4-ACBF8B0C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D78BC-904F-40B5-8A6C-991697912EB4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57D27-8E36-4E8C-BBB5-CC5C3F1E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BD01C-D431-4F03-BBC0-4120CA91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97212-F7F2-457E-84B2-575C816E7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66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1F63B-5A78-4FAA-AA67-DE2DB1B06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9B756-89F8-489F-B52F-03EFE0F1F867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8125C-F41D-421F-9E75-624EEC48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227C0-C765-4BF8-8278-9E7B3E86A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217EC-AF5A-4DD4-8D9E-5635BC8373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6429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22ED0-CF51-47A8-8A12-B7BFB085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2A4AA-4C2A-489A-9D86-AA11B8CA6A81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6AB64-FDBD-441E-8CE5-06DFF9A1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9AF1A-FE8C-4CFF-8C01-EBCFEF87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AB105-43C8-4D21-B240-122E76711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741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CF7123B-9574-449B-8280-954C90E18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60278-8493-4D64-B64B-7CEC4AD529DF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F95679-8D3A-494E-9C57-1CD9CD263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493AE5-133D-4FA4-A61D-A92C1A0A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BA810-85B3-4D71-A07D-26984D872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72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5AD331-12D4-4A49-B988-48D951C4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ED213-5AE5-4170-95AC-CD690243CE8F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7333617-F153-444C-BC0D-97EFC91B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C30B7D-1A50-499D-B10E-70EE51A9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6B7D9-2A50-4300-991C-DE5ADA4ADB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4152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F976844-2F5B-40D9-96A9-BB11A2970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9B894-22B0-47F8-A3AA-A7F3932E637E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7FF5703-128F-445A-A636-B2F0C489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2773BA-A30E-4F9F-BC98-D990462F0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95199-EDC6-412E-B9CA-CCBA09710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167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D121A55-0F2B-4828-ABAC-0842D2A9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D51E-DAD8-49A2-99C2-CFC3DB793818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D92397-BAC8-4313-A25E-58C339E85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03AE8C-274B-49AF-9F43-ABEBBD8F1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048FB-0DCA-4928-8070-A5923FD0C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6393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EC631B-4B55-43B2-BA60-07262E895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3DC37-27E3-4DE7-9D09-1E67C14744BC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02E97B-FEF4-497E-9549-2D4BB113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2263CC-AFB7-4289-B5E5-C11757D2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4C4FF-1981-4F59-85FE-94A484710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401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72A17B-9A6B-4FBF-BADC-5E7B661AE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521BD-88D9-4016-AEFD-2276A33293E5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3880E5-CEE7-4915-90D8-84CF6F4D5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A141A7-610A-4702-9019-2C03D530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3138F-11D5-4A2E-A567-C16F12A92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678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3CC04-1C16-4863-98A8-E1ED7F7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44359-7EBB-4BC0-8453-C40F7F4DFBA9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F88B4-BF0D-42BE-83B0-49EA5BB0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FA1DA-4CC8-4233-BBEE-8EBCF42E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83AF2-7DC1-4FF8-B3A6-73B6FEBC5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698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9D533-2AB8-4E50-A841-289C1481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6C222-2999-4248-BA12-F97AFBDB2BB0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FEC0E-228E-46ED-9974-E723F706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772E4-B65B-4A6C-8C5E-F1AEDE39E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B0595-1C65-4CD5-A09E-D65644EEB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44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CDBBB0-6456-4836-82EC-1D98A90F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1E8E7-E12A-45DC-8169-60CEE5974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8DAB9-E36A-4BED-AB26-85C7EFF55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717C0-F1B3-4F1F-92C2-D2D620ABA9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F52CE-F118-4807-B99C-5CD26A55B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FBBD2-DB2C-4F9D-A39E-50067214A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B2FBA-9A02-4119-B7CB-79DEB28F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7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8851"/>
            </a:gs>
            <a:gs pos="16000">
              <a:srgbClr val="FE8851"/>
            </a:gs>
            <a:gs pos="100000">
              <a:srgbClr val="F3F6F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2D32F72-7149-4212-B99C-4C0936A732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C79F056-D3E9-45E5-833B-FC51686818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AAC57-17AA-4958-827B-B3B27721E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92F780-93B2-4329-9602-441F8D3AFBAC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D440C-A457-4DE1-9430-E1E5245DAB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06B8A-ABAD-4ECE-B366-4868B3F64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649CC44-994F-41D7-BA3D-0E2664C1B8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59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8851"/>
            </a:gs>
            <a:gs pos="16000">
              <a:srgbClr val="FE8851"/>
            </a:gs>
            <a:gs pos="100000">
              <a:srgbClr val="F3F6F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C4CFB50-422E-4893-8BE5-7D2CD6DEEF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BFEE537-CF0D-4B7A-B63B-CDE2E2CD50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73E1-0972-4E8D-82A3-A57388FF1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A5B222-CFEE-46AF-A8EF-DB3B2D143D70}" type="datetimeFigureOut">
              <a:rPr lang="en-US"/>
              <a:pPr>
                <a:defRPr/>
              </a:pPr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A3ABA-6020-4F89-8776-6775864F3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98A31-3732-4B1E-8C5C-C7915DBBC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EEE3D2E-6E66-49DA-B397-CE7977812A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03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/C:/Documents%20and%20Settings/User/Local%20Settings/Temp/Temporary%20Internet%20Files/Content.IE5/496NW9QZ/12673_MyersPsy8e_fig%5b1%5d.5.07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/C:/Documents%20and%20Settings/User/Local%20Settings/Temp/Temporary%20Internet%20Files/Content.IE5/09EZ8123/12673_MyersPsy8e_fig%5b1%5d.5.09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2">
            <a:extLst>
              <a:ext uri="{FF2B5EF4-FFF2-40B4-BE49-F238E27FC236}">
                <a16:creationId xmlns:a16="http://schemas.microsoft.com/office/drawing/2014/main" id="{33AA4CA1-F03E-4C65-BF4B-D2F629923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Physical Property of Waves</a:t>
            </a:r>
          </a:p>
        </p:txBody>
      </p:sp>
      <p:pic>
        <p:nvPicPr>
          <p:cNvPr id="73731" name="Picture 2">
            <a:extLst>
              <a:ext uri="{FF2B5EF4-FFF2-40B4-BE49-F238E27FC236}">
                <a16:creationId xmlns:a16="http://schemas.microsoft.com/office/drawing/2014/main" id="{595A94C4-2C3C-46A6-9360-5476160E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28801"/>
            <a:ext cx="9096375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2">
            <a:extLst>
              <a:ext uri="{FF2B5EF4-FFF2-40B4-BE49-F238E27FC236}">
                <a16:creationId xmlns:a16="http://schemas.microsoft.com/office/drawing/2014/main" id="{D066F7B1-9AF8-46F0-8B61-AE92D9AE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1292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</a:t>
            </a:r>
          </a:p>
        </p:txBody>
      </p:sp>
      <p:pic>
        <p:nvPicPr>
          <p:cNvPr id="76803" name="Picture 2">
            <a:extLst>
              <a:ext uri="{FF2B5EF4-FFF2-40B4-BE49-F238E27FC236}">
                <a16:creationId xmlns:a16="http://schemas.microsoft.com/office/drawing/2014/main" id="{494A936A-9C28-4C41-B00A-EA278829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2">
            <a:extLst>
              <a:ext uri="{FF2B5EF4-FFF2-40B4-BE49-F238E27FC236}">
                <a16:creationId xmlns:a16="http://schemas.microsoft.com/office/drawing/2014/main" id="{840454A6-58DA-4C5E-B0BB-CF0CB698D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2358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 </a:t>
            </a:r>
          </a:p>
        </p:txBody>
      </p:sp>
      <p:pic>
        <p:nvPicPr>
          <p:cNvPr id="77827" name="Picture 2">
            <a:extLst>
              <a:ext uri="{FF2B5EF4-FFF2-40B4-BE49-F238E27FC236}">
                <a16:creationId xmlns:a16="http://schemas.microsoft.com/office/drawing/2014/main" id="{A6113D97-CEBF-4714-B656-F99199A61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TextBox 3">
            <a:extLst>
              <a:ext uri="{FF2B5EF4-FFF2-40B4-BE49-F238E27FC236}">
                <a16:creationId xmlns:a16="http://schemas.microsoft.com/office/drawing/2014/main" id="{6340D39A-51CD-4174-B714-9DA90602A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66261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u="sng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Cornea</a:t>
            </a:r>
            <a:r>
              <a:rPr lang="en-US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- outer covering of the eye.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2">
            <a:extLst>
              <a:ext uri="{FF2B5EF4-FFF2-40B4-BE49-F238E27FC236}">
                <a16:creationId xmlns:a16="http://schemas.microsoft.com/office/drawing/2014/main" id="{AE8FFDA4-D3F3-4A6C-8C77-0436155E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33011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</a:t>
            </a:r>
          </a:p>
        </p:txBody>
      </p:sp>
      <p:pic>
        <p:nvPicPr>
          <p:cNvPr id="78851" name="Picture 2">
            <a:extLst>
              <a:ext uri="{FF2B5EF4-FFF2-40B4-BE49-F238E27FC236}">
                <a16:creationId xmlns:a16="http://schemas.microsoft.com/office/drawing/2014/main" id="{024D9ACF-5752-4C35-B1CB-7776B592D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Box 3">
            <a:extLst>
              <a:ext uri="{FF2B5EF4-FFF2-40B4-BE49-F238E27FC236}">
                <a16:creationId xmlns:a16="http://schemas.microsoft.com/office/drawing/2014/main" id="{964F3363-3F7A-4C02-8785-DC297FB51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5824538"/>
            <a:ext cx="104346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u="sng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Pupil</a:t>
            </a:r>
            <a:r>
              <a:rPr lang="en-US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- the adjustable opening through which light enters.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2">
            <a:extLst>
              <a:ext uri="{FF2B5EF4-FFF2-40B4-BE49-F238E27FC236}">
                <a16:creationId xmlns:a16="http://schemas.microsoft.com/office/drawing/2014/main" id="{565E0F75-8FB1-42F6-B26C-CF0BE9E1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8837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</a:t>
            </a:r>
          </a:p>
        </p:txBody>
      </p:sp>
      <p:pic>
        <p:nvPicPr>
          <p:cNvPr id="79875" name="Picture 2">
            <a:extLst>
              <a:ext uri="{FF2B5EF4-FFF2-40B4-BE49-F238E27FC236}">
                <a16:creationId xmlns:a16="http://schemas.microsoft.com/office/drawing/2014/main" id="{8D865771-696B-4EF1-BDD0-7146C3514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Box 3">
            <a:extLst>
              <a:ext uri="{FF2B5EF4-FFF2-40B4-BE49-F238E27FC236}">
                <a16:creationId xmlns:a16="http://schemas.microsoft.com/office/drawing/2014/main" id="{92A1CB54-9007-4732-85E4-470D5C58B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146" y="5506144"/>
            <a:ext cx="79232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u="sng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Iris</a:t>
            </a:r>
            <a:r>
              <a:rPr lang="en-US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-  the colored portion of the eye that 	controls the size of the pupil opening.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2">
            <a:extLst>
              <a:ext uri="{FF2B5EF4-FFF2-40B4-BE49-F238E27FC236}">
                <a16:creationId xmlns:a16="http://schemas.microsoft.com/office/drawing/2014/main" id="{580685A1-9950-471D-8C91-54853DB2E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30263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</a:t>
            </a:r>
          </a:p>
        </p:txBody>
      </p:sp>
      <p:pic>
        <p:nvPicPr>
          <p:cNvPr id="80899" name="Picture 2">
            <a:extLst>
              <a:ext uri="{FF2B5EF4-FFF2-40B4-BE49-F238E27FC236}">
                <a16:creationId xmlns:a16="http://schemas.microsoft.com/office/drawing/2014/main" id="{E61187BD-812E-4E05-8734-65F8BFF45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Box 3">
            <a:extLst>
              <a:ext uri="{FF2B5EF4-FFF2-40B4-BE49-F238E27FC236}">
                <a16:creationId xmlns:a16="http://schemas.microsoft.com/office/drawing/2014/main" id="{3E18B496-8CE1-4830-97AB-96A8B718B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92789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u="sng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Lens</a:t>
            </a:r>
            <a:r>
              <a:rPr lang="en-US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- structure behind the pupil that focuses images 	  on the retina.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2">
            <a:extLst>
              <a:ext uri="{FF2B5EF4-FFF2-40B4-BE49-F238E27FC236}">
                <a16:creationId xmlns:a16="http://schemas.microsoft.com/office/drawing/2014/main" id="{D6828DBF-0751-45DC-8E25-F04A0FEDD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350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The Structure of the Eye</a:t>
            </a:r>
          </a:p>
        </p:txBody>
      </p:sp>
      <p:pic>
        <p:nvPicPr>
          <p:cNvPr id="81923" name="Picture 2">
            <a:extLst>
              <a:ext uri="{FF2B5EF4-FFF2-40B4-BE49-F238E27FC236}">
                <a16:creationId xmlns:a16="http://schemas.microsoft.com/office/drawing/2014/main" id="{E4AB68E2-9A1D-4B46-AE25-A7FB97EEE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83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Box 3">
            <a:extLst>
              <a:ext uri="{FF2B5EF4-FFF2-40B4-BE49-F238E27FC236}">
                <a16:creationId xmlns:a16="http://schemas.microsoft.com/office/drawing/2014/main" id="{AF9A70F8-1739-471A-839A-A665C70C0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15" y="5809218"/>
            <a:ext cx="103270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Retina</a:t>
            </a:r>
            <a:r>
              <a:rPr lang="en-US" altLang="en-US" sz="28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- the light-sensitive inner surface containing rods and cones.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EED656F-133F-4C25-87D9-6E8218D10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The Eye</a:t>
            </a:r>
          </a:p>
        </p:txBody>
      </p:sp>
      <p:pic>
        <p:nvPicPr>
          <p:cNvPr id="20483" name="Picture 5" descr="C:\Documents and Settings\User\Local Settings\Temp\Temporary Internet Files\Content.IE5\496NW9QZ\12673_MyersPsy8e_fig[1].5.07.jpg">
            <a:extLst>
              <a:ext uri="{FF2B5EF4-FFF2-40B4-BE49-F238E27FC236}">
                <a16:creationId xmlns:a16="http://schemas.microsoft.com/office/drawing/2014/main" id="{CA929BC8-E989-41F6-AE09-457EDC78B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17713"/>
            <a:ext cx="77724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5D15A6-84E5-4D85-8B59-B41302507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1531" y="629266"/>
            <a:ext cx="4094438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800" b="1" dirty="0">
                <a:latin typeface="+mn-lt"/>
              </a:rPr>
              <a:t>Fovea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CA5B9-30CB-457F-AF85-C948B5651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9237" y="2438401"/>
            <a:ext cx="4056730" cy="3779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3200" dirty="0"/>
              <a:t>Central Fovea (Fovea Centralis) </a:t>
            </a:r>
          </a:p>
          <a:p>
            <a:endParaRPr lang="en-US" altLang="en-US" sz="3200" dirty="0"/>
          </a:p>
          <a:p>
            <a:r>
              <a:rPr lang="en-US" altLang="en-US" sz="3200" dirty="0"/>
              <a:t>responsible for visual acuity and color sensitivity.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04D1B9-C750-4626-8BE2-6B704BA78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9" r="14087" b="-1"/>
          <a:stretch/>
        </p:blipFill>
        <p:spPr>
          <a:xfrm>
            <a:off x="5276088" y="640082"/>
            <a:ext cx="6276250" cy="5577838"/>
          </a:xfrm>
          <a:prstGeom prst="rect">
            <a:avLst/>
          </a:prstGeom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4">
            <a:extLst>
              <a:ext uri="{FF2B5EF4-FFF2-40B4-BE49-F238E27FC236}">
                <a16:creationId xmlns:a16="http://schemas.microsoft.com/office/drawing/2014/main" id="{D4AF66BF-6C17-4957-B61E-CDD2DF06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03686"/>
            <a:ext cx="9144000" cy="815516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The Retina</a:t>
            </a:r>
          </a:p>
        </p:txBody>
      </p:sp>
      <p:sp>
        <p:nvSpPr>
          <p:cNvPr id="82947" name="Content Placeholder 2">
            <a:extLst>
              <a:ext uri="{FF2B5EF4-FFF2-40B4-BE49-F238E27FC236}">
                <a16:creationId xmlns:a16="http://schemas.microsoft.com/office/drawing/2014/main" id="{E3AD928B-F001-4CA5-B718-645BB5B7132D}"/>
              </a:ext>
            </a:extLst>
          </p:cNvPr>
          <p:cNvSpPr txBox="1">
            <a:spLocks/>
          </p:cNvSpPr>
          <p:nvPr/>
        </p:nvSpPr>
        <p:spPr bwMode="auto">
          <a:xfrm>
            <a:off x="1244477" y="1630837"/>
            <a:ext cx="8323729" cy="462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  <a:hlinkClick r:id="" action="ppaction://noaction"/>
              </a:rPr>
              <a:t>Rods</a:t>
            </a: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(black and White)</a:t>
            </a: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  <a:hlinkClick r:id="" action="ppaction://noaction"/>
              </a:rPr>
              <a:t>Cones</a:t>
            </a: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(color)</a:t>
            </a:r>
            <a:endParaRPr lang="en-US" altLang="en-US" sz="28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 sz="40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Rods are more light </a:t>
            </a:r>
          </a:p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sensitive than cones.</a:t>
            </a:r>
          </a:p>
        </p:txBody>
      </p:sp>
      <p:sp>
        <p:nvSpPr>
          <p:cNvPr id="82948" name="TextBox 4">
            <a:extLst>
              <a:ext uri="{FF2B5EF4-FFF2-40B4-BE49-F238E27FC236}">
                <a16:creationId xmlns:a16="http://schemas.microsoft.com/office/drawing/2014/main" id="{DC85D03C-A8B8-4B0B-A608-53E0BDECC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0830" y="1706602"/>
            <a:ext cx="9077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prstClr val="black"/>
                </a:solidFill>
                <a:latin typeface="+mn-lt"/>
              </a:rPr>
              <a:t>Rods</a:t>
            </a:r>
          </a:p>
        </p:txBody>
      </p:sp>
      <p:sp>
        <p:nvSpPr>
          <p:cNvPr id="82949" name="TextBox 10">
            <a:extLst>
              <a:ext uri="{FF2B5EF4-FFF2-40B4-BE49-F238E27FC236}">
                <a16:creationId xmlns:a16="http://schemas.microsoft.com/office/drawing/2014/main" id="{4DF93B38-24E0-4DAC-BD2A-9F682437C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703" y="3655227"/>
            <a:ext cx="1225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prstClr val="black"/>
                </a:solidFill>
                <a:latin typeface="+mn-lt"/>
              </a:rPr>
              <a:t>Cones</a:t>
            </a:r>
          </a:p>
        </p:txBody>
      </p:sp>
      <p:pic>
        <p:nvPicPr>
          <p:cNvPr id="82950" name="Picture 2" descr="C:\Users\KKorek\Documents\ABCFiles\2013 Myers AP 2e\Images\ImageJPGS_Module18\ImageJPGS_Module18\MyAP2e_18UN02.jpg">
            <a:extLst>
              <a:ext uri="{FF2B5EF4-FFF2-40B4-BE49-F238E27FC236}">
                <a16:creationId xmlns:a16="http://schemas.microsoft.com/office/drawing/2014/main" id="{4C4B2A12-E640-4E55-9A71-7C1DE69F0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7" y="1630837"/>
            <a:ext cx="37814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B4AB79-A805-45A4-8CA8-AA9291D1B3D0}"/>
              </a:ext>
            </a:extLst>
          </p:cNvPr>
          <p:cNvCxnSpPr>
            <a:cxnSpLocks/>
          </p:cNvCxnSpPr>
          <p:nvPr/>
        </p:nvCxnSpPr>
        <p:spPr>
          <a:xfrm flipH="1">
            <a:off x="8350898" y="2363299"/>
            <a:ext cx="2273110" cy="1291928"/>
          </a:xfrm>
          <a:prstGeom prst="straightConnector1">
            <a:avLst/>
          </a:prstGeom>
          <a:ln w="635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534CA2-5B7B-4D5E-886F-6FCA8286BBF5}"/>
              </a:ext>
            </a:extLst>
          </p:cNvPr>
          <p:cNvCxnSpPr>
            <a:cxnSpLocks/>
            <a:stCxn id="82949" idx="3"/>
          </p:cNvCxnSpPr>
          <p:nvPr/>
        </p:nvCxnSpPr>
        <p:spPr>
          <a:xfrm flipV="1">
            <a:off x="5061253" y="3078637"/>
            <a:ext cx="1504516" cy="838200"/>
          </a:xfrm>
          <a:prstGeom prst="straightConnector1">
            <a:avLst/>
          </a:prstGeom>
          <a:ln w="635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5FFDE2-D209-4E70-9BAD-088318E02CB7}"/>
              </a:ext>
            </a:extLst>
          </p:cNvPr>
          <p:cNvCxnSpPr>
            <a:cxnSpLocks/>
            <a:stCxn id="82949" idx="3"/>
          </p:cNvCxnSpPr>
          <p:nvPr/>
        </p:nvCxnSpPr>
        <p:spPr>
          <a:xfrm flipV="1">
            <a:off x="5061253" y="3535053"/>
            <a:ext cx="1957003" cy="381784"/>
          </a:xfrm>
          <a:prstGeom prst="straightConnector1">
            <a:avLst/>
          </a:prstGeom>
          <a:ln w="635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D62E65-9D3D-484F-BE65-D1CCDD18C5B1}"/>
              </a:ext>
            </a:extLst>
          </p:cNvPr>
          <p:cNvCxnSpPr>
            <a:cxnSpLocks/>
          </p:cNvCxnSpPr>
          <p:nvPr/>
        </p:nvCxnSpPr>
        <p:spPr>
          <a:xfrm flipH="1">
            <a:off x="9447245" y="2435513"/>
            <a:ext cx="1165765" cy="1898556"/>
          </a:xfrm>
          <a:prstGeom prst="straightConnector1">
            <a:avLst/>
          </a:prstGeom>
          <a:ln w="635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D6C6D1B5-C690-4721-97F1-068F32EF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23" y="308069"/>
            <a:ext cx="4858870" cy="158021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b="1" dirty="0">
                <a:latin typeface="+mn-lt"/>
              </a:rPr>
              <a:t>Transduction occurs in the Retina</a:t>
            </a:r>
          </a:p>
        </p:txBody>
      </p:sp>
      <p:pic>
        <p:nvPicPr>
          <p:cNvPr id="23554" name="Picture 2" descr="C:\Documents and Settings\User\Local Settings\Temp\Temporary Internet Files\Content.IE5\09EZ8123\12673_MyersPsy8e_fig[1].5.09.jpg">
            <a:extLst>
              <a:ext uri="{FF2B5EF4-FFF2-40B4-BE49-F238E27FC236}">
                <a16:creationId xmlns:a16="http://schemas.microsoft.com/office/drawing/2014/main" id="{E9562110-668B-4D10-8564-EC78C1C56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424" y="1098177"/>
            <a:ext cx="670401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D3F1586-EE7E-431F-9BE9-B1D99E98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65125"/>
            <a:ext cx="7803776" cy="1105087"/>
          </a:xfrm>
        </p:spPr>
        <p:txBody>
          <a:bodyPr/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Find Your Blind Spot</a:t>
            </a:r>
          </a:p>
        </p:txBody>
      </p:sp>
      <p:pic>
        <p:nvPicPr>
          <p:cNvPr id="21506" name="Picture 4" descr="blind-spot">
            <a:extLst>
              <a:ext uri="{FF2B5EF4-FFF2-40B4-BE49-F238E27FC236}">
                <a16:creationId xmlns:a16="http://schemas.microsoft.com/office/drawing/2014/main" id="{580CD79B-3C57-474C-8A88-D544E0E7E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41" y="2088778"/>
            <a:ext cx="396240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6">
            <a:extLst>
              <a:ext uri="{FF2B5EF4-FFF2-40B4-BE49-F238E27FC236}">
                <a16:creationId xmlns:a16="http://schemas.microsoft.com/office/drawing/2014/main" id="{2D4585D3-97CE-4885-A7A8-F23C51EA4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353" y="3092825"/>
            <a:ext cx="45182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200" dirty="0">
                <a:latin typeface="+mn-lt"/>
              </a:rPr>
              <a:t>Video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AB20B21-AE6E-41D4-873E-EB9EB36F5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97622" y="358589"/>
            <a:ext cx="7376365" cy="141642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4400" b="1" dirty="0">
                <a:latin typeface="+mn-lt"/>
              </a:rPr>
              <a:t>Trichromatic Color Theory</a:t>
            </a:r>
            <a:br>
              <a:rPr lang="en-US" altLang="en-US" sz="4400" b="1" dirty="0">
                <a:latin typeface="+mn-lt"/>
              </a:rPr>
            </a:br>
            <a:r>
              <a:rPr lang="en-US" altLang="en-US" sz="4400" b="1" dirty="0">
                <a:latin typeface="+mn-lt"/>
              </a:rPr>
              <a:t>(Young-Helmholtz)</a:t>
            </a:r>
          </a:p>
        </p:txBody>
      </p:sp>
      <p:pic>
        <p:nvPicPr>
          <p:cNvPr id="4" name="Content Placeholder 3" descr="A close up of a sign&#10;&#10;Description automatically generated">
            <a:extLst>
              <a:ext uri="{FF2B5EF4-FFF2-40B4-BE49-F238E27FC236}">
                <a16:creationId xmlns:a16="http://schemas.microsoft.com/office/drawing/2014/main" id="{C71CA15B-CC89-4EE4-9D86-C60D5EC89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362" y="2483690"/>
            <a:ext cx="4483100" cy="3073400"/>
          </a:xfrm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1C67C2E6-86E6-465A-AE64-4B5F7E4D26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821858" y="2286000"/>
            <a:ext cx="4395600" cy="381158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en-US" sz="2800" dirty="0"/>
              <a:t>We see color due to the </a:t>
            </a:r>
          </a:p>
          <a:p>
            <a:pPr>
              <a:buFontTx/>
              <a:buNone/>
              <a:defRPr/>
            </a:pPr>
            <a:r>
              <a:rPr lang="en-US" altLang="en-US" dirty="0"/>
              <a:t>		</a:t>
            </a:r>
            <a:r>
              <a:rPr lang="en-US" altLang="en-US" sz="4800" b="1" dirty="0">
                <a:solidFill>
                  <a:srgbClr val="FF0000"/>
                </a:solidFill>
              </a:rPr>
              <a:t>R</a:t>
            </a:r>
            <a:r>
              <a:rPr lang="en-US" altLang="en-US" b="1" dirty="0">
                <a:solidFill>
                  <a:srgbClr val="FF0000"/>
                </a:solidFill>
              </a:rPr>
              <a:t>ED</a:t>
            </a:r>
          </a:p>
          <a:p>
            <a:pPr>
              <a:buFontTx/>
              <a:buNone/>
              <a:defRPr/>
            </a:pPr>
            <a:r>
              <a:rPr lang="en-US" altLang="en-US" dirty="0"/>
              <a:t>		</a:t>
            </a:r>
            <a:r>
              <a:rPr lang="en-US" altLang="en-US" sz="4800" b="1" dirty="0">
                <a:solidFill>
                  <a:srgbClr val="2C8842"/>
                </a:solidFill>
              </a:rPr>
              <a:t>G</a:t>
            </a:r>
            <a:r>
              <a:rPr lang="en-US" altLang="en-US" b="1" dirty="0">
                <a:solidFill>
                  <a:srgbClr val="2C8842"/>
                </a:solidFill>
              </a:rPr>
              <a:t>REEN</a:t>
            </a:r>
          </a:p>
          <a:p>
            <a:pPr>
              <a:buFontTx/>
              <a:buNone/>
              <a:defRPr/>
            </a:pPr>
            <a:r>
              <a:rPr lang="en-US" altLang="en-US" dirty="0"/>
              <a:t>		</a:t>
            </a:r>
            <a:r>
              <a:rPr lang="en-US" altLang="en-US" sz="4800" b="1" dirty="0">
                <a:solidFill>
                  <a:srgbClr val="0000FF"/>
                </a:solidFill>
              </a:rPr>
              <a:t>B</a:t>
            </a:r>
            <a:r>
              <a:rPr lang="en-US" altLang="en-US" b="1" dirty="0">
                <a:solidFill>
                  <a:srgbClr val="0000FF"/>
                </a:solidFill>
              </a:rPr>
              <a:t>LUE</a:t>
            </a:r>
          </a:p>
          <a:p>
            <a:pPr algn="ctr">
              <a:buFontTx/>
              <a:buNone/>
              <a:defRPr/>
            </a:pPr>
            <a:r>
              <a:rPr lang="en-US" altLang="en-US" sz="2800" dirty="0"/>
              <a:t>Cones in the retina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1DFBEC7-A0AA-4436-BEC6-3E75E6AD9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Color Blindness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close up of many different vegetables on display&#10;&#10;Description automatically generated">
            <a:extLst>
              <a:ext uri="{FF2B5EF4-FFF2-40B4-BE49-F238E27FC236}">
                <a16:creationId xmlns:a16="http://schemas.microsoft.com/office/drawing/2014/main" id="{F75953DE-E955-473E-B362-AF79F33E7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45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B72CA-1020-45CB-9CE4-9B7C34BBE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32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Color Blindness Tests</a:t>
            </a:r>
          </a:p>
        </p:txBody>
      </p:sp>
      <p:pic>
        <p:nvPicPr>
          <p:cNvPr id="16391" name="Picture 4">
            <a:extLst>
              <a:ext uri="{FF2B5EF4-FFF2-40B4-BE49-F238E27FC236}">
                <a16:creationId xmlns:a16="http://schemas.microsoft.com/office/drawing/2014/main" id="{F685D0BF-F172-44B4-891C-06CBDA5814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25920"/>
            <a:ext cx="7188199" cy="44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70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500F157-04B0-4F3E-AA49-8E6FB8BEC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FFFF"/>
                </a:solidFill>
                <a:latin typeface="+mn-lt"/>
              </a:rPr>
              <a:t>Opponent Process Theory</a:t>
            </a:r>
          </a:p>
        </p:txBody>
      </p:sp>
      <p:pic>
        <p:nvPicPr>
          <p:cNvPr id="4" name="Content Placeholder 3" descr="A close up of a sign&#10;&#10;Description automatically generated">
            <a:extLst>
              <a:ext uri="{FF2B5EF4-FFF2-40B4-BE49-F238E27FC236}">
                <a16:creationId xmlns:a16="http://schemas.microsoft.com/office/drawing/2014/main" id="{E067B952-88B4-486B-A9F0-E66B24D6C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3" r="1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21295FD-0A72-436B-B4C2-53CA5E0F486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790329" y="917725"/>
            <a:ext cx="377862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</a:rPr>
              <a:t>In the optic nerve, neurons work in pairs to process color.</a:t>
            </a:r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0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</a:rPr>
              <a:t>Red vs. Green</a:t>
            </a:r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0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</a:rPr>
              <a:t>Blue vs. Yellow</a:t>
            </a:r>
          </a:p>
          <a:p>
            <a:pPr marL="0" indent="-228600">
              <a:buFont typeface="Arial" panose="020B0604020202020204" pitchFamily="34" charset="0"/>
              <a:buChar char="•"/>
              <a:defRPr/>
            </a:pPr>
            <a:endParaRPr lang="en-US" altLang="en-US" sz="20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</a:rPr>
              <a:t>Black vs. White</a:t>
            </a:r>
          </a:p>
          <a:p>
            <a:pPr>
              <a:defRPr/>
            </a:pPr>
            <a:endParaRPr lang="en-US" altLang="en-US" sz="20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000" dirty="0">
                <a:solidFill>
                  <a:schemeClr val="bg1"/>
                </a:solidFill>
              </a:rPr>
              <a:t>This theory helps us explain the after-image effect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80BE2A1-65B5-4C8A-8BD1-0F986B96B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Opponent Process Theory</a:t>
            </a:r>
          </a:p>
        </p:txBody>
      </p:sp>
      <p:pic>
        <p:nvPicPr>
          <p:cNvPr id="32770" name="Picture 5" descr="byb-optical-illusion-american-flag-clip_image001">
            <a:extLst>
              <a:ext uri="{FF2B5EF4-FFF2-40B4-BE49-F238E27FC236}">
                <a16:creationId xmlns:a16="http://schemas.microsoft.com/office/drawing/2014/main" id="{AA3C5EB7-B409-4C4C-B81D-F1A684DAE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847" y="1690688"/>
            <a:ext cx="777240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8615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2785E53-AD1B-44F7-A4DD-E260036B0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0925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Neuroscience of Ghosts!</a:t>
            </a:r>
          </a:p>
        </p:txBody>
      </p:sp>
      <p:pic>
        <p:nvPicPr>
          <p:cNvPr id="33794" name="Picture 5" descr="542EDE06-A791-47A6-B522997208FED33B">
            <a:extLst>
              <a:ext uri="{FF2B5EF4-FFF2-40B4-BE49-F238E27FC236}">
                <a16:creationId xmlns:a16="http://schemas.microsoft.com/office/drawing/2014/main" id="{06897BC2-34FB-4E97-9D66-D5847EDFB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094" y="1259541"/>
            <a:ext cx="5410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237</Words>
  <Application>Microsoft Office PowerPoint</Application>
  <PresentationFormat>Widescreen</PresentationFormat>
  <Paragraphs>55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1_Office Theme</vt:lpstr>
      <vt:lpstr>2_Office Theme</vt:lpstr>
      <vt:lpstr>The Physical Property of Waves</vt:lpstr>
      <vt:lpstr>The Structure of the Eye</vt:lpstr>
      <vt:lpstr>The Structure of the Eye </vt:lpstr>
      <vt:lpstr>The Structure of the Eye</vt:lpstr>
      <vt:lpstr>The Structure of the Eye</vt:lpstr>
      <vt:lpstr>The Structure of the Eye</vt:lpstr>
      <vt:lpstr>The Structure of the Eye</vt:lpstr>
      <vt:lpstr>The Eye</vt:lpstr>
      <vt:lpstr>Fovea</vt:lpstr>
      <vt:lpstr>The Retina</vt:lpstr>
      <vt:lpstr>Transduction occurs in the Retina</vt:lpstr>
      <vt:lpstr>Find Your Blind Spot</vt:lpstr>
      <vt:lpstr>Trichromatic Color Theory (Young-Helmholtz)</vt:lpstr>
      <vt:lpstr>Color Blindness</vt:lpstr>
      <vt:lpstr>Color Blindness Tests</vt:lpstr>
      <vt:lpstr>Opponent Process Theory</vt:lpstr>
      <vt:lpstr>Opponent Process Theory</vt:lpstr>
      <vt:lpstr>PowerPoint Presentation</vt:lpstr>
      <vt:lpstr>Neuroscience of Ghosts!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Physical Property of Waves</dc:title>
  <dc:creator>M F</dc:creator>
  <cp:lastModifiedBy>M F</cp:lastModifiedBy>
  <cp:revision>4</cp:revision>
  <dcterms:created xsi:type="dcterms:W3CDTF">2020-11-16T01:09:27Z</dcterms:created>
  <dcterms:modified xsi:type="dcterms:W3CDTF">2020-11-17T13:28:39Z</dcterms:modified>
</cp:coreProperties>
</file>