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2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4F0B-CB6C-FB47-8626-6F6B6E36B7EF}" type="datetimeFigureOut">
              <a:rPr lang="en-US" smtClean="0"/>
              <a:pPr/>
              <a:t>11/4/2012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B294-8B25-4342-83E7-E6B25D3AFF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4F0B-CB6C-FB47-8626-6F6B6E36B7EF}" type="datetimeFigureOut">
              <a:rPr lang="en-US" smtClean="0"/>
              <a:pPr/>
              <a:t>11/4/2012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B294-8B25-4342-83E7-E6B25D3AFF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4F0B-CB6C-FB47-8626-6F6B6E36B7EF}" type="datetimeFigureOut">
              <a:rPr lang="en-US" smtClean="0"/>
              <a:pPr/>
              <a:t>11/4/2012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B294-8B25-4342-83E7-E6B25D3AFF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4F0B-CB6C-FB47-8626-6F6B6E36B7EF}" type="datetimeFigureOut">
              <a:rPr lang="en-US" smtClean="0"/>
              <a:pPr/>
              <a:t>11/4/2012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B294-8B25-4342-83E7-E6B25D3AFF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4F0B-CB6C-FB47-8626-6F6B6E36B7EF}" type="datetimeFigureOut">
              <a:rPr lang="en-US" smtClean="0"/>
              <a:pPr/>
              <a:t>11/4/2012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B294-8B25-4342-83E7-E6B25D3AFF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4F0B-CB6C-FB47-8626-6F6B6E36B7EF}" type="datetimeFigureOut">
              <a:rPr lang="en-US" smtClean="0"/>
              <a:pPr/>
              <a:t>11/4/2012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B294-8B25-4342-83E7-E6B25D3AFF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4F0B-CB6C-FB47-8626-6F6B6E36B7EF}" type="datetimeFigureOut">
              <a:rPr lang="en-US" smtClean="0"/>
              <a:pPr/>
              <a:t>11/4/2012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B294-8B25-4342-83E7-E6B25D3AFF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4F0B-CB6C-FB47-8626-6F6B6E36B7EF}" type="datetimeFigureOut">
              <a:rPr lang="en-US" smtClean="0"/>
              <a:pPr/>
              <a:t>11/4/2012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B294-8B25-4342-83E7-E6B25D3AFF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4F0B-CB6C-FB47-8626-6F6B6E36B7EF}" type="datetimeFigureOut">
              <a:rPr lang="en-US" smtClean="0"/>
              <a:pPr/>
              <a:t>11/4/2012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B294-8B25-4342-83E7-E6B25D3AFF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4F0B-CB6C-FB47-8626-6F6B6E36B7EF}" type="datetimeFigureOut">
              <a:rPr lang="en-US" smtClean="0"/>
              <a:pPr/>
              <a:t>11/4/2012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B294-8B25-4342-83E7-E6B25D3AFF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4F0B-CB6C-FB47-8626-6F6B6E36B7EF}" type="datetimeFigureOut">
              <a:rPr lang="en-US" smtClean="0"/>
              <a:pPr/>
              <a:t>11/4/2012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B294-8B25-4342-83E7-E6B25D3AFF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14F0B-CB6C-FB47-8626-6F6B6E36B7EF}" type="datetimeFigureOut">
              <a:rPr lang="en-US" smtClean="0"/>
              <a:pPr/>
              <a:t>11/4/2012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4B294-8B25-4342-83E7-E6B25D3AFF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Telescopes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</a:t>
            </a:r>
            <a:r>
              <a:rPr lang="en-US" dirty="0" smtClean="0"/>
              <a:t>nstrument </a:t>
            </a:r>
            <a:r>
              <a:rPr lang="en-US" dirty="0" smtClean="0"/>
              <a:t>to gather as much </a:t>
            </a:r>
            <a:r>
              <a:rPr lang="en-US" dirty="0" smtClean="0"/>
              <a:t>EMR </a:t>
            </a:r>
            <a:r>
              <a:rPr lang="en-US" dirty="0" smtClean="0"/>
              <a:t>as possible and concentrate it into a focused beam.</a:t>
            </a:r>
          </a:p>
          <a:p>
            <a:pPr marL="514350" indent="-514350"/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 smtClean="0"/>
              <a:t>Optical</a:t>
            </a:r>
            <a:r>
              <a:rPr lang="en-US" dirty="0" smtClean="0"/>
              <a:t> </a:t>
            </a:r>
            <a:r>
              <a:rPr lang="en-US" dirty="0" smtClean="0"/>
              <a:t>telescopes gather </a:t>
            </a:r>
            <a:r>
              <a:rPr lang="en-US" i="1" dirty="0" smtClean="0"/>
              <a:t>visible</a:t>
            </a:r>
            <a:r>
              <a:rPr lang="en-US" dirty="0" smtClean="0"/>
              <a:t> light.</a:t>
            </a:r>
          </a:p>
          <a:p>
            <a:pPr marL="514350" indent="-514350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Other </a:t>
            </a:r>
            <a:r>
              <a:rPr lang="en-US" dirty="0" smtClean="0"/>
              <a:t>telescopes gather </a:t>
            </a:r>
            <a:r>
              <a:rPr lang="en-US" i="1" dirty="0" smtClean="0"/>
              <a:t>invisible</a:t>
            </a:r>
            <a:r>
              <a:rPr lang="en-US" dirty="0" smtClean="0"/>
              <a:t> parts of </a:t>
            </a:r>
            <a:r>
              <a:rPr lang="en-US" dirty="0" smtClean="0"/>
              <a:t>EMR </a:t>
            </a:r>
            <a:r>
              <a:rPr lang="en-US" dirty="0" smtClean="0"/>
              <a:t>spectrum.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Optical Telescopes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u="sng" dirty="0" smtClean="0"/>
              <a:t>Refracting</a:t>
            </a:r>
            <a:r>
              <a:rPr lang="en-US" dirty="0" smtClean="0"/>
              <a:t> Telescopes: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	Use 2 lenses and tube.  Light is refracted (bent) as it passes through lens.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	The eyepiece lens magnifies the image.</a:t>
            </a:r>
          </a:p>
        </p:txBody>
      </p:sp>
      <p:pic>
        <p:nvPicPr>
          <p:cNvPr id="5" name="Content Placeholder 4" descr="Telescope lens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5382" b="-2538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FracTel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" y="1435100"/>
            <a:ext cx="7061200" cy="398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Optical Telescopes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 startAt="2"/>
            </a:pPr>
            <a:r>
              <a:rPr lang="en-US" u="sng" dirty="0" smtClean="0"/>
              <a:t>Reflecting</a:t>
            </a:r>
            <a:r>
              <a:rPr lang="en-US" dirty="0" smtClean="0"/>
              <a:t> Telescopes:</a:t>
            </a:r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	Use 2 mirrors instead of lenses.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	Light reflects off curved primary mirror to flat secondary mirror tilted toward eyepiece.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7" name="Content Placeholder 6" descr="REFLECTOR diagram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71373" b="-7137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Advantages-Disadvantages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u="sng" dirty="0" smtClean="0"/>
              <a:t>Refractor</a:t>
            </a:r>
            <a:r>
              <a:rPr lang="en-US" dirty="0" smtClean="0"/>
              <a:t>  -   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i="1" dirty="0" smtClean="0"/>
              <a:t>	Advantages:</a:t>
            </a:r>
            <a:endParaRPr lang="en-US" i="1" dirty="0" smtClean="0"/>
          </a:p>
          <a:p>
            <a:pPr lvl="1"/>
            <a:r>
              <a:rPr lang="en-US" dirty="0" smtClean="0"/>
              <a:t> Easy to handle, small and portable.</a:t>
            </a:r>
          </a:p>
          <a:p>
            <a:pPr lvl="1"/>
            <a:r>
              <a:rPr lang="en-US" dirty="0" smtClean="0"/>
              <a:t> Relatively inexpensive.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i="1" dirty="0" smtClean="0"/>
              <a:t>Disadvantages:</a:t>
            </a:r>
            <a:endParaRPr lang="en-US" i="1" dirty="0" smtClean="0"/>
          </a:p>
          <a:p>
            <a:pPr lvl="1"/>
            <a:r>
              <a:rPr lang="en-US" dirty="0" smtClean="0"/>
              <a:t> Lens can distort image since wavelengths focus at different points of lens (like prism).</a:t>
            </a:r>
          </a:p>
          <a:p>
            <a:pPr lvl="1"/>
            <a:r>
              <a:rPr lang="en-US" dirty="0" smtClean="0"/>
              <a:t> Two sides of lens to polish</a:t>
            </a:r>
          </a:p>
          <a:p>
            <a:pPr lvl="1"/>
            <a:r>
              <a:rPr lang="en-US" dirty="0" smtClean="0"/>
              <a:t> As the lens gets bigger, the glass sags and causes distortion.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Advantages-Disadvantages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u="sng" dirty="0" smtClean="0"/>
              <a:t>Reflector</a:t>
            </a:r>
            <a:r>
              <a:rPr lang="en-US" dirty="0" smtClean="0"/>
              <a:t>  -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 smtClean="0"/>
              <a:t>Advantages:</a:t>
            </a:r>
            <a:endParaRPr lang="en-US" i="1" dirty="0" smtClean="0"/>
          </a:p>
          <a:p>
            <a:pPr lvl="1"/>
            <a:r>
              <a:rPr lang="en-US" dirty="0"/>
              <a:t> Light is reflected evenly; no distortion.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Large </a:t>
            </a:r>
            <a:r>
              <a:rPr lang="en-US" dirty="0"/>
              <a:t>mirrors are cheaper and lighter than large lenses.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1 </a:t>
            </a:r>
            <a:r>
              <a:rPr lang="en-US" dirty="0"/>
              <a:t>side of mirror to polish, not </a:t>
            </a:r>
            <a:r>
              <a:rPr lang="en-US" dirty="0" smtClean="0"/>
              <a:t>2.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i="1" dirty="0" smtClean="0"/>
              <a:t>Disadvantages:</a:t>
            </a:r>
            <a:endParaRPr lang="en-US" i="1" dirty="0"/>
          </a:p>
          <a:p>
            <a:pPr lvl="1"/>
            <a:r>
              <a:rPr lang="en-US" dirty="0" smtClean="0"/>
              <a:t>  Large </a:t>
            </a:r>
            <a:r>
              <a:rPr lang="en-US" dirty="0" smtClean="0"/>
              <a:t>and hard to handle</a:t>
            </a:r>
            <a:r>
              <a:rPr lang="en-US" dirty="0" smtClean="0"/>
              <a:t>.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Large Telescopes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i="1" dirty="0" smtClean="0"/>
              <a:t>Resolution</a:t>
            </a:r>
            <a:r>
              <a:rPr lang="en-US" dirty="0" smtClean="0"/>
              <a:t>  </a:t>
            </a:r>
            <a:r>
              <a:rPr lang="en-US" dirty="0" smtClean="0"/>
              <a:t>=  ability to form distinct separate image.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Earth’s atmosphere blurs </a:t>
            </a:r>
            <a:r>
              <a:rPr lang="en-US" dirty="0" smtClean="0"/>
              <a:t>image </a:t>
            </a:r>
            <a:r>
              <a:rPr lang="en-US" dirty="0" smtClean="0"/>
              <a:t>before </a:t>
            </a:r>
            <a:r>
              <a:rPr lang="en-US" dirty="0" smtClean="0"/>
              <a:t>it</a:t>
            </a:r>
            <a:r>
              <a:rPr lang="en-US" dirty="0" smtClean="0"/>
              <a:t> </a:t>
            </a:r>
            <a:r>
              <a:rPr lang="en-US" dirty="0" smtClean="0"/>
              <a:t>reach the telescope  --  caused by refraction.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Conditions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Dark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High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No weather  -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top of </a:t>
            </a:r>
            <a:r>
              <a:rPr lang="en-US" i="1" dirty="0" smtClean="0"/>
              <a:t>a</a:t>
            </a:r>
            <a:r>
              <a:rPr lang="en-US" dirty="0" smtClean="0"/>
              <a:t> mountain…good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top of mountain range…no good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55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Keck Observatory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Two 10-meter mirrors composed of 36 hexagonal segments each.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Atop Mauna Kea volcano in Hawaii -  ~14,000 feet.</a:t>
            </a:r>
          </a:p>
          <a:p>
            <a:endParaRPr lang="en-US" dirty="0" smtClean="0"/>
          </a:p>
          <a:p>
            <a:r>
              <a:rPr lang="en-US" dirty="0" smtClean="0"/>
              <a:t>No mountain ranges to effect atmosphere or city lights to spoil view.</a:t>
            </a:r>
            <a:endParaRPr lang="en-US" dirty="0"/>
          </a:p>
        </p:txBody>
      </p:sp>
      <p:pic>
        <p:nvPicPr>
          <p:cNvPr id="6" name="Content Placeholder 5" descr="kecks_5B1_5D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32973" b="-3297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Radio Astronomy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Telescope detects </a:t>
            </a:r>
            <a:r>
              <a:rPr lang="en-US" dirty="0" smtClean="0"/>
              <a:t>radio </a:t>
            </a:r>
            <a:r>
              <a:rPr lang="en-US" dirty="0" smtClean="0"/>
              <a:t>waves.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Need large surface </a:t>
            </a:r>
            <a:r>
              <a:rPr lang="en-US" dirty="0" smtClean="0"/>
              <a:t>to detect faint waves.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C</a:t>
            </a:r>
            <a:r>
              <a:rPr lang="en-US" dirty="0" smtClean="0"/>
              <a:t>an </a:t>
            </a:r>
            <a:r>
              <a:rPr lang="en-US" dirty="0" smtClean="0"/>
              <a:t>be used 24 hours a day.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Some objects only emit radio waves.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dio_telescop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231" y="0"/>
            <a:ext cx="738553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dio_telescope,_West_Virginia-SP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250" y="63500"/>
            <a:ext cx="6159500" cy="673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Interferometry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Using </a:t>
            </a:r>
            <a:r>
              <a:rPr lang="en-US" dirty="0" smtClean="0"/>
              <a:t>two or more </a:t>
            </a:r>
            <a:r>
              <a:rPr lang="en-US" dirty="0" smtClean="0"/>
              <a:t>telescopes together.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Only possible </a:t>
            </a:r>
            <a:r>
              <a:rPr lang="en-US" dirty="0" smtClean="0"/>
              <a:t>since</a:t>
            </a:r>
            <a:r>
              <a:rPr lang="en-US" dirty="0" smtClean="0"/>
              <a:t> </a:t>
            </a:r>
            <a:r>
              <a:rPr lang="en-US" dirty="0" smtClean="0"/>
              <a:t>computer speeds </a:t>
            </a:r>
            <a:r>
              <a:rPr lang="en-US" dirty="0" smtClean="0"/>
              <a:t>can </a:t>
            </a:r>
            <a:r>
              <a:rPr lang="en-US" dirty="0" smtClean="0"/>
              <a:t>handle </a:t>
            </a:r>
            <a:r>
              <a:rPr lang="en-US" dirty="0" smtClean="0"/>
              <a:t>data.</a:t>
            </a:r>
            <a:endParaRPr lang="en-US" dirty="0"/>
          </a:p>
        </p:txBody>
      </p:sp>
      <p:pic>
        <p:nvPicPr>
          <p:cNvPr id="8" name="Content Placeholder 7" descr="Very_Large_Array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35331" b="-3533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Other Types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Shorter</a:t>
            </a:r>
            <a:r>
              <a:rPr lang="en-US" dirty="0" smtClean="0"/>
              <a:t> </a:t>
            </a:r>
            <a:r>
              <a:rPr lang="en-US" dirty="0" smtClean="0"/>
              <a:t>wavelengths are difficult because this radiation is not easily reflected… it passes through everything.</a:t>
            </a:r>
          </a:p>
          <a:p>
            <a:endParaRPr lang="en-US" dirty="0"/>
          </a:p>
          <a:p>
            <a:r>
              <a:rPr lang="en-US" dirty="0" smtClean="0"/>
              <a:t>Infrared wavelengths</a:t>
            </a:r>
          </a:p>
          <a:p>
            <a:r>
              <a:rPr lang="en-US" dirty="0" smtClean="0"/>
              <a:t>Ultraviolet wavelengths</a:t>
            </a:r>
          </a:p>
          <a:p>
            <a:r>
              <a:rPr lang="en-US" dirty="0" smtClean="0"/>
              <a:t>X-ray wavelengths  -  Chandra Telescope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Largest Reflectors</a:t>
            </a:r>
            <a:endParaRPr lang="en-US" b="1" dirty="0"/>
          </a:p>
        </p:txBody>
      </p:sp>
      <p:pic>
        <p:nvPicPr>
          <p:cNvPr id="4" name="Content Placeholder 3" descr="telescope-gtc-10.4mete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30 Meter in 2018</a:t>
            </a:r>
            <a:endParaRPr lang="en-US" b="1" dirty="0"/>
          </a:p>
        </p:txBody>
      </p:sp>
      <p:pic>
        <p:nvPicPr>
          <p:cNvPr id="4" name="Content Placeholder 3" descr="telescopes-thirty-meter-hawaii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Fermi Gamma Ray Telescope</a:t>
            </a:r>
            <a:endParaRPr lang="en-US" b="1" dirty="0"/>
          </a:p>
        </p:txBody>
      </p:sp>
      <p:pic>
        <p:nvPicPr>
          <p:cNvPr id="4" name="Content Placeholder 3" descr="fermi_spacecraf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2395" r="-62395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600 out of 1,873 sources are mysteries.</a:t>
            </a:r>
            <a:endParaRPr lang="en-US" b="1" dirty="0"/>
          </a:p>
        </p:txBody>
      </p:sp>
      <p:pic>
        <p:nvPicPr>
          <p:cNvPr id="4" name="Content Placeholder 3" descr="Fermi-spacetelescope-gammaray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77" r="-107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Chandra X-Ray Telescope</a:t>
            </a:r>
            <a:endParaRPr lang="en-US" b="1" dirty="0"/>
          </a:p>
        </p:txBody>
      </p:sp>
      <p:pic>
        <p:nvPicPr>
          <p:cNvPr id="4" name="Content Placeholder 3" descr="chandra_330x25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0253" r="-2025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Saturn’s Rings’ X-Ray Sparkle</a:t>
            </a:r>
            <a:endParaRPr lang="en-US" b="1" dirty="0"/>
          </a:p>
        </p:txBody>
      </p:sp>
      <p:pic>
        <p:nvPicPr>
          <p:cNvPr id="4" name="Content Placeholder 3" descr="saturn_rngs_xray_opt-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323" r="-1932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202</Words>
  <Application>Microsoft Office PowerPoint</Application>
  <PresentationFormat>On-screen Show (4:3)</PresentationFormat>
  <Paragraphs>85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Telescopes</vt:lpstr>
      <vt:lpstr>Optical Telescopes</vt:lpstr>
      <vt:lpstr>PowerPoint Presentation</vt:lpstr>
      <vt:lpstr>Optical Telescopes</vt:lpstr>
      <vt:lpstr>Advantages-Disadvantages</vt:lpstr>
      <vt:lpstr>Advantages-Disadvantages</vt:lpstr>
      <vt:lpstr>Large Telescopes</vt:lpstr>
      <vt:lpstr>Best Conditions</vt:lpstr>
      <vt:lpstr>Keck Observatory</vt:lpstr>
      <vt:lpstr>Radio Astronomy</vt:lpstr>
      <vt:lpstr>PowerPoint Presentation</vt:lpstr>
      <vt:lpstr>PowerPoint Presentation</vt:lpstr>
      <vt:lpstr>Interferometry</vt:lpstr>
      <vt:lpstr>Other Types</vt:lpstr>
      <vt:lpstr>Largest Reflectors</vt:lpstr>
      <vt:lpstr>30 Meter in 2018</vt:lpstr>
      <vt:lpstr>Fermi Gamma Ray Telescope</vt:lpstr>
      <vt:lpstr>600 out of 1,873 sources are mysteries.</vt:lpstr>
      <vt:lpstr>Chandra X-Ray Telescope</vt:lpstr>
      <vt:lpstr>Saturn’s Rings’ X-Ray Sparkle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Telescopes</dc:title>
  <dc:creator>Michael Freedman</dc:creator>
  <cp:lastModifiedBy>mf</cp:lastModifiedBy>
  <cp:revision>4</cp:revision>
  <cp:lastPrinted>2011-10-21T00:37:02Z</cp:lastPrinted>
  <dcterms:created xsi:type="dcterms:W3CDTF">2011-10-21T00:19:59Z</dcterms:created>
  <dcterms:modified xsi:type="dcterms:W3CDTF">2012-11-05T00:29:14Z</dcterms:modified>
</cp:coreProperties>
</file>