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76" r:id="rId9"/>
    <p:sldId id="263" r:id="rId10"/>
    <p:sldId id="275" r:id="rId11"/>
    <p:sldId id="271" r:id="rId12"/>
    <p:sldId id="264" r:id="rId13"/>
    <p:sldId id="270" r:id="rId14"/>
    <p:sldId id="266" r:id="rId15"/>
    <p:sldId id="267" r:id="rId16"/>
    <p:sldId id="265" r:id="rId17"/>
    <p:sldId id="273" r:id="rId18"/>
    <p:sldId id="274" r:id="rId19"/>
    <p:sldId id="272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152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F" userId="2d8788e2eb72bde9" providerId="LiveId" clId="{FF8C5325-D846-49DA-A961-FF87E3922B5E}"/>
    <pc:docChg chg="modSld">
      <pc:chgData name="M F" userId="2d8788e2eb72bde9" providerId="LiveId" clId="{FF8C5325-D846-49DA-A961-FF87E3922B5E}" dt="2018-03-12T00:03:20.313" v="3" actId="20577"/>
      <pc:docMkLst>
        <pc:docMk/>
      </pc:docMkLst>
      <pc:sldChg chg="modSp">
        <pc:chgData name="M F" userId="2d8788e2eb72bde9" providerId="LiveId" clId="{FF8C5325-D846-49DA-A961-FF87E3922B5E}" dt="2018-03-12T00:03:20.313" v="3" actId="20577"/>
        <pc:sldMkLst>
          <pc:docMk/>
          <pc:sldMk cId="0" sldId="262"/>
        </pc:sldMkLst>
        <pc:spChg chg="mod">
          <ac:chgData name="M F" userId="2d8788e2eb72bde9" providerId="LiveId" clId="{FF8C5325-D846-49DA-A961-FF87E3922B5E}" dt="2018-03-12T00:03:20.313" v="3" actId="20577"/>
          <ac:spMkLst>
            <pc:docMk/>
            <pc:sldMk cId="0" sldId="262"/>
            <ac:spMk id="3" creationId="{00000000-0000-0000-0000-000000000000}"/>
          </ac:spMkLst>
        </pc:spChg>
      </pc:sldChg>
    </pc:docChg>
  </pc:docChgLst>
  <pc:docChgLst>
    <pc:chgData name="M F" userId="2d8788e2eb72bde9" providerId="LiveId" clId="{5A85DF6D-F14A-4714-831F-EF40337CA0D6}"/>
    <pc:docChg chg="custSel modSld">
      <pc:chgData name="M F" userId="2d8788e2eb72bde9" providerId="LiveId" clId="{5A85DF6D-F14A-4714-831F-EF40337CA0D6}" dt="2018-04-16T14:50:03.578" v="176" actId="20577"/>
      <pc:docMkLst>
        <pc:docMk/>
      </pc:docMkLst>
      <pc:sldChg chg="modSp">
        <pc:chgData name="M F" userId="2d8788e2eb72bde9" providerId="LiveId" clId="{5A85DF6D-F14A-4714-831F-EF40337CA0D6}" dt="2018-04-16T14:45:28.699" v="157" actId="20577"/>
        <pc:sldMkLst>
          <pc:docMk/>
          <pc:sldMk cId="0" sldId="256"/>
        </pc:sldMkLst>
        <pc:spChg chg="mod">
          <ac:chgData name="M F" userId="2d8788e2eb72bde9" providerId="LiveId" clId="{5A85DF6D-F14A-4714-831F-EF40337CA0D6}" dt="2018-04-16T14:45:28.699" v="157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Anim">
        <pc:chgData name="M F" userId="2d8788e2eb72bde9" providerId="LiveId" clId="{5A85DF6D-F14A-4714-831F-EF40337CA0D6}" dt="2018-04-16T14:50:03.578" v="176" actId="20577"/>
        <pc:sldMkLst>
          <pc:docMk/>
          <pc:sldMk cId="0" sldId="262"/>
        </pc:sldMkLst>
        <pc:spChg chg="mod">
          <ac:chgData name="M F" userId="2d8788e2eb72bde9" providerId="LiveId" clId="{5A85DF6D-F14A-4714-831F-EF40337CA0D6}" dt="2018-04-16T14:50:03.578" v="176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 modAnim">
        <pc:chgData name="M F" userId="2d8788e2eb72bde9" providerId="LiveId" clId="{5A85DF6D-F14A-4714-831F-EF40337CA0D6}" dt="2018-04-16T14:47:45.120" v="159" actId="20577"/>
        <pc:sldMkLst>
          <pc:docMk/>
          <pc:sldMk cId="0" sldId="264"/>
        </pc:sldMkLst>
        <pc:spChg chg="mod">
          <ac:chgData name="M F" userId="2d8788e2eb72bde9" providerId="LiveId" clId="{5A85DF6D-F14A-4714-831F-EF40337CA0D6}" dt="2018-04-16T14:47:45.120" v="159" actId="20577"/>
          <ac:spMkLst>
            <pc:docMk/>
            <pc:sldMk cId="0" sldId="264"/>
            <ac:spMk id="3" creationId="{00000000-0000-0000-0000-000000000000}"/>
          </ac:spMkLst>
        </pc:spChg>
      </pc:sldChg>
      <pc:sldChg chg="modSp modAnim">
        <pc:chgData name="M F" userId="2d8788e2eb72bde9" providerId="LiveId" clId="{5A85DF6D-F14A-4714-831F-EF40337CA0D6}" dt="2018-04-16T14:48:17.969" v="173" actId="20577"/>
        <pc:sldMkLst>
          <pc:docMk/>
          <pc:sldMk cId="0" sldId="266"/>
        </pc:sldMkLst>
        <pc:spChg chg="mod">
          <ac:chgData name="M F" userId="2d8788e2eb72bde9" providerId="LiveId" clId="{5A85DF6D-F14A-4714-831F-EF40337CA0D6}" dt="2018-04-16T14:48:17.969" v="173" actId="20577"/>
          <ac:spMkLst>
            <pc:docMk/>
            <pc:sldMk cId="0" sldId="26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9E654-1D7A-4066-9F39-B0911A82E5B7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143F9-3616-4EB4-B380-4EF206752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79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143F9-3616-4EB4-B380-4EF206752A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56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D08E8-9A7C-49D4-BA22-E498F77AF374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61210-1416-40DE-B056-6E250C4D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8B228-0D3A-4098-B199-E2FDC7AE42A6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64FD9-194A-46C0-A048-77486CE69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4701E-944D-437D-8FB8-B982153C0B1A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D5B2-8B63-4569-ABA0-7A5AB314C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FACE1-0F8A-4069-A412-38E8CB70C1BF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6706B-0BD4-4CA9-B99B-BB0C5372B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25BE0-686F-487E-A04F-3F68B8F23717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F6F6C-A4C7-472C-BCBA-F85A5F6809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881C8-85DD-4FEF-9676-B4B09A582AF1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7DB9E-CBE1-46AE-B0BC-E6A62D8ED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D93F3-DC0F-4BE3-B01F-4C95F3B6B31B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EDB5-7FE4-46E6-8713-F271150FE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309D9-C13A-47EC-8E32-C4D7DB3E47F1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AC816-4CF8-4BCD-9110-926E0EB88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C9EC8-0EA0-4884-92FE-427073C90931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5285-CAEB-472D-8F23-3728430D1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ACEA0-FE34-4C83-9E6C-4D661A8E7AC5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B7D4E-57F3-4F08-920F-E7DA38F43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A9259-A295-484E-82C0-1B5CB4A20933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FEFF5-23FB-4942-86CA-A03F618B1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C2ABC0-A32B-42EF-B463-5516251CC06B}" type="datetimeFigureOut">
              <a:rPr lang="en-US"/>
              <a:pPr>
                <a:defRPr/>
              </a:pPr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44B27B-D3BE-454C-8A4C-3FBCC5778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Content Placeholder 3" descr="A star filled sky&#10;&#10;Description automatically generated">
            <a:extLst>
              <a:ext uri="{FF2B5EF4-FFF2-40B4-BE49-F238E27FC236}">
                <a16:creationId xmlns:a16="http://schemas.microsoft.com/office/drawing/2014/main" id="{1504440F-9BAE-4AE8-B5EA-ED2645EC30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415" b="6850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524979" y="5007503"/>
            <a:ext cx="2884971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dirty="0">
                <a:solidFill>
                  <a:srgbClr val="000000"/>
                </a:solidFill>
              </a:rPr>
              <a:t>Supernovas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35FFC4-E07B-4606-B2B6-B0E3C5DDC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29025" y="4833937"/>
            <a:ext cx="5429249" cy="194310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</a:rPr>
              <a:t>When gravity wins… core collapses and a star explodes.</a:t>
            </a:r>
          </a:p>
          <a:p>
            <a:pPr defTabSz="914400"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</a:endParaRPr>
          </a:p>
          <a:p>
            <a:pPr defTabSz="914400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</a:rPr>
              <a:t>Type I and Type II</a:t>
            </a:r>
          </a:p>
          <a:p>
            <a:pPr defTabSz="914400"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</a:endParaRPr>
          </a:p>
          <a:p>
            <a:pPr defTabSz="914400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</a:rPr>
              <a:t>Rare:  occur every 50-100 years in a galaxy.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A picture containing monitor, light, indoor&#10;&#10;Description automatically generated">
            <a:extLst>
              <a:ext uri="{FF2B5EF4-FFF2-40B4-BE49-F238E27FC236}">
                <a16:creationId xmlns:a16="http://schemas.microsoft.com/office/drawing/2014/main" id="{B72C9CA3-9605-4319-A7A6-6EDBA604F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34" r="9091" b="1747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3249230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342900" y="640264"/>
            <a:ext cx="3095625" cy="874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4400" b="1" dirty="0"/>
              <a:t>Supernovas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85D973-77E9-449A-9AD1-9C7DE9527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2214" y="1795464"/>
            <a:ext cx="3056311" cy="4099310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The only way most elements form.</a:t>
            </a:r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/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Expanding shock wave can trigger the formation of new stars…like our Sun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Life Cycle of Large Star</a:t>
            </a:r>
          </a:p>
        </p:txBody>
      </p:sp>
      <p:pic>
        <p:nvPicPr>
          <p:cNvPr id="15362" name="Content Placeholder 18" descr="MassiveStarLifecycle.gif"/>
          <p:cNvPicPr>
            <a:picLocks noGrp="1" noChangeAspect="1"/>
          </p:cNvPicPr>
          <p:nvPr>
            <p:ph idx="1"/>
          </p:nvPr>
        </p:nvPicPr>
        <p:blipFill>
          <a:blip r:embed="rId2"/>
          <a:srcRect t="-507" b="-507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Crab Nebula</a:t>
            </a:r>
          </a:p>
        </p:txBody>
      </p:sp>
      <p:pic>
        <p:nvPicPr>
          <p:cNvPr id="16386" name="Content Placeholder 3" descr="Crab_Nebul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>
          <a:xfrm>
            <a:off x="152400" y="634180"/>
            <a:ext cx="3157538" cy="100432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4000" b="1" dirty="0"/>
              <a:t>Observations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60EB83-236E-4B3F-A61B-D486EC31E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350" y="2066926"/>
            <a:ext cx="3195638" cy="415689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Earliest recorded SN by Chinese in 185 AD.</a:t>
            </a:r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/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First widely observed SN in 1054 -  created the Crab Nebula.</a:t>
            </a:r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/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Last one observed in 1604 (by Kepler).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4" name="Content Placeholder 3" descr="A picture containing outdoor object, star, wave, water&#10;&#10;Description automatically generated">
            <a:extLst>
              <a:ext uri="{FF2B5EF4-FFF2-40B4-BE49-F238E27FC236}">
                <a16:creationId xmlns:a16="http://schemas.microsoft.com/office/drawing/2014/main" id="{9F14872F-068F-4535-A2B1-DA42C2C88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294" r="12106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900237" y="527050"/>
            <a:ext cx="4691063" cy="766762"/>
          </a:xfrm>
        </p:spPr>
        <p:txBody>
          <a:bodyPr/>
          <a:lstStyle/>
          <a:p>
            <a:r>
              <a:rPr lang="en-US" sz="4400" dirty="0"/>
              <a:t>Supernova Types</a:t>
            </a:r>
            <a:endParaRPr lang="en-US" sz="44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AD5988-2B09-4C1B-8A02-D5FB1C8D2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9550" y="1976439"/>
            <a:ext cx="3062288" cy="3262312"/>
          </a:xfrm>
        </p:spPr>
        <p:txBody>
          <a:bodyPr/>
          <a:lstStyle/>
          <a:p>
            <a:endParaRPr lang="en-US" sz="2000" dirty="0"/>
          </a:p>
          <a:p>
            <a:r>
              <a:rPr lang="en-US" sz="2400" u="sng" dirty="0"/>
              <a:t>Type I</a:t>
            </a:r>
            <a:r>
              <a:rPr lang="en-US" sz="2400" dirty="0"/>
              <a:t>  =  no hydrogen</a:t>
            </a:r>
          </a:p>
          <a:p>
            <a:r>
              <a:rPr lang="en-US" sz="2400" dirty="0"/>
              <a:t>	</a:t>
            </a:r>
          </a:p>
          <a:p>
            <a:endParaRPr lang="en-US" sz="2400" u="sng" dirty="0"/>
          </a:p>
          <a:p>
            <a:endParaRPr lang="en-US" sz="2400" u="sng" dirty="0"/>
          </a:p>
          <a:p>
            <a:r>
              <a:rPr lang="en-US" sz="2400" u="sng" dirty="0"/>
              <a:t>Type II</a:t>
            </a:r>
            <a:r>
              <a:rPr lang="en-US" sz="2400" dirty="0"/>
              <a:t>  =  hydrogen</a:t>
            </a:r>
          </a:p>
          <a:p>
            <a:endParaRPr lang="en-US" dirty="0"/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86BDE639-06CF-4BF7-A676-42013D41B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2638" y="1711451"/>
            <a:ext cx="5745162" cy="363207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61988" y="273049"/>
            <a:ext cx="2124075" cy="879475"/>
          </a:xfrm>
        </p:spPr>
        <p:txBody>
          <a:bodyPr/>
          <a:lstStyle/>
          <a:p>
            <a:pPr algn="ctr"/>
            <a:r>
              <a:rPr lang="en-US" sz="4400" b="1" dirty="0"/>
              <a:t>Type I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0CEB96-7CFF-40D4-BB5E-2E3B1B8C7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926" y="1435100"/>
            <a:ext cx="3303588" cy="40560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White dwarf steals matter from a companion star.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Once matter reaches 1.4 solar masses, star explodes within seconds…leaving nothing.</a:t>
            </a:r>
          </a:p>
          <a:p>
            <a:endParaRPr lang="en-US" dirty="0"/>
          </a:p>
        </p:txBody>
      </p:sp>
      <p:pic>
        <p:nvPicPr>
          <p:cNvPr id="7" name="Content Placeholder 6" descr="A close up of a fire&#10;&#10;Description automatically generated">
            <a:extLst>
              <a:ext uri="{FF2B5EF4-FFF2-40B4-BE49-F238E27FC236}">
                <a16:creationId xmlns:a16="http://schemas.microsoft.com/office/drawing/2014/main" id="{B1A26484-8EE2-40FA-AE36-E644C3661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712786"/>
            <a:ext cx="5111750" cy="526748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847402-3A9F-44B7-B6A9-7D329AF20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Type A_White Dwarf_Sun</a:t>
            </a:r>
          </a:p>
        </p:txBody>
      </p:sp>
      <p:pic>
        <p:nvPicPr>
          <p:cNvPr id="8" name="Content Placeholder 7" descr="A picture containing blur&#10;&#10;Description automatically generated">
            <a:extLst>
              <a:ext uri="{FF2B5EF4-FFF2-40B4-BE49-F238E27FC236}">
                <a16:creationId xmlns:a16="http://schemas.microsoft.com/office/drawing/2014/main" id="{2567D70E-68F1-4EFF-8D01-6AC492885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543" y="1675227"/>
            <a:ext cx="658691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9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IA_supernova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8725" y="0"/>
            <a:ext cx="6686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6376"/>
            <a:ext cx="9144000" cy="298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1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supernova1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079500"/>
            <a:ext cx="6350000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0557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Type II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>
              <a:buNone/>
            </a:pPr>
            <a:endParaRPr lang="en-US" sz="2100" dirty="0"/>
          </a:p>
          <a:p>
            <a:pPr>
              <a:buNone/>
            </a:pPr>
            <a:r>
              <a:rPr lang="en-US" sz="2800" dirty="0"/>
              <a:t>When a big star (8x mass of sun) explodes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Explosion produces more energy than our Sun will produce in its lifetime.</a:t>
            </a:r>
          </a:p>
          <a:p>
            <a:pPr>
              <a:buFont typeface="Arial" charset="0"/>
              <a:buNone/>
            </a:pPr>
            <a:endParaRPr lang="en-US" sz="2100" dirty="0"/>
          </a:p>
          <a:p>
            <a:pPr>
              <a:buFont typeface="Arial" charset="0"/>
              <a:buNone/>
            </a:pP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 1987A – before/after</a:t>
            </a:r>
          </a:p>
        </p:txBody>
      </p:sp>
      <p:pic>
        <p:nvPicPr>
          <p:cNvPr id="23554" name="Content Placeholder 6" descr="1987A-before-after.gif"/>
          <p:cNvPicPr>
            <a:picLocks noGrp="1" noChangeAspect="1"/>
          </p:cNvPicPr>
          <p:nvPr>
            <p:ph idx="1"/>
          </p:nvPr>
        </p:nvPicPr>
        <p:blipFill>
          <a:blip r:embed="rId2"/>
          <a:srcRect l="-6688" r="-6688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214313" y="629267"/>
            <a:ext cx="3022663" cy="9280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4400" b="1" dirty="0"/>
              <a:t>Type II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64E748-D6D3-458A-AEEC-37E3E7CB7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313" y="1728789"/>
            <a:ext cx="3022662" cy="4495032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How it happens:</a:t>
            </a:r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/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Elements fuse until only iron is left.</a:t>
            </a:r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/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Iron will not fuse… </a:t>
            </a:r>
          </a:p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within seconds gravity collapses core, then it rebounds and explodes.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Content Placeholder 4" descr="A picture containing sport&#10;&#10;Description automatically generated">
            <a:extLst>
              <a:ext uri="{FF2B5EF4-FFF2-40B4-BE49-F238E27FC236}">
                <a16:creationId xmlns:a16="http://schemas.microsoft.com/office/drawing/2014/main" id="{901E4CAF-3972-40C1-8619-5DD1E530E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40" r="3767" b="5"/>
          <a:stretch/>
        </p:blipFill>
        <p:spPr>
          <a:xfrm>
            <a:off x="3477006" y="640082"/>
            <a:ext cx="5187246" cy="5577837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Type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/>
              <a:t>	If less than 20x mass of sun, neutrinos stop complete collapse… creating neutron star.</a:t>
            </a:r>
          </a:p>
          <a:p>
            <a:pPr marL="514350" indent="-514350" fontAlgn="auto">
              <a:spcAft>
                <a:spcPts val="0"/>
              </a:spcAft>
              <a:buFont typeface="Arial"/>
              <a:buAutoNum type="arabicPeriod" startAt="4"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/>
              <a:t>	If more than 20x mass of sun, neutrinos fail to stop collapse…. black hole is formed.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SN 1987A – early shock wave</a:t>
            </a:r>
          </a:p>
        </p:txBody>
      </p:sp>
      <p:pic>
        <p:nvPicPr>
          <p:cNvPr id="27650" name="Content Placeholder 8" descr="sn1987a_xra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SN 1987A  -  shock wave (1999)</a:t>
            </a:r>
          </a:p>
        </p:txBody>
      </p:sp>
      <p:pic>
        <p:nvPicPr>
          <p:cNvPr id="28674" name="Content Placeholder 4" descr="sn1987a-xray-optical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478" b="-2478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SN 1987A – Chandra (2005)</a:t>
            </a:r>
          </a:p>
        </p:txBody>
      </p:sp>
      <p:pic>
        <p:nvPicPr>
          <p:cNvPr id="29698" name="Content Placeholder 4" descr="sn1987a_2005chandr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1987A3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2588"/>
            <a:ext cx="914400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214</Words>
  <Application>Microsoft Office PowerPoint</Application>
  <PresentationFormat>On-screen Show (4:3)</PresentationFormat>
  <Paragraphs>52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Supernovas</vt:lpstr>
      <vt:lpstr>Supernovas</vt:lpstr>
      <vt:lpstr>Life Cycle of Large Star</vt:lpstr>
      <vt:lpstr>Crab Nebula</vt:lpstr>
      <vt:lpstr>Observations</vt:lpstr>
      <vt:lpstr>Supernova Types</vt:lpstr>
      <vt:lpstr>Type I</vt:lpstr>
      <vt:lpstr>Type A_White Dwarf_Sun</vt:lpstr>
      <vt:lpstr>PowerPoint Presentation</vt:lpstr>
      <vt:lpstr>PowerPoint Presentation</vt:lpstr>
      <vt:lpstr>PowerPoint Presentation</vt:lpstr>
      <vt:lpstr>Type II</vt:lpstr>
      <vt:lpstr>SN 1987A – before/after</vt:lpstr>
      <vt:lpstr>Type II</vt:lpstr>
      <vt:lpstr>Type II</vt:lpstr>
      <vt:lpstr>SN 1987A – early shock wave</vt:lpstr>
      <vt:lpstr>SN 1987A  -  shock wave (1999)</vt:lpstr>
      <vt:lpstr>SN 1987A – Chandra (2005)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Supernovas</dc:title>
  <dc:creator>M F</dc:creator>
  <cp:lastModifiedBy>M F</cp:lastModifiedBy>
  <cp:revision>1</cp:revision>
  <dcterms:created xsi:type="dcterms:W3CDTF">2019-01-16T01:45:21Z</dcterms:created>
  <dcterms:modified xsi:type="dcterms:W3CDTF">2019-01-16T01:47:21Z</dcterms:modified>
</cp:coreProperties>
</file>