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9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5" r:id="rId26"/>
    <p:sldId id="29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6" r:id="rId35"/>
    <p:sldId id="294" r:id="rId36"/>
    <p:sldId id="267" r:id="rId37"/>
    <p:sldId id="281" r:id="rId38"/>
    <p:sldId id="282" r:id="rId39"/>
    <p:sldId id="283" r:id="rId40"/>
    <p:sldId id="284" r:id="rId4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36FF6-6277-403F-AB57-7759B41822F0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766EE-49B6-4C2A-B2D2-74BCE78E1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3599C-B8E8-428D-8426-6AE8800C6FBB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EF353-B622-42AC-8E8E-AAC8655155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A00B3-3CD8-4492-9AA5-9C36CBCC53D6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7443A-6B00-4043-AAC2-2E0990ED6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308C0-3327-4345-A855-38628595E77E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07DEA-D87D-4927-9FBC-E70C2E7B4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6F770-D3E3-4FCE-89E4-3A8C1DF6D5FF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F818C-30B0-4CD9-BB71-54185CA9A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4768C-B363-47F4-9170-45E6A526B741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A2FDD-64C4-4939-A587-B6CBFE6D33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F47FB-BB54-4A61-8F9F-C94AF5FB33CC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86D3-61BC-425C-A8D8-EBBD8E055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A9D90-399C-4DA4-B6B8-3D2788520B7F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7788-CD9A-4EB0-832B-7C60E1829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404AE-57FC-4166-8158-F807B548EDC9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EAB43-0C54-424C-B200-48BBE2BEE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D6271-3D2B-44FB-B374-7532E824F629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C6559-8E72-4BEA-9445-47A38D63E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E2BC6-DEF6-4B2D-8B3D-2CE245CFF074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D15EB-80F2-4EB6-8B55-F023850F1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2B87-FA8B-4581-A46F-A2AC45ED004C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9F557-7760-4D73-A2F3-694BBAA62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E85659-2B77-457F-AFD5-5ADDA3B6A7E2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BCE25F-C0EC-4474-9E68-59F77C607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Content Placeholder 2" descr="Sun.tif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Content Placeholder 4" descr="Sun_ultraviolet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music&#10;&#10;Description automatically generated">
            <a:extLst>
              <a:ext uri="{FF2B5EF4-FFF2-40B4-BE49-F238E27FC236}">
                <a16:creationId xmlns:a16="http://schemas.microsoft.com/office/drawing/2014/main" id="{AF3ABCF6-170C-48F2-B948-C3FCB3D389C7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467861"/>
            <a:ext cx="8229600" cy="5465079"/>
          </a:xfrm>
        </p:spPr>
      </p:pic>
    </p:spTree>
    <p:extLst>
      <p:ext uri="{BB962C8B-B14F-4D97-AF65-F5344CB8AC3E}">
        <p14:creationId xmlns:p14="http://schemas.microsoft.com/office/powerpoint/2010/main" val="387930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5" name="Title 3"/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01388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Sun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65896C-ACD2-4DB2-916E-456DC13EA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926" y="1995489"/>
            <a:ext cx="3281362" cy="468153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The Sun is a star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Huge ball of plasma (electrically charged gas).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algn="ctr" defTabSz="914400" eaLnBrk="1" hangingPunct="1">
              <a:lnSpc>
                <a:spcPct val="90000"/>
              </a:lnSpc>
            </a:pPr>
            <a:r>
              <a:rPr lang="en-US" sz="2000" i="1" u="sng" dirty="0">
                <a:solidFill>
                  <a:schemeClr val="bg1"/>
                </a:solidFill>
              </a:rPr>
              <a:t>Hydrostatic Equilibrium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(Gravity vs. Fusion)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i="1" u="sng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Gravity wants to crush the star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Nuclear Fusion wants to explode the star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5" name="Content Placeholder 14" descr="A close up of a sign&#10;&#10;Description automatically generated">
            <a:extLst>
              <a:ext uri="{FF2B5EF4-FFF2-40B4-BE49-F238E27FC236}">
                <a16:creationId xmlns:a16="http://schemas.microsoft.com/office/drawing/2014/main" id="{4BF345D4-FD94-4511-B469-2BBAEBFF2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590538"/>
            <a:ext cx="4688077" cy="35160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Hydrostatic Equilibrium</a:t>
            </a:r>
          </a:p>
        </p:txBody>
      </p:sp>
      <p:pic>
        <p:nvPicPr>
          <p:cNvPr id="17410" name="Content Placeholder 5" descr="sun_equilibriu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1097" r="-31097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7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78657" y="2415322"/>
            <a:ext cx="2588798" cy="2399869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FFFF"/>
                </a:solidFill>
              </a:rPr>
              <a:t>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804672"/>
            <a:ext cx="4711446" cy="5248656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800" u="sng" dirty="0"/>
              <a:t>Rotation</a:t>
            </a:r>
            <a:r>
              <a:rPr lang="en-US" sz="2800" dirty="0"/>
              <a:t>  =  30 days (watch sunspots move.. none above 60 degrees latitude).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Revolution</a:t>
            </a:r>
            <a:r>
              <a:rPr lang="en-US" sz="2800" dirty="0"/>
              <a:t>  =  225 my to circle the Milky Way (cosmic year).</a:t>
            </a:r>
            <a:endParaRPr lang="en-US" sz="2800" u="sng" dirty="0"/>
          </a:p>
          <a:p>
            <a:pPr eaLnBrk="1" hangingPunct="1">
              <a:buFont typeface="Arial" charset="0"/>
              <a:buNone/>
            </a:pPr>
            <a:endParaRPr lang="en-US" sz="2800" u="sng" dirty="0"/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Surface Temp</a:t>
            </a:r>
            <a:r>
              <a:rPr lang="en-US" sz="2800" dirty="0"/>
              <a:t>  =  5,780 K</a:t>
            </a:r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Core Temp</a:t>
            </a:r>
            <a:r>
              <a:rPr lang="en-US" sz="2800" dirty="0"/>
              <a:t>  =  15 million 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>
                <a:solidFill>
                  <a:srgbClr val="FFFFFF"/>
                </a:solidFill>
              </a:rPr>
              <a:t>Plasma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116" y="801866"/>
            <a:ext cx="4561584" cy="5230634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400" i="1" u="sng" dirty="0">
                <a:solidFill>
                  <a:srgbClr val="000000"/>
                </a:solidFill>
              </a:rPr>
              <a:t>Plasma</a:t>
            </a:r>
            <a:r>
              <a:rPr lang="en-US" sz="2400" dirty="0">
                <a:solidFill>
                  <a:srgbClr val="000000"/>
                </a:solidFill>
              </a:rPr>
              <a:t>  -  ionized gas (fourth state of matter)</a:t>
            </a:r>
          </a:p>
          <a:p>
            <a:pPr eaLnBrk="1" hangingPunct="1">
              <a:buFont typeface="Arial" charset="0"/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most common phase of matter in universe.</a:t>
            </a:r>
          </a:p>
          <a:p>
            <a:pPr eaLnBrk="1" hangingPunct="1">
              <a:buFont typeface="Arial" charset="0"/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reacts with magnetic fields</a:t>
            </a:r>
          </a:p>
          <a:p>
            <a:pPr eaLnBrk="1" hangingPunct="1">
              <a:buFont typeface="Arial" charset="0"/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u="sng" dirty="0">
                <a:solidFill>
                  <a:srgbClr val="000000"/>
                </a:solidFill>
              </a:rPr>
              <a:t>ionized</a:t>
            </a:r>
            <a:r>
              <a:rPr lang="en-US" sz="2400" dirty="0">
                <a:solidFill>
                  <a:srgbClr val="000000"/>
                </a:solidFill>
              </a:rPr>
              <a:t>  =  electrically charged</a:t>
            </a:r>
          </a:p>
          <a:p>
            <a:pPr eaLnBrk="1" hangingPunct="1"/>
            <a:endParaRPr lang="en-US" sz="21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b="1" dirty="0">
                <a:solidFill>
                  <a:schemeClr val="accent1"/>
                </a:solidFill>
              </a:rPr>
              <a:t>Facts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sz="2100" u="sng" dirty="0"/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Density</a:t>
            </a:r>
            <a:r>
              <a:rPr lang="en-US" sz="2800" dirty="0"/>
              <a:t>  =  average 1.41 g/cm</a:t>
            </a:r>
            <a:r>
              <a:rPr lang="en-US" sz="2800" baseline="30000" dirty="0"/>
              <a:t>3 </a:t>
            </a:r>
            <a:r>
              <a:rPr lang="en-US" sz="2800" dirty="0"/>
              <a:t>  (like Jupiter)</a:t>
            </a:r>
            <a:endParaRPr lang="en-US" sz="2800" baseline="30000" dirty="0"/>
          </a:p>
          <a:p>
            <a:pPr eaLnBrk="1" hangingPunct="1">
              <a:buFont typeface="Arial" charset="0"/>
              <a:buNone/>
            </a:pPr>
            <a:endParaRPr lang="en-US" sz="2800" baseline="30000" dirty="0"/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Volume</a:t>
            </a:r>
            <a:r>
              <a:rPr lang="en-US" sz="2800" dirty="0"/>
              <a:t>  =  1,000,000 Earths can fit inside.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Composition</a:t>
            </a:r>
            <a:r>
              <a:rPr lang="en-US" sz="2800" dirty="0"/>
              <a:t>  =  92% Hydrogen, 8% Helium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Content Placeholder 4" descr="Sun-Earth.jpg"/>
          <p:cNvPicPr>
            <a:picLocks noGrp="1" noChangeAspect="1"/>
          </p:cNvPicPr>
          <p:nvPr>
            <p:ph/>
          </p:nvPr>
        </p:nvPicPr>
        <p:blipFill>
          <a:blip r:embed="rId2"/>
          <a:srcRect l="-28584" r="-28584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82600" y="643468"/>
            <a:ext cx="2522980" cy="1323446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Interior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F2C9C2-AD74-4F8C-BC25-B490F7662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601" y="2419350"/>
            <a:ext cx="2522980" cy="363431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u="sng" dirty="0">
                <a:solidFill>
                  <a:schemeClr val="bg1"/>
                </a:solidFill>
              </a:rPr>
              <a:t>Core</a:t>
            </a:r>
          </a:p>
          <a:p>
            <a:pPr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</a:rPr>
              <a:t>   15,000,000 K  </a:t>
            </a:r>
          </a:p>
          <a:p>
            <a:pPr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</a:rPr>
              <a:t>   nuclear fusion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966AAB46-CF09-4DCA-87A3-0714BAAF0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719460"/>
            <a:ext cx="4688077" cy="32582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14337" y="468313"/>
            <a:ext cx="3008313" cy="784225"/>
          </a:xfrm>
        </p:spPr>
        <p:txBody>
          <a:bodyPr/>
          <a:lstStyle/>
          <a:p>
            <a:pPr algn="ctr" eaLnBrk="1" hangingPunct="1"/>
            <a:r>
              <a:rPr lang="en-US" sz="4400" b="1" dirty="0"/>
              <a:t>Interior</a:t>
            </a: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66181EDE-9283-4804-A55D-F1B2F5BA1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641236"/>
            <a:ext cx="5111750" cy="5116741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6D6D42-3FDB-4C88-822F-8B1FE47F8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888" y="1662114"/>
            <a:ext cx="3222625" cy="3933824"/>
          </a:xfrm>
        </p:spPr>
        <p:txBody>
          <a:bodyPr/>
          <a:lstStyle/>
          <a:p>
            <a:pPr eaLnBrk="1" hangingPunct="1"/>
            <a:r>
              <a:rPr lang="en-US" sz="2400" u="sng" dirty="0"/>
              <a:t>Radiation Zone</a:t>
            </a:r>
            <a:r>
              <a:rPr lang="en-US" sz="2400" dirty="0"/>
              <a:t>  -  energy from core carried outward by radiation.</a:t>
            </a:r>
          </a:p>
          <a:p>
            <a:pPr marL="514350" indent="-514350" eaLnBrk="1" hangingPunct="1">
              <a:buFont typeface="Arial" charset="0"/>
              <a:buAutoNum type="arabicPeriod" startAt="2"/>
            </a:pPr>
            <a:endParaRPr lang="en-US" sz="2400" dirty="0"/>
          </a:p>
          <a:p>
            <a:pPr eaLnBrk="1" hangingPunct="1"/>
            <a:r>
              <a:rPr lang="en-US" sz="2400" u="sng" dirty="0"/>
              <a:t>Convective Zone</a:t>
            </a:r>
            <a:r>
              <a:rPr lang="en-US" sz="2400" dirty="0"/>
              <a:t>  -  </a:t>
            </a:r>
          </a:p>
          <a:p>
            <a:pPr eaLnBrk="1" hangingPunct="1"/>
            <a:r>
              <a:rPr lang="en-US" sz="2400" dirty="0"/>
              <a:t>large bubbles of hot plasma </a:t>
            </a:r>
            <a:r>
              <a:rPr lang="en-US" sz="2400" dirty="0" err="1"/>
              <a:t>convect</a:t>
            </a:r>
            <a:r>
              <a:rPr lang="en-US" sz="2400" dirty="0"/>
              <a:t> to surface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Content Placeholder 2" descr="sun-layers-granulation.jpg"/>
          <p:cNvPicPr>
            <a:picLocks noGrp="1" noChangeAspect="1"/>
          </p:cNvPicPr>
          <p:nvPr>
            <p:ph/>
          </p:nvPr>
        </p:nvPicPr>
        <p:blipFill>
          <a:blip r:embed="rId2"/>
          <a:srcRect l="-1208" r="-1208"/>
          <a:stretch>
            <a:fillRect/>
          </a:stretch>
        </p:blipFill>
        <p:spPr>
          <a:xfrm>
            <a:off x="457200" y="331788"/>
            <a:ext cx="8229600" cy="585152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731A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4400" b="1">
                <a:solidFill>
                  <a:srgbClr val="FFFFFF"/>
                </a:solidFill>
              </a:rPr>
              <a:t>Surface</a:t>
            </a:r>
          </a:p>
        </p:txBody>
      </p:sp>
      <p:pic>
        <p:nvPicPr>
          <p:cNvPr id="11" name="Content Placeholder 10" descr="A picture containing indoor, sitting, table&#10;&#10;Description automatically generated">
            <a:extLst>
              <a:ext uri="{FF2B5EF4-FFF2-40B4-BE49-F238E27FC236}">
                <a16:creationId xmlns:a16="http://schemas.microsoft.com/office/drawing/2014/main" id="{2CBAEF70-C941-4231-BF75-824F2C078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55" r="32103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0F016A-C07F-4088-A1C4-0E5B9F271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86922" y="917725"/>
            <a:ext cx="3128466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defTabSz="914400" eaLnBrk="1" hangingPunct="1">
              <a:lnSpc>
                <a:spcPct val="90000"/>
              </a:lnSpc>
            </a:pPr>
            <a:r>
              <a:rPr lang="en-US" sz="2800" u="sng" dirty="0">
                <a:solidFill>
                  <a:srgbClr val="FFFFFF"/>
                </a:solidFill>
              </a:rPr>
              <a:t>Photosphere</a:t>
            </a:r>
            <a:endParaRPr lang="en-US" sz="2800" dirty="0">
              <a:solidFill>
                <a:srgbClr val="FFFFFF"/>
              </a:solidFill>
            </a:endParaRPr>
          </a:p>
          <a:p>
            <a:pPr marL="285750" defTabSz="914400" eaLnBrk="1" hangingPunct="1">
              <a:lnSpc>
                <a:spcPct val="90000"/>
              </a:lnSpc>
            </a:pPr>
            <a:endParaRPr lang="en-US" sz="2800" dirty="0">
              <a:solidFill>
                <a:srgbClr val="FFFFFF"/>
              </a:solidFill>
            </a:endParaRPr>
          </a:p>
          <a:p>
            <a:pPr marL="285750"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</a:rPr>
              <a:t>visible layer</a:t>
            </a:r>
          </a:p>
          <a:p>
            <a:pPr marL="285750" defTabSz="914400" eaLnBrk="1" hangingPunct="1">
              <a:lnSpc>
                <a:spcPct val="90000"/>
              </a:lnSpc>
            </a:pPr>
            <a:endParaRPr lang="en-US" sz="2800" dirty="0">
              <a:solidFill>
                <a:srgbClr val="FFFFFF"/>
              </a:solidFill>
            </a:endParaRPr>
          </a:p>
          <a:p>
            <a:pPr marL="285750"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</a:rPr>
              <a:t>Sunspots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47637" y="643467"/>
            <a:ext cx="3100387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Atmosphere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FD92D3-4A0F-4516-B4C7-DE60059E8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601" y="2638044"/>
            <a:ext cx="2522980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u="sng" dirty="0">
                <a:solidFill>
                  <a:schemeClr val="bg1"/>
                </a:solidFill>
              </a:rPr>
              <a:t>Chromosphere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red layer above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photosphere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9E9602-2D55-463B-8350-BB2ECB3F4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004528"/>
            <a:ext cx="4688077" cy="468807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Content Placeholder 4" descr="chromosphere.gif"/>
          <p:cNvPicPr>
            <a:picLocks noGrp="1" noChangeAspect="1"/>
          </p:cNvPicPr>
          <p:nvPr>
            <p:ph/>
          </p:nvPr>
        </p:nvPicPr>
        <p:blipFill>
          <a:blip r:embed="rId2"/>
          <a:srcRect t="-787" b="-787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Atmosphere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/>
              <a:t>6.	 </a:t>
            </a:r>
            <a:r>
              <a:rPr lang="en-US" u="sng" dirty="0"/>
              <a:t>Corona</a:t>
            </a:r>
            <a:r>
              <a:rPr lang="en-US" dirty="0"/>
              <a:t>  </a:t>
            </a:r>
          </a:p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endParaRPr lang="en-US" i="1" dirty="0"/>
          </a:p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r>
              <a:rPr lang="en-US" i="1" dirty="0"/>
              <a:t>		--  </a:t>
            </a:r>
            <a:r>
              <a:rPr lang="en-US" dirty="0"/>
              <a:t>uppermost layer</a:t>
            </a:r>
          </a:p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/>
              <a:t>		--	temperature increases (not sure why)</a:t>
            </a:r>
          </a:p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r>
              <a:rPr lang="en-US" i="1" dirty="0"/>
              <a:t>		--	</a:t>
            </a:r>
            <a:r>
              <a:rPr lang="en-US" dirty="0"/>
              <a:t>best seen during eclipses</a:t>
            </a:r>
          </a:p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endParaRPr lang="en-US" i="1" dirty="0"/>
          </a:p>
          <a:p>
            <a:pPr marL="514350" indent="-514350" eaLnBrk="1" hangingPunct="1">
              <a:lnSpc>
                <a:spcPct val="90000"/>
              </a:lnSpc>
              <a:buFont typeface="Arial" charset="0"/>
              <a:buNone/>
            </a:pPr>
            <a:r>
              <a:rPr lang="en-US" i="1" u="sng" dirty="0"/>
              <a:t>Solar Wind</a:t>
            </a:r>
            <a:r>
              <a:rPr lang="en-US" i="1" dirty="0"/>
              <a:t>  -  </a:t>
            </a:r>
            <a:r>
              <a:rPr lang="en-US" dirty="0"/>
              <a:t>charged particles blown from the Sun.</a:t>
            </a:r>
            <a:r>
              <a:rPr lang="en-US" i="1" dirty="0"/>
              <a:t>	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music&#10;&#10;Description automatically generated">
            <a:extLst>
              <a:ext uri="{FF2B5EF4-FFF2-40B4-BE49-F238E27FC236}">
                <a16:creationId xmlns:a16="http://schemas.microsoft.com/office/drawing/2014/main" id="{BAE1B5D5-9B52-46A3-8DBC-F28BF71D576C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467861"/>
            <a:ext cx="8229600" cy="546507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Content Placeholder 4" descr="corona_druckmuller_big.png"/>
          <p:cNvPicPr>
            <a:picLocks noGrp="1" noChangeAspect="1"/>
          </p:cNvPicPr>
          <p:nvPr>
            <p:ph/>
          </p:nvPr>
        </p:nvPicPr>
        <p:blipFill>
          <a:blip r:embed="rId2"/>
          <a:srcRect t="-1154" b="-1154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Content Placeholder 10" descr="sun-layers1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5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Content Placeholder 7" descr="A picture containing indoor, table, food, sitting&#10;&#10;Description automatically generated">
            <a:extLst>
              <a:ext uri="{FF2B5EF4-FFF2-40B4-BE49-F238E27FC236}">
                <a16:creationId xmlns:a16="http://schemas.microsoft.com/office/drawing/2014/main" id="{22A6D27C-CEE0-497D-B632-DC4C5FE13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112" b="8219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138" name="Oval 137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603748" y="4551037"/>
            <a:ext cx="3766337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500" b="1">
                <a:solidFill>
                  <a:srgbClr val="000000"/>
                </a:solidFill>
              </a:rPr>
              <a:t>Granulation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sz="half" idx="2"/>
          </p:nvPr>
        </p:nvSpPr>
        <p:spPr>
          <a:xfrm>
            <a:off x="3133726" y="4710112"/>
            <a:ext cx="5643562" cy="209073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</a:rPr>
              <a:t>Photosphere covered with regions of bright and dark gas known as </a:t>
            </a:r>
            <a:r>
              <a:rPr lang="en-US" sz="1800" i="1" dirty="0">
                <a:solidFill>
                  <a:srgbClr val="000000"/>
                </a:solidFill>
              </a:rPr>
              <a:t>granules.</a:t>
            </a:r>
          </a:p>
          <a:p>
            <a:pPr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i="1" dirty="0">
              <a:solidFill>
                <a:srgbClr val="000000"/>
              </a:solidFill>
            </a:endParaRP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800" u="sng" dirty="0">
                <a:solidFill>
                  <a:srgbClr val="000000"/>
                </a:solidFill>
              </a:rPr>
              <a:t>Evidence of convection</a:t>
            </a:r>
            <a:r>
              <a:rPr lang="en-US" sz="1800" dirty="0">
                <a:solidFill>
                  <a:srgbClr val="000000"/>
                </a:solidFill>
              </a:rPr>
              <a:t>… bright gas rising, dark gas sinking.   </a:t>
            </a:r>
          </a:p>
          <a:p>
            <a:pPr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000000"/>
              </a:solidFill>
            </a:endParaRP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</a:rPr>
              <a:t>Top of each convection cell is blue-shifted… which means gas is moving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Content Placeholder 4" descr="sun_granulation_above.jpg"/>
          <p:cNvPicPr>
            <a:picLocks noGrp="1" noChangeAspect="1"/>
          </p:cNvPicPr>
          <p:nvPr>
            <p:ph/>
          </p:nvPr>
        </p:nvPicPr>
        <p:blipFill>
          <a:blip r:embed="rId2"/>
          <a:srcRect l="-37900" r="-37900"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Content Placeholder 2" descr="sun-granulation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75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841" name="Rectangle 2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4400" b="1">
                <a:solidFill>
                  <a:srgbClr val="FFFFFF"/>
                </a:solidFill>
              </a:rPr>
              <a:t>Nuclear Fusion</a:t>
            </a:r>
          </a:p>
        </p:txBody>
      </p:sp>
      <p:pic>
        <p:nvPicPr>
          <p:cNvPr id="8" name="Content Placeholder 7" descr="A picture containing object&#10;&#10;Description automatically generated">
            <a:extLst>
              <a:ext uri="{FF2B5EF4-FFF2-40B4-BE49-F238E27FC236}">
                <a16:creationId xmlns:a16="http://schemas.microsoft.com/office/drawing/2014/main" id="{9474EDE5-8235-409A-B3F5-6E6BB3395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3" r="10708" b="-2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38" name="Rectangle 13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891" name="Rectangle 3"/>
          <p:cNvSpPr>
            <a:spLocks noGrp="1"/>
          </p:cNvSpPr>
          <p:nvPr>
            <p:ph type="body" sz="half" idx="2"/>
          </p:nvPr>
        </p:nvSpPr>
        <p:spPr>
          <a:xfrm>
            <a:off x="5757862" y="917725"/>
            <a:ext cx="3095625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700" dirty="0">
              <a:solidFill>
                <a:srgbClr val="FFFFFF"/>
              </a:solidFill>
            </a:endParaRP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>
                <a:solidFill>
                  <a:srgbClr val="FFFFFF"/>
                </a:solidFill>
              </a:rPr>
              <a:t>Combining lighter elements into heavier ones.</a:t>
            </a:r>
          </a:p>
          <a:p>
            <a:pPr indent="-228600" defTabSz="91440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FFFFFF"/>
              </a:solidFill>
            </a:endParaRPr>
          </a:p>
          <a:p>
            <a:pPr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>
                <a:solidFill>
                  <a:srgbClr val="FFFFFF"/>
                </a:solidFill>
              </a:rPr>
              <a:t>Mass of He is less than 4H  = 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Content Placeholder 4" descr="nuclearfusion.gif"/>
          <p:cNvPicPr>
            <a:picLocks noGrp="1" noChangeAspect="1"/>
          </p:cNvPicPr>
          <p:nvPr>
            <p:ph/>
          </p:nvPr>
        </p:nvPicPr>
        <p:blipFill>
          <a:blip r:embed="rId2"/>
          <a:srcRect t="-7341" b="-7341"/>
          <a:stretch>
            <a:fillRect/>
          </a:stretch>
        </p:blipFill>
        <p:spPr/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Content Placeholder 6" descr="A picture containing indoor, sitting, table&#10;&#10;Description automatically generated">
            <a:extLst>
              <a:ext uri="{FF2B5EF4-FFF2-40B4-BE49-F238E27FC236}">
                <a16:creationId xmlns:a16="http://schemas.microsoft.com/office/drawing/2014/main" id="{A93A73CE-FF4C-4C1F-BFFB-6F3E08D89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036" b="2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89" name="Title 2"/>
          <p:cNvSpPr>
            <a:spLocks noGrp="1"/>
          </p:cNvSpPr>
          <p:nvPr>
            <p:ph type="title"/>
          </p:nvPr>
        </p:nvSpPr>
        <p:spPr>
          <a:xfrm>
            <a:off x="603748" y="4551037"/>
            <a:ext cx="3766337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500" b="1">
                <a:solidFill>
                  <a:srgbClr val="000000"/>
                </a:solidFill>
              </a:rPr>
              <a:t>Sunspots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AB395D-23B2-42FF-AFA6-76E061652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71763" y="4829672"/>
            <a:ext cx="6143625" cy="20807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Dark spots on photosphere…relatively cool.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Sunspots occur in pairs.  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rgbClr val="000000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Anywhere from </a:t>
            </a:r>
            <a:r>
              <a:rPr lang="en-US" sz="2400" u="sng" dirty="0">
                <a:solidFill>
                  <a:srgbClr val="000000"/>
                </a:solidFill>
              </a:rPr>
              <a:t>hundreds</a:t>
            </a:r>
            <a:r>
              <a:rPr lang="en-US" sz="2400" dirty="0">
                <a:solidFill>
                  <a:srgbClr val="000000"/>
                </a:solidFill>
              </a:rPr>
              <a:t> to </a:t>
            </a:r>
            <a:r>
              <a:rPr lang="en-US" sz="2400" u="sng" dirty="0">
                <a:solidFill>
                  <a:srgbClr val="000000"/>
                </a:solidFill>
              </a:rPr>
              <a:t>none</a:t>
            </a:r>
            <a:r>
              <a:rPr lang="en-US" sz="2400" dirty="0">
                <a:solidFill>
                  <a:srgbClr val="000000"/>
                </a:solidFill>
              </a:rPr>
              <a:t> at any time.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Content Placeholder 4" descr="spottysun.gif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Content Placeholder 2" descr="sunspots_earth_size_big.jpg"/>
          <p:cNvPicPr>
            <a:picLocks noGrp="1" noChangeAspect="1"/>
          </p:cNvPicPr>
          <p:nvPr>
            <p:ph/>
          </p:nvPr>
        </p:nvPicPr>
        <p:blipFill>
          <a:blip r:embed="rId2"/>
          <a:srcRect l="-7877" r="-7877"/>
          <a:stretch>
            <a:fillRect/>
          </a:stretch>
        </p:blipFill>
        <p:spPr/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Sunspots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dirty="0"/>
              <a:t>	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dirty="0"/>
              <a:t>	Magnetic field at sunspot is 1,000x greater than surrounding area.</a:t>
            </a:r>
          </a:p>
          <a:p>
            <a:pPr marL="0" indent="0" eaLnBrk="1" hangingPunct="1">
              <a:buFont typeface="Arial" charset="0"/>
              <a:buNone/>
            </a:pPr>
            <a:endParaRPr lang="en-US" dirty="0"/>
          </a:p>
          <a:p>
            <a:pPr marL="0" indent="0" eaLnBrk="1" hangingPunct="1">
              <a:buFont typeface="Arial" charset="0"/>
              <a:buNone/>
            </a:pPr>
            <a:r>
              <a:rPr lang="en-US" dirty="0"/>
              <a:t>	Sunspots (and Sun) flip polarity every 11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486696" y="629267"/>
            <a:ext cx="2738601" cy="13852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400" b="1" dirty="0"/>
              <a:t>Solar Activity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1816A8-E41A-40B8-A2D0-342142A3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888" y="2062163"/>
            <a:ext cx="2982407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u="sng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u="sng" dirty="0"/>
              <a:t>Prominences</a:t>
            </a:r>
            <a:r>
              <a:rPr lang="en-US" sz="2800" dirty="0"/>
              <a:t> Loops or sheets of glowing gas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Follow magnetic field lines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	</a:t>
            </a:r>
            <a:endParaRPr lang="en-US" sz="2800" u="sng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6C3723A-1B3A-4E27-92C2-B20D78FB0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96" r="-2" b="4703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cat, sitting&#10;&#10;Description automatically generated">
            <a:extLst>
              <a:ext uri="{FF2B5EF4-FFF2-40B4-BE49-F238E27FC236}">
                <a16:creationId xmlns:a16="http://schemas.microsoft.com/office/drawing/2014/main" id="{3863C947-3652-44F2-A23A-A6E3283ED92B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762000" y="342900"/>
            <a:ext cx="7620000" cy="571500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Content Placeholder 2" descr="solar_prominence_on_surface_of_sun-SPL.jpg"/>
          <p:cNvPicPr>
            <a:picLocks noGrp="1" noChangeAspect="1"/>
          </p:cNvPicPr>
          <p:nvPr>
            <p:ph/>
          </p:nvPr>
        </p:nvPicPr>
        <p:blipFill>
          <a:blip r:embed="rId2"/>
          <a:srcRect l="-6522" r="-6522"/>
          <a:stretch>
            <a:fillRect/>
          </a:stretch>
        </p:blipFill>
        <p:spPr/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083" name="Rectangle 6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84" name="Rectangle 7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>
                <a:solidFill>
                  <a:srgbClr val="FFFFFF"/>
                </a:solidFill>
              </a:rPr>
              <a:t>Solar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rtlCol="0" anchor="ctr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100" u="sng" dirty="0">
                <a:solidFill>
                  <a:srgbClr val="000000"/>
                </a:solidFill>
              </a:rPr>
              <a:t>Flares</a:t>
            </a:r>
            <a:r>
              <a:rPr lang="en-US" sz="2100" dirty="0">
                <a:solidFill>
                  <a:srgbClr val="000000"/>
                </a:solidFill>
              </a:rPr>
              <a:t> 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sz="21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100" dirty="0">
                <a:solidFill>
                  <a:srgbClr val="000000"/>
                </a:solidFill>
              </a:rPr>
              <a:t>more violent than prominence… blasts material into space.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100" dirty="0">
                <a:solidFill>
                  <a:srgbClr val="000000"/>
                </a:solidFill>
              </a:rPr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100" dirty="0">
                <a:solidFill>
                  <a:srgbClr val="000000"/>
                </a:solidFill>
              </a:rPr>
              <a:t>temperatures up to 100 million K (6x hotter than core).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sz="21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100" dirty="0">
                <a:solidFill>
                  <a:srgbClr val="000000"/>
                </a:solidFill>
              </a:rPr>
              <a:t>may effect astronauts, satellites, and communications.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1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100" u="sng" dirty="0">
                <a:solidFill>
                  <a:srgbClr val="000000"/>
                </a:solidFill>
              </a:rPr>
              <a:t>Coronal Mass Ejection (CME)</a:t>
            </a:r>
            <a:r>
              <a:rPr lang="en-US" sz="2100" dirty="0">
                <a:solidFill>
                  <a:srgbClr val="000000"/>
                </a:solidFill>
              </a:rPr>
              <a:t>  massive burst of solar wind released into space.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Solar Flares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u="sng"/>
              <a:t>X-class</a:t>
            </a:r>
            <a:r>
              <a:rPr lang="en-US"/>
              <a:t>  =  major event that can trigger planet-wide radio blackouts and long-lasting auroras.</a:t>
            </a:r>
          </a:p>
          <a:p>
            <a:pPr eaLnBrk="1" hangingPunct="1">
              <a:buFont typeface="Arial" charset="0"/>
              <a:buNone/>
            </a:pPr>
            <a:endParaRPr lang="en-US"/>
          </a:p>
          <a:p>
            <a:pPr eaLnBrk="1" hangingPunct="1">
              <a:buFont typeface="Arial" charset="0"/>
              <a:buNone/>
            </a:pPr>
            <a:r>
              <a:rPr lang="en-US" u="sng"/>
              <a:t>M-class</a:t>
            </a:r>
            <a:r>
              <a:rPr lang="en-US"/>
              <a:t>  =  medium-sized;  can cause brief radio blackouts that effect Earth’s polar regions.</a:t>
            </a:r>
          </a:p>
          <a:p>
            <a:pPr eaLnBrk="1" hangingPunct="1">
              <a:buFont typeface="Arial" charset="0"/>
              <a:buNone/>
            </a:pPr>
            <a:endParaRPr lang="en-US"/>
          </a:p>
          <a:p>
            <a:pPr eaLnBrk="1" hangingPunct="1">
              <a:buFont typeface="Arial" charset="0"/>
              <a:buNone/>
            </a:pPr>
            <a:r>
              <a:rPr lang="en-US" u="sng"/>
              <a:t>C-class</a:t>
            </a:r>
            <a:r>
              <a:rPr lang="en-US"/>
              <a:t>  =  minor storms with few noticeable effects on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Content Placeholder 4" descr="Sun-Earth.jpg"/>
          <p:cNvPicPr>
            <a:picLocks noGrp="1" noChangeAspect="1"/>
          </p:cNvPicPr>
          <p:nvPr>
            <p:ph/>
          </p:nvPr>
        </p:nvPicPr>
        <p:blipFill>
          <a:blip r:embed="rId2"/>
          <a:srcRect l="-28584" r="-28584"/>
          <a:stretch>
            <a:fillRect/>
          </a:stretch>
        </p:blipFill>
        <p:spPr/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Content Placeholder 4" descr="mid-X-class_flare_Aug._9,_2011.ogv.jpg"/>
          <p:cNvPicPr>
            <a:picLocks noGrp="1" noChangeAspect="1"/>
          </p:cNvPicPr>
          <p:nvPr>
            <p:ph/>
          </p:nvPr>
        </p:nvPicPr>
        <p:blipFill>
          <a:blip r:embed="rId2"/>
          <a:srcRect t="-13203" b="-13203"/>
          <a:stretch>
            <a:fillRect/>
          </a:stretch>
        </p:blipFill>
        <p:spPr/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Content Placeholder 8" descr="Sun_layers.jpg"/>
          <p:cNvPicPr>
            <a:picLocks noGrp="1" noChangeAspect="1"/>
          </p:cNvPicPr>
          <p:nvPr>
            <p:ph/>
          </p:nvPr>
        </p:nvPicPr>
        <p:blipFill>
          <a:blip r:embed="rId2"/>
          <a:srcRect l="-186" r="-186"/>
          <a:stretch>
            <a:fillRect/>
          </a:stretch>
        </p:blipFill>
        <p:spPr/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Spicules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endParaRPr lang="en-US"/>
          </a:p>
          <a:p>
            <a:pPr marL="0" indent="0" eaLnBrk="1" hangingPunct="1">
              <a:buFont typeface="Arial" charset="0"/>
              <a:buNone/>
            </a:pPr>
            <a:r>
              <a:rPr lang="en-US"/>
              <a:t>	Located on chromosphere</a:t>
            </a:r>
          </a:p>
          <a:p>
            <a:pPr marL="0" indent="0" eaLnBrk="1" hangingPunct="1"/>
            <a:endParaRPr lang="en-US"/>
          </a:p>
          <a:p>
            <a:pPr marL="0" indent="0" eaLnBrk="1" hangingPunct="1">
              <a:buFont typeface="Arial" charset="0"/>
              <a:buNone/>
            </a:pPr>
            <a:r>
              <a:rPr lang="en-US"/>
              <a:t>	Jets of hot matter shoot out… look like thin spikes.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Content Placeholder 4" descr="solar-spicules.jpg"/>
          <p:cNvPicPr>
            <a:picLocks noGrp="1" noChangeAspect="1"/>
          </p:cNvPicPr>
          <p:nvPr>
            <p:ph/>
          </p:nvPr>
        </p:nvPicPr>
        <p:blipFill>
          <a:blip r:embed="rId2"/>
          <a:srcRect t="-3596" b="-3596"/>
          <a:stretch>
            <a:fillRect/>
          </a:stretch>
        </p:blipFill>
        <p:spPr/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Content Placeholder 5" descr="spicules_sst.jpg"/>
          <p:cNvPicPr>
            <a:picLocks noGrp="1" noChangeAspect="1"/>
          </p:cNvPicPr>
          <p:nvPr>
            <p:ph/>
          </p:nvPr>
        </p:nvPicPr>
        <p:blipFill>
          <a:blip r:embed="rId2"/>
          <a:srcRect t="-3630" b="-3630"/>
          <a:stretch>
            <a:fillRect/>
          </a:stretch>
        </p:blipFill>
        <p:spPr/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Content Placeholder 2" descr="spicule.jpg"/>
          <p:cNvPicPr>
            <a:picLocks noGrp="1" noChangeAspect="1"/>
          </p:cNvPicPr>
          <p:nvPr>
            <p:ph/>
          </p:nvPr>
        </p:nvPicPr>
        <p:blipFill>
          <a:blip r:embed="rId2"/>
          <a:srcRect l="-14240" r="-14240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Office PowerPoint</Application>
  <PresentationFormat>On-screen Show (4:3)</PresentationFormat>
  <Paragraphs>113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The Sun</vt:lpstr>
      <vt:lpstr>Hydrostatic Equilibrium</vt:lpstr>
      <vt:lpstr>Facts</vt:lpstr>
      <vt:lpstr>Plasma</vt:lpstr>
      <vt:lpstr>Facts</vt:lpstr>
      <vt:lpstr>PowerPoint Presentation</vt:lpstr>
      <vt:lpstr>Interior</vt:lpstr>
      <vt:lpstr>Interior</vt:lpstr>
      <vt:lpstr>PowerPoint Presentation</vt:lpstr>
      <vt:lpstr>Surface</vt:lpstr>
      <vt:lpstr>Atmosphere</vt:lpstr>
      <vt:lpstr>PowerPoint Presentation</vt:lpstr>
      <vt:lpstr>Atmosphere</vt:lpstr>
      <vt:lpstr>PowerPoint Presentation</vt:lpstr>
      <vt:lpstr>PowerPoint Presentation</vt:lpstr>
      <vt:lpstr>PowerPoint Presentation</vt:lpstr>
      <vt:lpstr>Granulation</vt:lpstr>
      <vt:lpstr>PowerPoint Presentation</vt:lpstr>
      <vt:lpstr>PowerPoint Presentation</vt:lpstr>
      <vt:lpstr>Nuclear Fusion</vt:lpstr>
      <vt:lpstr>PowerPoint Presentation</vt:lpstr>
      <vt:lpstr>Sunspots</vt:lpstr>
      <vt:lpstr>PowerPoint Presentation</vt:lpstr>
      <vt:lpstr>PowerPoint Presentation</vt:lpstr>
      <vt:lpstr>Sunspots</vt:lpstr>
      <vt:lpstr>Solar Activity</vt:lpstr>
      <vt:lpstr>PowerPoint Presentation</vt:lpstr>
      <vt:lpstr>PowerPoint Presentation</vt:lpstr>
      <vt:lpstr>Solar Activity</vt:lpstr>
      <vt:lpstr>Solar Flares</vt:lpstr>
      <vt:lpstr>PowerPoint Presentation</vt:lpstr>
      <vt:lpstr>PowerPoint Presentation</vt:lpstr>
      <vt:lpstr>PowerPoint Presentation</vt:lpstr>
      <vt:lpstr>Spicules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3</cp:revision>
  <dcterms:created xsi:type="dcterms:W3CDTF">2019-01-03T12:52:09Z</dcterms:created>
  <dcterms:modified xsi:type="dcterms:W3CDTF">2023-11-15T22:15:13Z</dcterms:modified>
</cp:coreProperties>
</file>