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1" r:id="rId2"/>
    <p:sldId id="259" r:id="rId3"/>
    <p:sldId id="284" r:id="rId4"/>
    <p:sldId id="288" r:id="rId5"/>
    <p:sldId id="286" r:id="rId6"/>
    <p:sldId id="290" r:id="rId7"/>
    <p:sldId id="291" r:id="rId8"/>
    <p:sldId id="264" r:id="rId9"/>
    <p:sldId id="266" r:id="rId10"/>
    <p:sldId id="278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85" d="100"/>
          <a:sy n="85" d="100"/>
        </p:scale>
        <p:origin x="59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BEC18-B99D-4DC4-8D56-217781547CA1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C100B-A5CB-4623-B6D8-7041EB8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9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1935A38-B4AC-4805-9CFF-36E7FF4D52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079C69D-CA37-401B-A2BC-AFB396D91C86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0A9371D-8A5C-40D0-920B-18A4A95EDB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C77EEDF-AE30-4DC9-B5BB-6A6B76CEEE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CB7FC-464B-491F-99C9-27E5A81A0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CA7A2-0512-4267-9BB3-4C2A72A82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9743D-FD50-4D23-9789-951B36F3F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AE180-1676-47FD-AD21-053C2BD58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170D2-B83A-4329-9024-1ADB0AAC4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6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B9467-EC62-4364-8063-511FDAC22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17D5C-54AB-47F6-9049-4AF044726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843E0-1357-42E6-857B-1EE966614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C6516-BD41-4C1E-8AFC-275F52B16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1CBD7-EC49-440A-A9EF-ED28EDA6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A2B0C-90C5-4B37-ADF5-2717A7017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C1090-A694-4188-9FBB-1889B7816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F3A03-33AD-4A22-B57D-4EE73C56C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DC545-6564-4371-93A4-8D5BC515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6F3DA-835E-47D3-BD0F-D0B098A5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027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DC27E-C0FB-4E90-8565-060323B49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1F2A3-089B-4067-916B-EBDC066B1C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8CE9D8-5D76-4FFA-BEF0-4B23D990C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9F9296-D738-4124-82BF-04A36C06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2A7250-FD15-4D3F-989D-9AC07D650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2A39C-A048-4DA3-80DB-DD602DFE3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39CC8-8A65-4687-8421-7978458B8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897D3-1555-4ECD-99E5-10E026F9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8F19E-1AFF-4668-BCE9-C7678D6AB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E9990A-25BB-4920-B425-48046BE38B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DFD425-0A1B-4AAE-8CA3-50A55FD11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E8204C-AF5F-4AA4-A1B0-D367E448F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CAD6B7-355E-4FC6-AB2F-ED953F2B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2C0F23-B644-4801-897E-364BE2D98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75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640A-C970-49A0-9795-17A16456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F1E5E5-5B8D-4972-B170-30F2C742E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E5ACE9-5990-4BD5-BEE6-F382E3D48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251711-E1AB-474A-AE87-4CDA5EE05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66C949-EA37-47EA-A90A-1726E0DD0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4FE316-0F22-42E8-B9BA-BF8F88B54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09378-B047-43DB-A5C8-7E49A158B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65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E6433-0B1A-4A6F-B306-2FFE12B9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B1C0D-D344-4D01-A5B3-4D82C28BE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D95A1-01D0-464F-AF44-71D438064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F5D45C-BFA4-496C-B098-E37A5B87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087BF-AB6D-41F3-91A4-A651CF2A3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81953-AA13-4567-A8CA-61F19BBA7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11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75CE2-9ADB-465B-AD90-AB05FCB67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600EA2-6B32-46FF-93EA-49110CA579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58210-7C68-4F6B-8C2F-EEA73BBB5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BD85A-A3C2-4352-BA82-52EF242BB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CE7CCD-A2DB-4B38-BDF0-481DDA355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87858-231F-437E-BAD6-0B3353931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05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BA54B-24C2-47F9-8BA9-2F4788AB4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65C4C3-CDA6-4536-B5AD-A6792C245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DCD22-2567-459F-9DD0-3A0251DC7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7BEA6-18CB-4F16-9875-F2B896473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32E24-C283-4C01-B6E5-410C7BB06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28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7CDEB-427B-4896-9706-8E48AC47F1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3BE417-EC5F-4FA7-97A2-D11ECA9D4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ADF3F-923B-44DB-806C-3AA1CF017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50CBA-4789-4C37-A823-ED8E5A7F7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A01B0-DE53-4DCE-82E5-A4A27B58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57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45D7BF-C5BE-4EDA-A2C5-B1FE1250D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35EC8-3B1F-4AA3-8AD2-FB870CE3A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C8B1F-D2B8-4B3A-8C44-62951A2B4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BBF07-A474-4667-9756-CD16BD4CA3C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B18C-635C-4A64-B380-8D025306F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7065B-77F9-41CE-A0EE-1B9898AEB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DCED9-C2CD-4EAD-AEA0-0FDE5FA8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6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A351698E-BDDD-44F6-B628-E3DF91AE59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What is Stress?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335C38A-01BB-46F4-A971-F70F8C2CBE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  <a:defRPr/>
            </a:pPr>
            <a:r>
              <a:rPr lang="en-US" altLang="en-US" sz="3200" dirty="0"/>
              <a:t>The process of appraising and responding to a real or imagined threat.</a:t>
            </a:r>
          </a:p>
          <a:p>
            <a:pPr eaLnBrk="1" hangingPunct="1">
              <a:defRPr/>
            </a:pPr>
            <a:endParaRPr lang="en-US" altLang="en-US" sz="3200" dirty="0"/>
          </a:p>
          <a:p>
            <a:pPr marL="0" indent="0">
              <a:buNone/>
              <a:defRPr/>
            </a:pPr>
            <a:r>
              <a:rPr lang="en-US" altLang="en-US" sz="3200" dirty="0"/>
              <a:t>Stress is our reaction to something. It is not given to 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122BDC7-F133-4C53-9703-64ACA5C3D1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64428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latin typeface="+mn-lt"/>
              </a:rPr>
              <a:t>What are your SOURCES of stress?</a:t>
            </a:r>
          </a:p>
        </p:txBody>
      </p:sp>
      <p:pic>
        <p:nvPicPr>
          <p:cNvPr id="5123" name="Picture 6" descr="http://www.theprospect.net/wp-content/uploads/2013/08/664.jpg">
            <a:extLst>
              <a:ext uri="{FF2B5EF4-FFF2-40B4-BE49-F238E27FC236}">
                <a16:creationId xmlns:a16="http://schemas.microsoft.com/office/drawing/2014/main" id="{079F3DCA-4692-416F-9E47-C39915853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58515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8" descr="http://graphics8.nytimes.com/images/2007/10/29/us/29stress2.650.jpg">
            <a:extLst>
              <a:ext uri="{FF2B5EF4-FFF2-40B4-BE49-F238E27FC236}">
                <a16:creationId xmlns:a16="http://schemas.microsoft.com/office/drawing/2014/main" id="{6F8A1326-4116-4BA5-8500-FDA34164F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834" y="1274390"/>
            <a:ext cx="3803650" cy="254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0" descr="http://cdn.newsday.com/polopoly_fs/1.8510299.1403276228!/httpImage/image.JPG_gen/derivatives/display_600/image.JPG">
            <a:extLst>
              <a:ext uri="{FF2B5EF4-FFF2-40B4-BE49-F238E27FC236}">
                <a16:creationId xmlns:a16="http://schemas.microsoft.com/office/drawing/2014/main" id="{BD0AF4F5-EA88-43B4-8074-7514D7561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03701"/>
            <a:ext cx="3810000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2" descr="http://cdn.empowher.com/sites/default/files/herarticle/teen%20-%20arguing%20-%20parents_2.jpg">
            <a:extLst>
              <a:ext uri="{FF2B5EF4-FFF2-40B4-BE49-F238E27FC236}">
                <a16:creationId xmlns:a16="http://schemas.microsoft.com/office/drawing/2014/main" id="{B920479B-FCD8-4CF9-ABE7-D77D17515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6" y="3963989"/>
            <a:ext cx="2784475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Title 1">
            <a:extLst>
              <a:ext uri="{FF2B5EF4-FFF2-40B4-BE49-F238E27FC236}">
                <a16:creationId xmlns:a16="http://schemas.microsoft.com/office/drawing/2014/main" id="{F3D32555-D5FB-44DE-8444-8AF8B4F310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1343" y="963877"/>
            <a:ext cx="3988041" cy="4930246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Stressor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CFA72D85-A773-4069-90FC-02EA381CF7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3200" dirty="0"/>
              <a:t>Events/circumstances that are potentially threatening.</a:t>
            </a:r>
          </a:p>
          <a:p>
            <a:pPr marL="0" indent="0">
              <a:buNone/>
            </a:pPr>
            <a:endParaRPr lang="en-US" altLang="en-US" sz="3200" dirty="0"/>
          </a:p>
          <a:p>
            <a:pPr marL="0" indent="0">
              <a:buNone/>
            </a:pPr>
            <a:r>
              <a:rPr lang="en-US" altLang="en-US" sz="3200" dirty="0"/>
              <a:t>Just because you experience a stressor doesn’t mean you will feel ‘stressed’</a:t>
            </a:r>
          </a:p>
          <a:p>
            <a:pPr marL="0" indent="0"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C0C4F6-83B5-4437-A0B4-5DBC9EA9B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9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A9BEEB0B-1778-4832-B4E7-21B6DFA8AF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782357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Types of Stressors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64CB2735-6201-4DF3-AB1F-F16EB2B992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02976"/>
            <a:ext cx="10515600" cy="51591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altLang="en-US" sz="3200" b="1" dirty="0"/>
              <a:t>Conflict</a:t>
            </a:r>
            <a:endParaRPr lang="en-US" altLang="en-US" sz="3200" b="1" i="1" dirty="0"/>
          </a:p>
          <a:p>
            <a:pPr marL="0" indent="0">
              <a:buNone/>
              <a:defRPr/>
            </a:pPr>
            <a:endParaRPr lang="en-US" altLang="en-US" i="1" dirty="0"/>
          </a:p>
          <a:p>
            <a:pPr marL="0" indent="0">
              <a:buNone/>
              <a:defRPr/>
            </a:pPr>
            <a:r>
              <a:rPr lang="en-US" altLang="en-US" sz="2600" i="1" dirty="0"/>
              <a:t>Approach/approach conflict</a:t>
            </a:r>
          </a:p>
          <a:p>
            <a:pPr marL="0" indent="0">
              <a:buNone/>
              <a:defRPr/>
            </a:pPr>
            <a:r>
              <a:rPr lang="en-US" altLang="en-US" sz="2600" i="1" dirty="0"/>
              <a:t>	</a:t>
            </a:r>
            <a:r>
              <a:rPr lang="en-US" altLang="en-US" sz="2600" dirty="0"/>
              <a:t>When there is a conflict between two appealing possibilities  </a:t>
            </a:r>
          </a:p>
          <a:p>
            <a:pPr marL="1371600" lvl="3" indent="0">
              <a:buNone/>
              <a:defRPr/>
            </a:pPr>
            <a:r>
              <a:rPr lang="en-US" altLang="en-US" sz="2600" dirty="0"/>
              <a:t>Ex.  Disney World or Hawaii  (Regret)</a:t>
            </a:r>
          </a:p>
          <a:p>
            <a:pPr marL="1371600" lvl="3" indent="0">
              <a:buNone/>
              <a:defRPr/>
            </a:pPr>
            <a:endParaRPr lang="en-US" altLang="en-US" sz="2600" i="1" dirty="0"/>
          </a:p>
          <a:p>
            <a:pPr marL="0" indent="0">
              <a:buNone/>
              <a:defRPr/>
            </a:pPr>
            <a:r>
              <a:rPr lang="en-US" altLang="en-US" sz="2600" i="1" dirty="0"/>
              <a:t>Avoidance/avoidance conflict</a:t>
            </a:r>
            <a:r>
              <a:rPr lang="en-US" altLang="en-US" sz="2600" dirty="0"/>
              <a:t> </a:t>
            </a:r>
          </a:p>
          <a:p>
            <a:pPr marL="0" indent="0">
              <a:buNone/>
              <a:defRPr/>
            </a:pPr>
            <a:r>
              <a:rPr lang="en-US" altLang="en-US" sz="2600" dirty="0"/>
              <a:t>	When there is a choice between two undesirable possibilities</a:t>
            </a:r>
          </a:p>
          <a:p>
            <a:pPr marL="1371600" lvl="3" indent="0">
              <a:buNone/>
              <a:defRPr/>
            </a:pPr>
            <a:r>
              <a:rPr lang="en-US" altLang="en-US" sz="2600" dirty="0"/>
              <a:t>Ex.  Study or doing the dishes  (Escape)</a:t>
            </a:r>
          </a:p>
          <a:p>
            <a:pPr marL="1371600" lvl="3" indent="0">
              <a:buNone/>
              <a:defRPr/>
            </a:pPr>
            <a:endParaRPr lang="en-US" altLang="en-US" sz="2600" dirty="0"/>
          </a:p>
          <a:p>
            <a:pPr marL="0" indent="0">
              <a:buNone/>
              <a:defRPr/>
            </a:pPr>
            <a:r>
              <a:rPr lang="en-US" altLang="en-US" sz="2600" i="1" dirty="0"/>
              <a:t>Approach/avoidance conflict</a:t>
            </a:r>
          </a:p>
          <a:p>
            <a:pPr marL="0" indent="0">
              <a:buNone/>
              <a:defRPr/>
            </a:pPr>
            <a:r>
              <a:rPr lang="en-US" altLang="en-US" sz="2600" dirty="0"/>
              <a:t>	Simultaneously attracted to and repelled by the same goal  </a:t>
            </a:r>
          </a:p>
          <a:p>
            <a:pPr marL="0" indent="0">
              <a:buNone/>
              <a:defRPr/>
            </a:pPr>
            <a:r>
              <a:rPr lang="en-US" altLang="en-US" sz="2600" dirty="0"/>
              <a:t>	      Ex.  Medical procedure can fix problem, but may be risky</a:t>
            </a:r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B94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0F00A9-8516-4CFA-A913-787748A5B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69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1695368-4D0E-4780-91F1-EA5906DDF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52" y="643467"/>
            <a:ext cx="533429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20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059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Title 1">
            <a:extLst>
              <a:ext uri="{FF2B5EF4-FFF2-40B4-BE49-F238E27FC236}">
                <a16:creationId xmlns:a16="http://schemas.microsoft.com/office/drawing/2014/main" id="{D52CC1EC-C78A-42EF-8EDB-034E738615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13" y="1876400"/>
            <a:ext cx="3688746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0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Gender Difference?</a:t>
            </a:r>
          </a:p>
        </p:txBody>
      </p:sp>
      <p:pic>
        <p:nvPicPr>
          <p:cNvPr id="17411" name="Picture 2" descr="http://factsandtrends.net/files/2014/09/BoysGirlsStress.jpg">
            <a:extLst>
              <a:ext uri="{FF2B5EF4-FFF2-40B4-BE49-F238E27FC236}">
                <a16:creationId xmlns:a16="http://schemas.microsoft.com/office/drawing/2014/main" id="{2D59BA7C-6F7C-4080-AF88-9F01805F2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0660" y="758858"/>
            <a:ext cx="7791253" cy="539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Title 1">
            <a:extLst>
              <a:ext uri="{FF2B5EF4-FFF2-40B4-BE49-F238E27FC236}">
                <a16:creationId xmlns:a16="http://schemas.microsoft.com/office/drawing/2014/main" id="{9972B832-E697-44B9-9E65-A3DCA8DE8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7773" y="963877"/>
            <a:ext cx="4011613" cy="4930246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Teens and Stress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B28C13B9-F60A-4A3C-BDFE-64D1AA2E7D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3200" dirty="0"/>
              <a:t>Many American teens report experiencing stress at unhealthy levels, appear uncertain in their stress management techniques, and experience symptoms of stress in numbers that mirror adults’ experiences.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F5C7B6AF-032E-4FAF-9094-8455E81F6A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685964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>
                <a:latin typeface="+mn-lt"/>
              </a:rPr>
              <a:t>SRRS – Social Readjustment Rating Scale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AF7822D-2C3D-4269-9967-A9A2138360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599081"/>
              </p:ext>
            </p:extLst>
          </p:nvPr>
        </p:nvGraphicFramePr>
        <p:xfrm>
          <a:off x="1905000" y="1194494"/>
          <a:ext cx="4191000" cy="5450547"/>
        </p:xfrm>
        <a:graphic>
          <a:graphicData uri="http://schemas.openxmlformats.org/drawingml/2006/table">
            <a:tbl>
              <a:tblPr/>
              <a:tblGrid>
                <a:gridCol w="3627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6892">
                <a:tc>
                  <a:txBody>
                    <a:bodyPr/>
                    <a:lstStyle/>
                    <a:p>
                      <a:r>
                        <a:rPr lang="en-US" sz="1400" b="1">
                          <a:effectLst/>
                          <a:latin typeface="Verdana" panose="020B0604030504040204" pitchFamily="34" charset="0"/>
                        </a:rPr>
                        <a:t>Life Event</a:t>
                      </a:r>
                      <a:endParaRPr lang="en-US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effectLst/>
                          <a:latin typeface="Verdana" panose="020B0604030504040204" pitchFamily="34" charset="0"/>
                        </a:rPr>
                        <a:t>Value</a:t>
                      </a:r>
                      <a:endParaRPr lang="en-US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Death of Spouse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100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Divorce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73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Marital separation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65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Verdana" panose="020B0604030504040204" pitchFamily="34" charset="0"/>
                        </a:rPr>
                        <a:t>Jail term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63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Verdana" panose="020B0604030504040204" pitchFamily="34" charset="0"/>
                        </a:rPr>
                        <a:t>Death of close family member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63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Personal injury or illness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53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Marriage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50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Fired at work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47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Marital reconciliation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45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Retirement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45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health of family member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44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Pregnancy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40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Sex difficulties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39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Gain of new family member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39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Business readjustment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39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financial state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38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Death of close friend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37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to a different line of work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36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41475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number of arguments with spouse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35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Home Mortgage over $100,000*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31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810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Foreclosure or mortgage or loan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Verdana" panose="020B0604030504040204" pitchFamily="34" charset="0"/>
                        </a:rPr>
                        <a:t>30</a:t>
                      </a:r>
                    </a:p>
                  </a:txBody>
                  <a:tcPr marL="7370" marR="7370" marT="7370" marB="73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E130166-A055-450A-81D5-0B9D33F9CA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145870"/>
              </p:ext>
            </p:extLst>
          </p:nvPr>
        </p:nvGraphicFramePr>
        <p:xfrm>
          <a:off x="6780229" y="1199921"/>
          <a:ext cx="3581400" cy="5445120"/>
        </p:xfrm>
        <a:graphic>
          <a:graphicData uri="http://schemas.openxmlformats.org/drawingml/2006/table">
            <a:tbl>
              <a:tblPr/>
              <a:tblGrid>
                <a:gridCol w="3230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108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Verdana" panose="020B0604030504040204" pitchFamily="34" charset="0"/>
                        </a:rPr>
                        <a:t>Change in responsibilities at work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29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Son or daughter leaving home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29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Verdana" panose="020B0604030504040204" pitchFamily="34" charset="0"/>
                        </a:rPr>
                        <a:t>Trouble with in-laws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29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Outstanding personal achievement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28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Spouse begins or stops work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26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Begin or end school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26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living conditions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25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Revision of personal habits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24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Trouble with boss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23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work hours or conditions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residence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schools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recreation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19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church activities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19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social activities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18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41480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Mortgage or loan of less than $100,000*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17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sleeping habits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16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41480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number of family get-togethers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Change in eating habits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Single person living alone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**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Other- describe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**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8108"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effectLst/>
                          <a:latin typeface="Verdana" panose="020B0604030504040204" pitchFamily="34" charset="0"/>
                        </a:rPr>
                        <a:t>Total: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370" marR="7370" marT="7368" marB="7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30F3657D-9F36-4BA2-A332-25BF26BD0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6952" y="990600"/>
            <a:ext cx="2669406" cy="21291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40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General Adaptation Syndrome</a:t>
            </a:r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949AE53D-7593-4612-99CA-F4571A0C6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766" y="3760693"/>
            <a:ext cx="4164106" cy="202176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3200" dirty="0">
                <a:latin typeface="+mn-lt"/>
                <a:cs typeface="+mn-cs"/>
              </a:rPr>
              <a:t>According to Selye, the stressed individual goes through three phases.</a:t>
            </a:r>
          </a:p>
        </p:txBody>
      </p:sp>
      <p:pic>
        <p:nvPicPr>
          <p:cNvPr id="4" name="Content Placeholder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8E824A7E-1709-4D2D-BB08-90E314093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88" y="952500"/>
            <a:ext cx="6439950" cy="4829963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408</Words>
  <Application>Microsoft Office PowerPoint</Application>
  <PresentationFormat>Widescreen</PresentationFormat>
  <Paragraphs>119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Office Theme</vt:lpstr>
      <vt:lpstr>What is Stress?</vt:lpstr>
      <vt:lpstr>What are your SOURCES of stress?</vt:lpstr>
      <vt:lpstr>Stressor</vt:lpstr>
      <vt:lpstr>PowerPoint Presentation</vt:lpstr>
      <vt:lpstr>Types of Stressors</vt:lpstr>
      <vt:lpstr>PowerPoint Presentation</vt:lpstr>
      <vt:lpstr>PowerPoint Presentation</vt:lpstr>
      <vt:lpstr>Gender Difference?</vt:lpstr>
      <vt:lpstr>Teens and Stress</vt:lpstr>
      <vt:lpstr>SRRS – Social Readjustment Rating Scale</vt:lpstr>
      <vt:lpstr>General Adaptation Syndrome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10</cp:revision>
  <dcterms:created xsi:type="dcterms:W3CDTF">2019-04-10T22:21:54Z</dcterms:created>
  <dcterms:modified xsi:type="dcterms:W3CDTF">2022-03-16T17:45:32Z</dcterms:modified>
</cp:coreProperties>
</file>