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99" r:id="rId2"/>
    <p:sldId id="300" r:id="rId3"/>
    <p:sldId id="303" r:id="rId4"/>
    <p:sldId id="304" r:id="rId5"/>
    <p:sldId id="301" r:id="rId6"/>
    <p:sldId id="276" r:id="rId7"/>
    <p:sldId id="269" r:id="rId8"/>
    <p:sldId id="272" r:id="rId9"/>
    <p:sldId id="284" r:id="rId10"/>
    <p:sldId id="293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>
        <p:scale>
          <a:sx n="85" d="100"/>
          <a:sy n="85" d="100"/>
        </p:scale>
        <p:origin x="595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68DFB8-390C-4034-BE4F-D625A2408378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AB3D5FD-BFE2-408F-92E6-FDAA96775A63}">
      <dgm:prSet/>
      <dgm:spPr/>
      <dgm:t>
        <a:bodyPr/>
        <a:lstStyle/>
        <a:p>
          <a:r>
            <a:rPr lang="en-US"/>
            <a:t>Eat a well-balanced diet</a:t>
          </a:r>
        </a:p>
      </dgm:t>
    </dgm:pt>
    <dgm:pt modelId="{6624937E-8261-44CE-A826-475463B7AFC6}" type="parTrans" cxnId="{7FD65BD1-0B00-4BB6-810F-448F053BFE61}">
      <dgm:prSet/>
      <dgm:spPr/>
      <dgm:t>
        <a:bodyPr/>
        <a:lstStyle/>
        <a:p>
          <a:endParaRPr lang="en-US"/>
        </a:p>
      </dgm:t>
    </dgm:pt>
    <dgm:pt modelId="{CC6D7086-BB7F-4E80-AA53-5E0626392960}" type="sibTrans" cxnId="{7FD65BD1-0B00-4BB6-810F-448F053BFE61}">
      <dgm:prSet/>
      <dgm:spPr/>
      <dgm:t>
        <a:bodyPr/>
        <a:lstStyle/>
        <a:p>
          <a:endParaRPr lang="en-US"/>
        </a:p>
      </dgm:t>
    </dgm:pt>
    <dgm:pt modelId="{83D40D84-3DD7-468E-80DC-1CB166339AE9}">
      <dgm:prSet/>
      <dgm:spPr/>
      <dgm:t>
        <a:bodyPr/>
        <a:lstStyle/>
        <a:p>
          <a:r>
            <a:rPr lang="en-US"/>
            <a:t>Exercise</a:t>
          </a:r>
        </a:p>
      </dgm:t>
    </dgm:pt>
    <dgm:pt modelId="{EF310E4D-A308-498D-B1E9-D04D3DB9C6E2}" type="parTrans" cxnId="{3D6EAF62-CA4F-46B5-8A74-07FBEE3EA753}">
      <dgm:prSet/>
      <dgm:spPr/>
      <dgm:t>
        <a:bodyPr/>
        <a:lstStyle/>
        <a:p>
          <a:endParaRPr lang="en-US"/>
        </a:p>
      </dgm:t>
    </dgm:pt>
    <dgm:pt modelId="{B34BF8A2-A339-476B-8535-0D5D5D6BB416}" type="sibTrans" cxnId="{3D6EAF62-CA4F-46B5-8A74-07FBEE3EA753}">
      <dgm:prSet/>
      <dgm:spPr/>
      <dgm:t>
        <a:bodyPr/>
        <a:lstStyle/>
        <a:p>
          <a:endParaRPr lang="en-US"/>
        </a:p>
      </dgm:t>
    </dgm:pt>
    <dgm:pt modelId="{3921723E-3AD0-4C96-BBC3-48A06D893F5C}">
      <dgm:prSet/>
      <dgm:spPr/>
      <dgm:t>
        <a:bodyPr/>
        <a:lstStyle/>
        <a:p>
          <a:r>
            <a:rPr lang="en-US" dirty="0"/>
            <a:t>Avoid high risk behaviors</a:t>
          </a:r>
        </a:p>
      </dgm:t>
    </dgm:pt>
    <dgm:pt modelId="{7C5F4E02-5168-42B7-BAC6-9930981E0A57}" type="parTrans" cxnId="{020B8A95-67F5-4710-A589-76E57A6B5D42}">
      <dgm:prSet/>
      <dgm:spPr/>
      <dgm:t>
        <a:bodyPr/>
        <a:lstStyle/>
        <a:p>
          <a:endParaRPr lang="en-US"/>
        </a:p>
      </dgm:t>
    </dgm:pt>
    <dgm:pt modelId="{BDA09566-DD98-40A7-88A2-C644DA92FB2C}" type="sibTrans" cxnId="{020B8A95-67F5-4710-A589-76E57A6B5D42}">
      <dgm:prSet/>
      <dgm:spPr/>
      <dgm:t>
        <a:bodyPr/>
        <a:lstStyle/>
        <a:p>
          <a:endParaRPr lang="en-US"/>
        </a:p>
      </dgm:t>
    </dgm:pt>
    <dgm:pt modelId="{1F3CB0BB-3A99-48FB-9CDC-6D59A587DF10}">
      <dgm:prSet/>
      <dgm:spPr/>
      <dgm:t>
        <a:bodyPr/>
        <a:lstStyle/>
        <a:p>
          <a:r>
            <a:rPr lang="en-US" dirty="0"/>
            <a:t>Moderation</a:t>
          </a:r>
        </a:p>
      </dgm:t>
    </dgm:pt>
    <dgm:pt modelId="{21B4CEE2-56A9-4357-99F6-CF76E5C0FBE2}" type="sibTrans" cxnId="{BECE16A6-6C24-40D6-BDE7-0325D24B3988}">
      <dgm:prSet/>
      <dgm:spPr/>
      <dgm:t>
        <a:bodyPr/>
        <a:lstStyle/>
        <a:p>
          <a:endParaRPr lang="en-US"/>
        </a:p>
      </dgm:t>
    </dgm:pt>
    <dgm:pt modelId="{0818CB39-F7D5-408F-AE86-74C5131EE117}" type="parTrans" cxnId="{BECE16A6-6C24-40D6-BDE7-0325D24B3988}">
      <dgm:prSet/>
      <dgm:spPr/>
      <dgm:t>
        <a:bodyPr/>
        <a:lstStyle/>
        <a:p>
          <a:endParaRPr lang="en-US"/>
        </a:p>
      </dgm:t>
    </dgm:pt>
    <dgm:pt modelId="{9258FA5E-17FA-43A0-80E0-4DE8F386A572}" type="pres">
      <dgm:prSet presAssocID="{0B68DFB8-390C-4034-BE4F-D625A2408378}" presName="vert0" presStyleCnt="0">
        <dgm:presLayoutVars>
          <dgm:dir/>
          <dgm:animOne val="branch"/>
          <dgm:animLvl val="lvl"/>
        </dgm:presLayoutVars>
      </dgm:prSet>
      <dgm:spPr/>
    </dgm:pt>
    <dgm:pt modelId="{81C2A0EF-FDBE-4B4D-83B5-A255B79D1E92}" type="pres">
      <dgm:prSet presAssocID="{9AB3D5FD-BFE2-408F-92E6-FDAA96775A63}" presName="thickLine" presStyleLbl="alignNode1" presStyleIdx="0" presStyleCnt="4"/>
      <dgm:spPr/>
    </dgm:pt>
    <dgm:pt modelId="{404FFE9B-5035-48ED-9082-80028EC80951}" type="pres">
      <dgm:prSet presAssocID="{9AB3D5FD-BFE2-408F-92E6-FDAA96775A63}" presName="horz1" presStyleCnt="0"/>
      <dgm:spPr/>
    </dgm:pt>
    <dgm:pt modelId="{2F11DDB7-279F-4222-AE2F-2B18AD626399}" type="pres">
      <dgm:prSet presAssocID="{9AB3D5FD-BFE2-408F-92E6-FDAA96775A63}" presName="tx1" presStyleLbl="revTx" presStyleIdx="0" presStyleCnt="4"/>
      <dgm:spPr/>
    </dgm:pt>
    <dgm:pt modelId="{FAEA042B-7A02-4CBA-9B39-5D8E26596550}" type="pres">
      <dgm:prSet presAssocID="{9AB3D5FD-BFE2-408F-92E6-FDAA96775A63}" presName="vert1" presStyleCnt="0"/>
      <dgm:spPr/>
    </dgm:pt>
    <dgm:pt modelId="{D25E7664-7213-46EB-AC02-719B8A6B098C}" type="pres">
      <dgm:prSet presAssocID="{83D40D84-3DD7-468E-80DC-1CB166339AE9}" presName="thickLine" presStyleLbl="alignNode1" presStyleIdx="1" presStyleCnt="4"/>
      <dgm:spPr/>
    </dgm:pt>
    <dgm:pt modelId="{18D6E41B-4351-487C-8313-6C9936DC5383}" type="pres">
      <dgm:prSet presAssocID="{83D40D84-3DD7-468E-80DC-1CB166339AE9}" presName="horz1" presStyleCnt="0"/>
      <dgm:spPr/>
    </dgm:pt>
    <dgm:pt modelId="{2536185F-B53F-4DEB-ADA0-78B695E8EE70}" type="pres">
      <dgm:prSet presAssocID="{83D40D84-3DD7-468E-80DC-1CB166339AE9}" presName="tx1" presStyleLbl="revTx" presStyleIdx="1" presStyleCnt="4"/>
      <dgm:spPr/>
    </dgm:pt>
    <dgm:pt modelId="{06F172A9-88F9-4106-ADA4-C204247CC585}" type="pres">
      <dgm:prSet presAssocID="{83D40D84-3DD7-468E-80DC-1CB166339AE9}" presName="vert1" presStyleCnt="0"/>
      <dgm:spPr/>
    </dgm:pt>
    <dgm:pt modelId="{C34955CC-46E0-4F92-977D-F63029AD9353}" type="pres">
      <dgm:prSet presAssocID="{1F3CB0BB-3A99-48FB-9CDC-6D59A587DF10}" presName="thickLine" presStyleLbl="alignNode1" presStyleIdx="2" presStyleCnt="4"/>
      <dgm:spPr/>
    </dgm:pt>
    <dgm:pt modelId="{5833A5F9-C015-4B30-A9A2-00B363972AB2}" type="pres">
      <dgm:prSet presAssocID="{1F3CB0BB-3A99-48FB-9CDC-6D59A587DF10}" presName="horz1" presStyleCnt="0"/>
      <dgm:spPr/>
    </dgm:pt>
    <dgm:pt modelId="{A436D3C0-8965-41FB-B3C1-9D6DE41F53F3}" type="pres">
      <dgm:prSet presAssocID="{1F3CB0BB-3A99-48FB-9CDC-6D59A587DF10}" presName="tx1" presStyleLbl="revTx" presStyleIdx="2" presStyleCnt="4"/>
      <dgm:spPr/>
    </dgm:pt>
    <dgm:pt modelId="{BFD4554C-2B13-4AF7-8EAA-382C0A5E3A16}" type="pres">
      <dgm:prSet presAssocID="{1F3CB0BB-3A99-48FB-9CDC-6D59A587DF10}" presName="vert1" presStyleCnt="0"/>
      <dgm:spPr/>
    </dgm:pt>
    <dgm:pt modelId="{98A6781C-F9A2-4FF2-9186-C95509797028}" type="pres">
      <dgm:prSet presAssocID="{3921723E-3AD0-4C96-BBC3-48A06D893F5C}" presName="thickLine" presStyleLbl="alignNode1" presStyleIdx="3" presStyleCnt="4"/>
      <dgm:spPr/>
    </dgm:pt>
    <dgm:pt modelId="{4C7C62B9-1607-4E25-BA25-FA5BDDAD1AE2}" type="pres">
      <dgm:prSet presAssocID="{3921723E-3AD0-4C96-BBC3-48A06D893F5C}" presName="horz1" presStyleCnt="0"/>
      <dgm:spPr/>
    </dgm:pt>
    <dgm:pt modelId="{7A18D5F2-D662-41C2-980F-956850FE209B}" type="pres">
      <dgm:prSet presAssocID="{3921723E-3AD0-4C96-BBC3-48A06D893F5C}" presName="tx1" presStyleLbl="revTx" presStyleIdx="3" presStyleCnt="4"/>
      <dgm:spPr/>
    </dgm:pt>
    <dgm:pt modelId="{5238886D-7306-4446-8412-53CF5AD1ADD9}" type="pres">
      <dgm:prSet presAssocID="{3921723E-3AD0-4C96-BBC3-48A06D893F5C}" presName="vert1" presStyleCnt="0"/>
      <dgm:spPr/>
    </dgm:pt>
  </dgm:ptLst>
  <dgm:cxnLst>
    <dgm:cxn modelId="{2B1D7D27-EC58-4914-A32F-2E49D9FCADC0}" type="presOf" srcId="{9AB3D5FD-BFE2-408F-92E6-FDAA96775A63}" destId="{2F11DDB7-279F-4222-AE2F-2B18AD626399}" srcOrd="0" destOrd="0" presId="urn:microsoft.com/office/officeart/2008/layout/LinedList"/>
    <dgm:cxn modelId="{17C3693A-BF05-4955-BE54-4BA888F39031}" type="presOf" srcId="{3921723E-3AD0-4C96-BBC3-48A06D893F5C}" destId="{7A18D5F2-D662-41C2-980F-956850FE209B}" srcOrd="0" destOrd="0" presId="urn:microsoft.com/office/officeart/2008/layout/LinedList"/>
    <dgm:cxn modelId="{3D6EAF62-CA4F-46B5-8A74-07FBEE3EA753}" srcId="{0B68DFB8-390C-4034-BE4F-D625A2408378}" destId="{83D40D84-3DD7-468E-80DC-1CB166339AE9}" srcOrd="1" destOrd="0" parTransId="{EF310E4D-A308-498D-B1E9-D04D3DB9C6E2}" sibTransId="{B34BF8A2-A339-476B-8535-0D5D5D6BB416}"/>
    <dgm:cxn modelId="{1188CE64-8A70-4C27-A322-91312593E897}" type="presOf" srcId="{1F3CB0BB-3A99-48FB-9CDC-6D59A587DF10}" destId="{A436D3C0-8965-41FB-B3C1-9D6DE41F53F3}" srcOrd="0" destOrd="0" presId="urn:microsoft.com/office/officeart/2008/layout/LinedList"/>
    <dgm:cxn modelId="{020B8A95-67F5-4710-A589-76E57A6B5D42}" srcId="{0B68DFB8-390C-4034-BE4F-D625A2408378}" destId="{3921723E-3AD0-4C96-BBC3-48A06D893F5C}" srcOrd="3" destOrd="0" parTransId="{7C5F4E02-5168-42B7-BAC6-9930981E0A57}" sibTransId="{BDA09566-DD98-40A7-88A2-C644DA92FB2C}"/>
    <dgm:cxn modelId="{BECE16A6-6C24-40D6-BDE7-0325D24B3988}" srcId="{0B68DFB8-390C-4034-BE4F-D625A2408378}" destId="{1F3CB0BB-3A99-48FB-9CDC-6D59A587DF10}" srcOrd="2" destOrd="0" parTransId="{0818CB39-F7D5-408F-AE86-74C5131EE117}" sibTransId="{21B4CEE2-56A9-4357-99F6-CF76E5C0FBE2}"/>
    <dgm:cxn modelId="{5430D7B2-157D-487A-BA2D-88D0A75B2333}" type="presOf" srcId="{0B68DFB8-390C-4034-BE4F-D625A2408378}" destId="{9258FA5E-17FA-43A0-80E0-4DE8F386A572}" srcOrd="0" destOrd="0" presId="urn:microsoft.com/office/officeart/2008/layout/LinedList"/>
    <dgm:cxn modelId="{7FD65BD1-0B00-4BB6-810F-448F053BFE61}" srcId="{0B68DFB8-390C-4034-BE4F-D625A2408378}" destId="{9AB3D5FD-BFE2-408F-92E6-FDAA96775A63}" srcOrd="0" destOrd="0" parTransId="{6624937E-8261-44CE-A826-475463B7AFC6}" sibTransId="{CC6D7086-BB7F-4E80-AA53-5E0626392960}"/>
    <dgm:cxn modelId="{2163FFF9-15DF-4F89-B535-9FA9796427B7}" type="presOf" srcId="{83D40D84-3DD7-468E-80DC-1CB166339AE9}" destId="{2536185F-B53F-4DEB-ADA0-78B695E8EE70}" srcOrd="0" destOrd="0" presId="urn:microsoft.com/office/officeart/2008/layout/LinedList"/>
    <dgm:cxn modelId="{6625122E-EAB7-4EF2-A48A-CDF8541D9BD0}" type="presParOf" srcId="{9258FA5E-17FA-43A0-80E0-4DE8F386A572}" destId="{81C2A0EF-FDBE-4B4D-83B5-A255B79D1E92}" srcOrd="0" destOrd="0" presId="urn:microsoft.com/office/officeart/2008/layout/LinedList"/>
    <dgm:cxn modelId="{0791128B-0C20-44B7-B5A9-A743A4B0D2EC}" type="presParOf" srcId="{9258FA5E-17FA-43A0-80E0-4DE8F386A572}" destId="{404FFE9B-5035-48ED-9082-80028EC80951}" srcOrd="1" destOrd="0" presId="urn:microsoft.com/office/officeart/2008/layout/LinedList"/>
    <dgm:cxn modelId="{F56F7A37-F096-4F04-8D39-48AFCC7C6AE8}" type="presParOf" srcId="{404FFE9B-5035-48ED-9082-80028EC80951}" destId="{2F11DDB7-279F-4222-AE2F-2B18AD626399}" srcOrd="0" destOrd="0" presId="urn:microsoft.com/office/officeart/2008/layout/LinedList"/>
    <dgm:cxn modelId="{7C642E3C-482F-4068-89EB-F4816C1620EA}" type="presParOf" srcId="{404FFE9B-5035-48ED-9082-80028EC80951}" destId="{FAEA042B-7A02-4CBA-9B39-5D8E26596550}" srcOrd="1" destOrd="0" presId="urn:microsoft.com/office/officeart/2008/layout/LinedList"/>
    <dgm:cxn modelId="{B873D31C-6C94-4F38-97BE-FA51697C6A9E}" type="presParOf" srcId="{9258FA5E-17FA-43A0-80E0-4DE8F386A572}" destId="{D25E7664-7213-46EB-AC02-719B8A6B098C}" srcOrd="2" destOrd="0" presId="urn:microsoft.com/office/officeart/2008/layout/LinedList"/>
    <dgm:cxn modelId="{D154DBB1-A57C-4C2C-B896-295ECA34AC1E}" type="presParOf" srcId="{9258FA5E-17FA-43A0-80E0-4DE8F386A572}" destId="{18D6E41B-4351-487C-8313-6C9936DC5383}" srcOrd="3" destOrd="0" presId="urn:microsoft.com/office/officeart/2008/layout/LinedList"/>
    <dgm:cxn modelId="{97F9AD4B-F192-464A-97F7-E8832BBEE9FF}" type="presParOf" srcId="{18D6E41B-4351-487C-8313-6C9936DC5383}" destId="{2536185F-B53F-4DEB-ADA0-78B695E8EE70}" srcOrd="0" destOrd="0" presId="urn:microsoft.com/office/officeart/2008/layout/LinedList"/>
    <dgm:cxn modelId="{F31B4FBD-D735-4F21-9FB5-116873E9024E}" type="presParOf" srcId="{18D6E41B-4351-487C-8313-6C9936DC5383}" destId="{06F172A9-88F9-4106-ADA4-C204247CC585}" srcOrd="1" destOrd="0" presId="urn:microsoft.com/office/officeart/2008/layout/LinedList"/>
    <dgm:cxn modelId="{2EFEEE00-ECB5-4E38-B5BA-FED9F0598E15}" type="presParOf" srcId="{9258FA5E-17FA-43A0-80E0-4DE8F386A572}" destId="{C34955CC-46E0-4F92-977D-F63029AD9353}" srcOrd="4" destOrd="0" presId="urn:microsoft.com/office/officeart/2008/layout/LinedList"/>
    <dgm:cxn modelId="{BEA0B4F3-3412-45E6-BF4F-EB7E83824F13}" type="presParOf" srcId="{9258FA5E-17FA-43A0-80E0-4DE8F386A572}" destId="{5833A5F9-C015-4B30-A9A2-00B363972AB2}" srcOrd="5" destOrd="0" presId="urn:microsoft.com/office/officeart/2008/layout/LinedList"/>
    <dgm:cxn modelId="{109B86ED-9192-46D3-B917-5247612B8B35}" type="presParOf" srcId="{5833A5F9-C015-4B30-A9A2-00B363972AB2}" destId="{A436D3C0-8965-41FB-B3C1-9D6DE41F53F3}" srcOrd="0" destOrd="0" presId="urn:microsoft.com/office/officeart/2008/layout/LinedList"/>
    <dgm:cxn modelId="{39CB1027-46FF-4CDB-BFA2-990F33E2A548}" type="presParOf" srcId="{5833A5F9-C015-4B30-A9A2-00B363972AB2}" destId="{BFD4554C-2B13-4AF7-8EAA-382C0A5E3A16}" srcOrd="1" destOrd="0" presId="urn:microsoft.com/office/officeart/2008/layout/LinedList"/>
    <dgm:cxn modelId="{B630C9C7-242D-4D40-8842-56F768E5EB18}" type="presParOf" srcId="{9258FA5E-17FA-43A0-80E0-4DE8F386A572}" destId="{98A6781C-F9A2-4FF2-9186-C95509797028}" srcOrd="6" destOrd="0" presId="urn:microsoft.com/office/officeart/2008/layout/LinedList"/>
    <dgm:cxn modelId="{F8A6106C-FAC2-474A-9184-C2C18D024C15}" type="presParOf" srcId="{9258FA5E-17FA-43A0-80E0-4DE8F386A572}" destId="{4C7C62B9-1607-4E25-BA25-FA5BDDAD1AE2}" srcOrd="7" destOrd="0" presId="urn:microsoft.com/office/officeart/2008/layout/LinedList"/>
    <dgm:cxn modelId="{740C510E-DDBB-4D39-8461-B964D584526A}" type="presParOf" srcId="{4C7C62B9-1607-4E25-BA25-FA5BDDAD1AE2}" destId="{7A18D5F2-D662-41C2-980F-956850FE209B}" srcOrd="0" destOrd="0" presId="urn:microsoft.com/office/officeart/2008/layout/LinedList"/>
    <dgm:cxn modelId="{5DA60869-D83F-4547-BF7C-5A2667E6833C}" type="presParOf" srcId="{4C7C62B9-1607-4E25-BA25-FA5BDDAD1AE2}" destId="{5238886D-7306-4446-8412-53CF5AD1ADD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C2A0EF-FDBE-4B4D-83B5-A255B79D1E92}">
      <dsp:nvSpPr>
        <dsp:cNvPr id="0" name=""/>
        <dsp:cNvSpPr/>
      </dsp:nvSpPr>
      <dsp:spPr>
        <a:xfrm>
          <a:off x="0" y="0"/>
          <a:ext cx="626903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11DDB7-279F-4222-AE2F-2B18AD626399}">
      <dsp:nvSpPr>
        <dsp:cNvPr id="0" name=""/>
        <dsp:cNvSpPr/>
      </dsp:nvSpPr>
      <dsp:spPr>
        <a:xfrm>
          <a:off x="0" y="0"/>
          <a:ext cx="6269038" cy="1254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Eat a well-balanced diet</a:t>
          </a:r>
        </a:p>
      </dsp:txBody>
      <dsp:txXfrm>
        <a:off x="0" y="0"/>
        <a:ext cx="6269038" cy="1254680"/>
      </dsp:txXfrm>
    </dsp:sp>
    <dsp:sp modelId="{D25E7664-7213-46EB-AC02-719B8A6B098C}">
      <dsp:nvSpPr>
        <dsp:cNvPr id="0" name=""/>
        <dsp:cNvSpPr/>
      </dsp:nvSpPr>
      <dsp:spPr>
        <a:xfrm>
          <a:off x="0" y="1254680"/>
          <a:ext cx="6269038" cy="0"/>
        </a:xfrm>
        <a:prstGeom prst="line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36185F-B53F-4DEB-ADA0-78B695E8EE70}">
      <dsp:nvSpPr>
        <dsp:cNvPr id="0" name=""/>
        <dsp:cNvSpPr/>
      </dsp:nvSpPr>
      <dsp:spPr>
        <a:xfrm>
          <a:off x="0" y="1254680"/>
          <a:ext cx="6269038" cy="1254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Exercise</a:t>
          </a:r>
        </a:p>
      </dsp:txBody>
      <dsp:txXfrm>
        <a:off x="0" y="1254680"/>
        <a:ext cx="6269038" cy="1254680"/>
      </dsp:txXfrm>
    </dsp:sp>
    <dsp:sp modelId="{C34955CC-46E0-4F92-977D-F63029AD9353}">
      <dsp:nvSpPr>
        <dsp:cNvPr id="0" name=""/>
        <dsp:cNvSpPr/>
      </dsp:nvSpPr>
      <dsp:spPr>
        <a:xfrm>
          <a:off x="0" y="2509361"/>
          <a:ext cx="6269038" cy="0"/>
        </a:xfrm>
        <a:prstGeom prst="line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36D3C0-8965-41FB-B3C1-9D6DE41F53F3}">
      <dsp:nvSpPr>
        <dsp:cNvPr id="0" name=""/>
        <dsp:cNvSpPr/>
      </dsp:nvSpPr>
      <dsp:spPr>
        <a:xfrm>
          <a:off x="0" y="2509361"/>
          <a:ext cx="6269038" cy="1254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/>
            <a:t>Moderation</a:t>
          </a:r>
        </a:p>
      </dsp:txBody>
      <dsp:txXfrm>
        <a:off x="0" y="2509361"/>
        <a:ext cx="6269038" cy="1254680"/>
      </dsp:txXfrm>
    </dsp:sp>
    <dsp:sp modelId="{98A6781C-F9A2-4FF2-9186-C95509797028}">
      <dsp:nvSpPr>
        <dsp:cNvPr id="0" name=""/>
        <dsp:cNvSpPr/>
      </dsp:nvSpPr>
      <dsp:spPr>
        <a:xfrm>
          <a:off x="0" y="3764041"/>
          <a:ext cx="6269038" cy="0"/>
        </a:xfrm>
        <a:prstGeom prst="lin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18D5F2-D662-41C2-980F-956850FE209B}">
      <dsp:nvSpPr>
        <dsp:cNvPr id="0" name=""/>
        <dsp:cNvSpPr/>
      </dsp:nvSpPr>
      <dsp:spPr>
        <a:xfrm>
          <a:off x="0" y="3764041"/>
          <a:ext cx="6269038" cy="1254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/>
            <a:t>Avoid high risk behaviors</a:t>
          </a:r>
        </a:p>
      </dsp:txBody>
      <dsp:txXfrm>
        <a:off x="0" y="3764041"/>
        <a:ext cx="6269038" cy="1254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C9E0846-FB64-41AF-9DD4-C5CC750C29B0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AA19F09-0599-4175-B85A-9EEA7DFCC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772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70BDCE93-CE3A-4C6C-A435-DFB01A0C8B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1BBEE38-D080-4EE6-B2A2-B7736172113D}" type="slidenum">
              <a:rPr lang="en-US" altLang="en-US" smtClean="0">
                <a:latin typeface="Times New Roman" panose="02020603050405020304" pitchFamily="18" charset="0"/>
              </a:rPr>
              <a:pPr/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52C4E664-A345-4E21-9EE5-F128151B92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B4DCD541-12C2-4E0B-ADF2-2210CB2C3F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776F5C36-99E7-45C2-A25B-4CF822389F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F35C172-7E8B-4A25-9C75-E30134E7D4AF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0C843934-EC89-497D-87DA-F17845C0B0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4813" y="695325"/>
            <a:ext cx="6202362" cy="3489325"/>
          </a:xfrm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C3E2C395-A031-49DA-BF7C-99B8B713FE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4994"/>
          </a:xfrm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0284E0CB-02D1-49CD-9ABA-5294EEFAD1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28F2D83-283C-4530-9480-041790687327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4D3947C3-EB83-49C2-8430-6A722A5CA4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486405E7-49EB-4470-B5D7-83026DF776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82CDF8EF-DE7B-4744-B88C-D5691EE2D8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25DE150-59B9-48E4-911D-0FC6F05A7AB7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ACF0C17D-A14C-4E72-BEA4-6504027592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4813" y="695325"/>
            <a:ext cx="6202362" cy="3489325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D3306AE7-20AA-4BA9-89C4-0CD38B3FD2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4994"/>
          </a:xfrm>
          <a:noFill/>
        </p:spPr>
        <p:txBody>
          <a:bodyPr/>
          <a:lstStyle/>
          <a:p>
            <a:endParaRPr lang="en-US" altLang="en-US" b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AE7B2CE0-3CAD-493F-B161-1D66D9ADB3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5F3F2CF-F4FD-4901-8859-0CF14A7A457E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30E3DEFB-49BC-4B6D-98EB-3CFECEAFD9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4813" y="695325"/>
            <a:ext cx="6202362" cy="3489325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30707E2A-1A73-4D3B-86EA-85A72B01B8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4994"/>
          </a:xfrm>
          <a:noFill/>
        </p:spPr>
        <p:txBody>
          <a:bodyPr/>
          <a:lstStyle/>
          <a:p>
            <a:r>
              <a:rPr lang="en-US" altLang="en-US" b="1"/>
              <a:t>OBJECTIVE 16| Discuss the advantages of aerobic exercise as a technique for managing stress and fostering well-being.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5CEBF3BC-65E8-47B9-BAA1-4BA2C37783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F2CD34-487B-479D-9E00-9CDEFB57DE8A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A0148493-0C39-4B53-8B4B-49CC3B35ED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7C3C1B69-C444-43F5-8D53-50F2E802F8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82489-9211-4AAE-A422-880839EE3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2BD444-88E7-4599-AE0A-5B3A18B56F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10AB9-8B7D-4A8E-8094-305A3316D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147DD-2867-49B2-99FA-4330130D7A14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84D38-7482-4CDC-916C-8F6DBC930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555DE-4801-4435-9A61-936CDF61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465E8-D1F2-4F98-98B4-EA0A223B9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130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BAA0F-6F5E-4C01-A0EE-4B197F449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A3460-3768-44D1-A1AF-02A590535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FBA1FA-E8AF-44C0-8507-81BEC6076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147DD-2867-49B2-99FA-4330130D7A14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9A1BFE-5BE8-4F6D-9EC9-AC4691983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4B8691-42F7-470D-81C5-0600D573E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465E8-D1F2-4F98-98B4-EA0A223B9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29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05E93-6AC4-4DD1-8C9E-70CF2F53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21B5D0-7EA9-4344-9B4D-FF3F967D84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9035C-BA01-4A2A-B9F0-2F2A66AFC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147DD-2867-49B2-99FA-4330130D7A14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76A7B-5708-42CC-932A-01C8089BA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F4864E-DCB5-402B-B6B8-51F665EF8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465E8-D1F2-4F98-98B4-EA0A223B9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660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60E99-F5E1-4C06-95A0-8D87492F7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5C562-0842-4F8C-ABBF-D75635B0EA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B4F416-78A6-4D83-A40A-6584D73F63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A4F6CB-C08E-46F8-AEEE-B12378894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147DD-2867-49B2-99FA-4330130D7A14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ED8143-F918-4BE4-80AC-01FC6D120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6EC735-9448-429E-99A5-5B7CF5A28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465E8-D1F2-4F98-98B4-EA0A223B9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494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64A18-1967-4C4E-A978-5CD115B60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519AEB-1CD6-41CA-A49A-3B6382BA1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CC5B3F-BDCC-4406-A754-AF0D5FFD5A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4B05E0-D4E6-4E83-B069-6F837BBAA4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90679D-0152-4C3E-AA09-E09B5ED175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1C17E4-1653-485D-BBDC-CA5D49168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147DD-2867-49B2-99FA-4330130D7A14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3C5912-E284-4983-881D-59628F193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7BBA38-9E5E-49D5-88CE-060C91217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465E8-D1F2-4F98-98B4-EA0A223B9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320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43A84-AB7D-430E-9818-379CA5824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376206-D0E4-4C19-BDD5-A83F2BD0A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147DD-2867-49B2-99FA-4330130D7A14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C4DF8E-3A89-48F2-9357-FDAF254E5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69A6E5-E4D8-4443-8418-156803471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465E8-D1F2-4F98-98B4-EA0A223B9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84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19F6D0-4C8A-4962-8069-B28538802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147DD-2867-49B2-99FA-4330130D7A14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F33D95-E113-455D-9988-11F2E41EE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0753D1-BCDD-4667-83A2-C64A753FB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465E8-D1F2-4F98-98B4-EA0A223B9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990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E11BD-7CC7-4463-A2B1-67BB5D764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8E9C4-0106-460A-886C-441983A10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2A905-C9E7-4606-AFA3-F7AEE1E257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D829FF-ABFA-4970-9CA1-020D323D9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147DD-2867-49B2-99FA-4330130D7A14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8B7E3B-A1DB-4F3A-8D1E-68FB9DE4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2315F2-82A3-4500-A6F4-8DCE5905F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465E8-D1F2-4F98-98B4-EA0A223B9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506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28238-3938-4344-B55C-C69AEDA98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053003-0720-4585-AD21-F7F08D8FF7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A54EB-61CF-4833-BBCF-135464DCF5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B264F1-2CF6-4786-9D85-B0C3E36C4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147DD-2867-49B2-99FA-4330130D7A14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5BC9AF-1849-40EA-9097-CF209ECFF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640640-31B4-4191-8B5B-AD95099EC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465E8-D1F2-4F98-98B4-EA0A223B9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561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E29D0-5347-4E74-9F28-2A0108312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4EC3AC-FB56-4EB3-89DE-17E6C97614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34EB5B-7212-4573-95E4-07522B9DC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147DD-2867-49B2-99FA-4330130D7A14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D172C-E99D-43C9-AB8C-1FDD93BD4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DAF2EE-BA7F-4431-B266-91E32977F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465E8-D1F2-4F98-98B4-EA0A223B9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533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081EEF-1059-4926-AD9A-09F73C881A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CDFD0A-D96D-44B7-BCFB-C4FEB9D3C6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364C3-D5BB-47DB-87AB-6A5143762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147DD-2867-49B2-99FA-4330130D7A14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7F50F2-2DE5-432E-B9AB-ACCEA909C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F8494-288E-4F53-B198-985EB8C5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465E8-D1F2-4F98-98B4-EA0A223B9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525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F1683-CFE0-4864-A361-8BE5A529D2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8CE425-83C0-4B94-A479-953585EE6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9AE719-2895-4D97-8378-A7C612A9A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3C7AB-1503-4B69-AC7D-22B8D72768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3946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DCEE11-2D56-4257-90C7-7B01F2B9D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E042F6-70E2-4467-A5C2-C6C5180F4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13C6FA-B6CB-4BD4-80BF-27A53C786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147DD-2867-49B2-99FA-4330130D7A14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91183-659C-4BB2-9FB7-14653DFB14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CFC19-8384-4FD1-8656-47D53A4F62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465E8-D1F2-4F98-98B4-EA0A223B9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403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156189E5-8A3E-4CFD-B71B-CCD0F8495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96367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E95D989-81FA-4BAD-9AD5-E46CEDA91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3" cy="6858000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94" name="Rectangle 4">
            <a:extLst>
              <a:ext uri="{FF2B5EF4-FFF2-40B4-BE49-F238E27FC236}">
                <a16:creationId xmlns:a16="http://schemas.microsoft.com/office/drawing/2014/main" id="{2C0BAC42-6EE0-47B9-B585-E30D8D5187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5097" y="546755"/>
            <a:ext cx="4166647" cy="195606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altLang="en-US" sz="4400" b="1" i="1" kern="1200" dirty="0">
                <a:solidFill>
                  <a:schemeClr val="bg1">
                    <a:lumMod val="85000"/>
                    <a:lumOff val="15000"/>
                  </a:schemeClr>
                </a:solidFill>
                <a:latin typeface="+mn-lt"/>
                <a:ea typeface="+mj-ea"/>
                <a:cs typeface="+mj-cs"/>
              </a:rPr>
              <a:t>Appraisal</a:t>
            </a:r>
            <a:r>
              <a:rPr lang="en-US" altLang="en-US" sz="4000" b="1" kern="1200" dirty="0">
                <a:solidFill>
                  <a:schemeClr val="bg1">
                    <a:lumMod val="85000"/>
                    <a:lumOff val="15000"/>
                  </a:schemeClr>
                </a:solidFill>
                <a:latin typeface="+mn-lt"/>
                <a:ea typeface="+mj-ea"/>
                <a:cs typeface="+mj-cs"/>
              </a:rPr>
              <a:t> Determines Stress Reaction</a:t>
            </a:r>
          </a:p>
        </p:txBody>
      </p:sp>
      <p:sp>
        <p:nvSpPr>
          <p:cNvPr id="11267" name="Rectangle 5">
            <a:extLst>
              <a:ext uri="{FF2B5EF4-FFF2-40B4-BE49-F238E27FC236}">
                <a16:creationId xmlns:a16="http://schemas.microsoft.com/office/drawing/2014/main" id="{3F716A65-D327-4D86-8F12-B76AF46BCCC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07575" y="3164541"/>
            <a:ext cx="4374777" cy="235771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altLang="en-US" sz="3200" kern="1200" dirty="0">
                <a:solidFill>
                  <a:schemeClr val="bg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Differences in reaction to stress may be due to an individual’s appraisal.</a:t>
            </a:r>
          </a:p>
        </p:txBody>
      </p:sp>
      <p:pic>
        <p:nvPicPr>
          <p:cNvPr id="4" name="Content Placeholder 3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12E1C0F7-3842-46BD-8D69-7346D9811D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965" y="1145412"/>
            <a:ext cx="6089568" cy="4567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bldLvl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89D5E5CD-0D4E-41A3-93C1-5D6D32940A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latin typeface="+mn-lt"/>
              </a:rPr>
              <a:t>Harmful Appraisal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EB8E1C92-AB1C-49B2-8A5A-0B1E05997A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en-US" dirty="0"/>
              <a:t>Irrational Negative Self-Talk</a:t>
            </a:r>
          </a:p>
          <a:p>
            <a:pPr marL="457200" lvl="1" indent="0">
              <a:buNone/>
            </a:pPr>
            <a:endParaRPr lang="en-US" altLang="en-US" sz="2800" dirty="0"/>
          </a:p>
          <a:p>
            <a:pPr marL="457200" lvl="1" indent="0">
              <a:buNone/>
            </a:pPr>
            <a:r>
              <a:rPr lang="en-US" altLang="en-US" sz="2800" u="sng" dirty="0"/>
              <a:t>Awfulize events</a:t>
            </a:r>
          </a:p>
          <a:p>
            <a:pPr marL="914400" lvl="2" indent="0">
              <a:buNone/>
            </a:pPr>
            <a:r>
              <a:rPr lang="en-US" altLang="en-US" sz="2800" dirty="0"/>
              <a:t>I failed a test </a:t>
            </a:r>
            <a:r>
              <a:rPr lang="en-US" altLang="en-US" sz="2800" b="1" dirty="0"/>
              <a:t>now I’m going to fail the course.</a:t>
            </a:r>
          </a:p>
          <a:p>
            <a:pPr marL="914400" lvl="2" indent="0">
              <a:buNone/>
            </a:pPr>
            <a:r>
              <a:rPr lang="en-US" altLang="en-US" sz="2800" dirty="0"/>
              <a:t>I didn’t get into the college of my choice </a:t>
            </a:r>
            <a:r>
              <a:rPr lang="en-US" altLang="en-US" sz="2800" b="1" dirty="0"/>
              <a:t>now my life will be a failure.</a:t>
            </a:r>
          </a:p>
          <a:p>
            <a:pPr marL="914400" lvl="2" indent="0">
              <a:buNone/>
            </a:pPr>
            <a:endParaRPr lang="en-US" altLang="en-US" sz="2800" b="1" dirty="0"/>
          </a:p>
          <a:p>
            <a:pPr marL="457200" lvl="1" indent="0">
              <a:buNone/>
            </a:pPr>
            <a:r>
              <a:rPr lang="en-US" altLang="en-US" sz="2800" u="sng" dirty="0"/>
              <a:t>Absolutize events</a:t>
            </a:r>
          </a:p>
          <a:p>
            <a:pPr marL="914400" lvl="2" indent="0">
              <a:buNone/>
            </a:pPr>
            <a:r>
              <a:rPr lang="en-US" altLang="en-US" sz="2800" dirty="0"/>
              <a:t>I </a:t>
            </a:r>
            <a:r>
              <a:rPr lang="en-US" altLang="en-US" sz="2800" b="1" dirty="0"/>
              <a:t>must</a:t>
            </a:r>
            <a:r>
              <a:rPr lang="en-US" altLang="en-US" sz="2800" dirty="0"/>
              <a:t> be perfect vs. I can strive to do my best and learn from failures. </a:t>
            </a:r>
          </a:p>
          <a:p>
            <a:pPr marL="914400" lvl="2" indent="0">
              <a:buNone/>
            </a:pPr>
            <a:r>
              <a:rPr lang="en-US" altLang="en-US" sz="2800" dirty="0"/>
              <a:t>Everything </a:t>
            </a:r>
            <a:r>
              <a:rPr lang="en-US" altLang="en-US" sz="2800" b="1" dirty="0"/>
              <a:t>should</a:t>
            </a:r>
            <a:r>
              <a:rPr lang="en-US" altLang="en-US" sz="2800" dirty="0"/>
              <a:t> go as planned vs. bad stuff just happens.</a:t>
            </a:r>
          </a:p>
        </p:txBody>
      </p:sp>
      <p:pic>
        <p:nvPicPr>
          <p:cNvPr id="10244" name="Picture 2" descr="Image result for sadness inside out">
            <a:extLst>
              <a:ext uri="{FF2B5EF4-FFF2-40B4-BE49-F238E27FC236}">
                <a16:creationId xmlns:a16="http://schemas.microsoft.com/office/drawing/2014/main" id="{852CC5D5-0307-4347-84B2-57CE00DD8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152400"/>
            <a:ext cx="155575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B53A8405-EE57-4B08-98D8-2CDF36E103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1073710"/>
          </a:xfrm>
        </p:spPr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Type D Personality?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214FBA82-79DA-4774-A001-AD03AFD8B26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altLang="en-US" dirty="0"/>
              <a:t>(</a:t>
            </a:r>
            <a:r>
              <a:rPr lang="en-US" altLang="en-US" dirty="0" err="1"/>
              <a:t>Denollet</a:t>
            </a:r>
            <a:r>
              <a:rPr lang="en-US" altLang="en-US" dirty="0"/>
              <a:t> et al) in the American Journal of Cardiology – 2006</a:t>
            </a:r>
          </a:p>
          <a:p>
            <a:pPr marL="0" indent="0">
              <a:buNone/>
              <a:defRPr/>
            </a:pPr>
            <a:endParaRPr lang="en-US" altLang="en-US" dirty="0"/>
          </a:p>
          <a:p>
            <a:pPr marL="0" indent="0">
              <a:buNone/>
              <a:defRPr/>
            </a:pPr>
            <a:r>
              <a:rPr lang="en-US" altLang="en-US" dirty="0"/>
              <a:t>Tendency to experience negative emotions</a:t>
            </a:r>
          </a:p>
          <a:p>
            <a:pPr marL="0" indent="0">
              <a:buNone/>
              <a:defRPr/>
            </a:pPr>
            <a:endParaRPr lang="en-US" altLang="en-US" dirty="0"/>
          </a:p>
          <a:p>
            <a:pPr marL="0" indent="0">
              <a:buNone/>
              <a:defRPr/>
            </a:pPr>
            <a:r>
              <a:rPr lang="en-US" altLang="en-US" dirty="0"/>
              <a:t>Tendency to inhibit these emotions</a:t>
            </a:r>
          </a:p>
          <a:p>
            <a:pPr marL="0" indent="0">
              <a:buNone/>
              <a:defRPr/>
            </a:pPr>
            <a:endParaRPr lang="en-US" altLang="en-US" dirty="0"/>
          </a:p>
          <a:p>
            <a:pPr marL="0" indent="0">
              <a:buNone/>
              <a:defRPr/>
            </a:pPr>
            <a:r>
              <a:rPr lang="en-US" altLang="en-US" dirty="0"/>
              <a:t>Tendency to isolate oneself</a:t>
            </a:r>
          </a:p>
          <a:p>
            <a:pPr>
              <a:defRPr/>
            </a:pPr>
            <a:endParaRPr lang="en-US" altLang="en-US" dirty="0"/>
          </a:p>
        </p:txBody>
      </p:sp>
      <p:pic>
        <p:nvPicPr>
          <p:cNvPr id="12292" name="Picture 2" descr="Image result for sadness inside out">
            <a:extLst>
              <a:ext uri="{FF2B5EF4-FFF2-40B4-BE49-F238E27FC236}">
                <a16:creationId xmlns:a16="http://schemas.microsoft.com/office/drawing/2014/main" id="{D3448AC5-A731-41D5-AD26-A2A1D7279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412" y="3460376"/>
            <a:ext cx="155575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057916D8-83F3-43D5-A31E-CFF7112A9F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907863"/>
          </a:xfrm>
        </p:spPr>
        <p:txBody>
          <a:bodyPr/>
          <a:lstStyle/>
          <a:p>
            <a:r>
              <a:rPr lang="en-US" altLang="en-US" b="1" dirty="0">
                <a:latin typeface="+mn-lt"/>
              </a:rPr>
              <a:t>Stress Hardy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200D4434-86F1-4DEF-8E9C-396EF71FBA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550894"/>
            <a:ext cx="10515600" cy="49419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en-US" b="1" dirty="0"/>
              <a:t>Optimistic Explanatory Style</a:t>
            </a:r>
          </a:p>
          <a:p>
            <a:pPr marL="457200" lvl="1" indent="0">
              <a:buNone/>
            </a:pPr>
            <a:endParaRPr lang="en-US" altLang="en-US" b="1" dirty="0"/>
          </a:p>
          <a:p>
            <a:pPr marL="457200" lvl="1" indent="0">
              <a:buNone/>
            </a:pPr>
            <a:r>
              <a:rPr lang="en-US" altLang="en-US" dirty="0"/>
              <a:t>Well, that happened.</a:t>
            </a:r>
          </a:p>
          <a:p>
            <a:pPr marL="457200" lvl="1" indent="0">
              <a:buNone/>
            </a:pPr>
            <a:r>
              <a:rPr lang="en-US" altLang="en-US" dirty="0"/>
              <a:t>I have some measure of control here</a:t>
            </a:r>
          </a:p>
          <a:p>
            <a:pPr marL="457200" lvl="1" indent="0">
              <a:buNone/>
            </a:pPr>
            <a:r>
              <a:rPr lang="en-US" altLang="en-US" dirty="0"/>
              <a:t>This stressor is a challenge/new opportunity or maybe I can grow from this</a:t>
            </a:r>
          </a:p>
          <a:p>
            <a:pPr marL="457200" lvl="1" indent="0">
              <a:buNone/>
            </a:pPr>
            <a:r>
              <a:rPr lang="en-US" altLang="en-US" dirty="0"/>
              <a:t>I have other people that can help me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b="1" dirty="0"/>
              <a:t>Emotional Intelligence</a:t>
            </a:r>
          </a:p>
          <a:p>
            <a:pPr marL="457200" lvl="1" indent="0">
              <a:buNone/>
            </a:pPr>
            <a:endParaRPr lang="en-US" altLang="en-US" dirty="0"/>
          </a:p>
          <a:p>
            <a:pPr marL="457200" lvl="1" indent="0">
              <a:buNone/>
            </a:pPr>
            <a:r>
              <a:rPr lang="en-US" altLang="en-US" dirty="0"/>
              <a:t>Self-Aware of emotional state</a:t>
            </a:r>
          </a:p>
          <a:p>
            <a:pPr marL="457200" lvl="1" indent="0">
              <a:buNone/>
            </a:pPr>
            <a:r>
              <a:rPr lang="en-US" altLang="en-US" dirty="0"/>
              <a:t>Can moderate emotional state</a:t>
            </a:r>
          </a:p>
          <a:p>
            <a:pPr marL="457200" lvl="1" indent="0">
              <a:buNone/>
            </a:pPr>
            <a:r>
              <a:rPr lang="en-US" altLang="en-US" dirty="0"/>
              <a:t>Can empathize with others</a:t>
            </a:r>
          </a:p>
          <a:p>
            <a:pPr marL="0" indent="0">
              <a:buNone/>
            </a:pPr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  <p:pic>
        <p:nvPicPr>
          <p:cNvPr id="13316" name="Picture 2" descr="Image result for joy inside out">
            <a:extLst>
              <a:ext uri="{FF2B5EF4-FFF2-40B4-BE49-F238E27FC236}">
                <a16:creationId xmlns:a16="http://schemas.microsoft.com/office/drawing/2014/main" id="{09428C92-B754-4F81-AC4B-D132E0862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1" y="0"/>
            <a:ext cx="2092325" cy="299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052BB786-3D2D-4596-BFA0-3C36494E39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912346"/>
          </a:xfrm>
        </p:spPr>
        <p:txBody>
          <a:bodyPr/>
          <a:lstStyle/>
          <a:p>
            <a:r>
              <a:rPr lang="en-US" altLang="en-US" sz="3600" b="1" dirty="0">
                <a:latin typeface="+mn-lt"/>
              </a:rPr>
              <a:t>How do you make the switch?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061FD259-9790-4441-9B50-5D021EB4314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609165"/>
            <a:ext cx="10515600" cy="456779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altLang="en-US" dirty="0"/>
              <a:t>Awareness - Stressor doesn’t cause the stress, my appraisal does.</a:t>
            </a:r>
          </a:p>
          <a:p>
            <a:pPr marL="0" indent="0">
              <a:buNone/>
              <a:defRPr/>
            </a:pPr>
            <a:endParaRPr lang="en-US" altLang="en-US" dirty="0"/>
          </a:p>
          <a:p>
            <a:pPr marL="0" indent="0">
              <a:buNone/>
              <a:defRPr/>
            </a:pPr>
            <a:r>
              <a:rPr lang="en-US" altLang="en-US" dirty="0"/>
              <a:t>Irrational negative self-talk is lightning quick so slow down the process to gain control.</a:t>
            </a:r>
          </a:p>
          <a:p>
            <a:pPr marL="0" indent="0">
              <a:buNone/>
              <a:defRPr/>
            </a:pPr>
            <a:endParaRPr lang="en-US" altLang="en-US" dirty="0"/>
          </a:p>
          <a:p>
            <a:pPr marL="0" indent="0">
              <a:buNone/>
              <a:defRPr/>
            </a:pPr>
            <a:r>
              <a:rPr lang="en-US" altLang="en-US" dirty="0"/>
              <a:t>Everything is exactly as it is. A caused B which led to C.  The universe is not out to get you.</a:t>
            </a:r>
          </a:p>
          <a:p>
            <a:pPr marL="0" indent="0">
              <a:buNone/>
              <a:defRPr/>
            </a:pPr>
            <a:r>
              <a:rPr lang="en-US" altLang="en-US" dirty="0"/>
              <a:t>		All humans make mistakes</a:t>
            </a:r>
          </a:p>
        </p:txBody>
      </p:sp>
      <p:pic>
        <p:nvPicPr>
          <p:cNvPr id="17412" name="Picture 2" descr="Image result for sadness inside out">
            <a:extLst>
              <a:ext uri="{FF2B5EF4-FFF2-40B4-BE49-F238E27FC236}">
                <a16:creationId xmlns:a16="http://schemas.microsoft.com/office/drawing/2014/main" id="{A1304EB7-9256-4573-B5E8-328861F6F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152400"/>
            <a:ext cx="155575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1DB7A7A4-A8BF-49EA-BAE1-16CBC4EF5F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060263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Health-Related Consequences</a:t>
            </a:r>
          </a:p>
        </p:txBody>
      </p:sp>
      <p:pic>
        <p:nvPicPr>
          <p:cNvPr id="68612" name="Picture 4" descr="MyersPsy8e_fig">
            <a:extLst>
              <a:ext uri="{FF2B5EF4-FFF2-40B4-BE49-F238E27FC236}">
                <a16:creationId xmlns:a16="http://schemas.microsoft.com/office/drawing/2014/main" id="{B5C6E6EC-C647-46C6-91AE-E19ECBF7218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918" y="2662517"/>
            <a:ext cx="8946776" cy="35500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8611" name="Rectangle 3">
            <a:extLst>
              <a:ext uri="{FF2B5EF4-FFF2-40B4-BE49-F238E27FC236}">
                <a16:creationId xmlns:a16="http://schemas.microsoft.com/office/drawing/2014/main" id="{13F5FB86-456C-47A8-9E23-3CDE68991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1941" y="1622612"/>
            <a:ext cx="9363635" cy="69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en-US" sz="2800" dirty="0">
                <a:latin typeface="+mn-lt"/>
              </a:rPr>
              <a:t>Stress can have a variety of health-related consequences.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EB911FF4-F9E8-4304-83B9-A1671849E8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sz="4400" b="1" dirty="0">
                <a:solidFill>
                  <a:srgbClr val="FFFFFF"/>
                </a:solidFill>
                <a:latin typeface="+mn-lt"/>
              </a:rPr>
              <a:t>Stress and Heart Disease</a:t>
            </a:r>
          </a:p>
        </p:txBody>
      </p:sp>
      <p:pic>
        <p:nvPicPr>
          <p:cNvPr id="4" name="Content Placeholder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72B02DF7-0692-46C0-BC1F-C8DA7180A0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51" b="-2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4A31BD73-DAF8-4A19-9484-D80110A3784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692272" y="494908"/>
            <a:ext cx="4025246" cy="589737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en-US" sz="2400" dirty="0">
                <a:solidFill>
                  <a:srgbClr val="FFFFFF"/>
                </a:solidFill>
              </a:rPr>
              <a:t>Frequent or chronic stress can cause damage to the heart and blood vessels</a:t>
            </a:r>
          </a:p>
          <a:p>
            <a:endParaRPr lang="en-US" altLang="en-US" sz="2400" dirty="0">
              <a:solidFill>
                <a:srgbClr val="FFFFFF"/>
              </a:solidFill>
            </a:endParaRPr>
          </a:p>
          <a:p>
            <a:r>
              <a:rPr lang="en-US" altLang="en-US" sz="2400" u="sng" dirty="0">
                <a:solidFill>
                  <a:srgbClr val="FFFFFF"/>
                </a:solidFill>
              </a:rPr>
              <a:t>Type A personality</a:t>
            </a:r>
          </a:p>
          <a:p>
            <a:pPr marL="228600" lvl="1"/>
            <a:r>
              <a:rPr lang="en-US" altLang="en-US" sz="2400" dirty="0">
                <a:solidFill>
                  <a:srgbClr val="FFFFFF"/>
                </a:solidFill>
              </a:rPr>
              <a:t>Competitive, impatient, verbally aggressive, and anger-prone</a:t>
            </a:r>
          </a:p>
          <a:p>
            <a:pPr marL="228600" lvl="1"/>
            <a:endParaRPr lang="en-US" altLang="en-US" sz="2400" dirty="0">
              <a:solidFill>
                <a:srgbClr val="FFFFFF"/>
              </a:solidFill>
            </a:endParaRPr>
          </a:p>
          <a:p>
            <a:pPr marL="228600" lvl="1"/>
            <a:r>
              <a:rPr lang="en-US" altLang="en-US" sz="2400" dirty="0">
                <a:solidFill>
                  <a:srgbClr val="FFFFFF"/>
                </a:solidFill>
              </a:rPr>
              <a:t>Correlated with development of heart disease</a:t>
            </a:r>
          </a:p>
          <a:p>
            <a:endParaRPr lang="en-US" altLang="en-US" sz="2400" dirty="0">
              <a:solidFill>
                <a:srgbClr val="FFFFFF"/>
              </a:solidFill>
            </a:endParaRPr>
          </a:p>
          <a:p>
            <a:r>
              <a:rPr lang="en-US" altLang="en-US" sz="2400" u="sng" dirty="0">
                <a:solidFill>
                  <a:srgbClr val="FFFFFF"/>
                </a:solidFill>
              </a:rPr>
              <a:t>Type B personality</a:t>
            </a:r>
          </a:p>
          <a:p>
            <a:pPr marL="228600" lvl="1"/>
            <a:r>
              <a:rPr lang="en-US" altLang="en-US" sz="2400" dirty="0">
                <a:solidFill>
                  <a:srgbClr val="FFFFFF"/>
                </a:solidFill>
              </a:rPr>
              <a:t>Relaxed and easygoing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AEA97763-8D42-498C-A393-734502E904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6942" y="643468"/>
            <a:ext cx="4048815" cy="1289028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altLang="en-US" sz="4400" b="1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Stress and Colds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DB1D627E-17F6-4403-ADBB-9B082AC8685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96943" y="2575964"/>
            <a:ext cx="4029959" cy="3477701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altLang="en-US" sz="2800" dirty="0">
                <a:solidFill>
                  <a:schemeClr val="bg1"/>
                </a:solidFill>
              </a:rPr>
              <a:t>People with high stress scores were also the most vulnerable when exposed to a cold virus.</a:t>
            </a:r>
          </a:p>
        </p:txBody>
      </p:sp>
      <p:pic>
        <p:nvPicPr>
          <p:cNvPr id="62468" name="Picture 4" descr="MyersPsy8e_fig">
            <a:extLst>
              <a:ext uri="{FF2B5EF4-FFF2-40B4-BE49-F238E27FC236}">
                <a16:creationId xmlns:a16="http://schemas.microsoft.com/office/drawing/2014/main" id="{809045F9-A5F8-46FC-B7DC-09A74D264B37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" r="897"/>
          <a:stretch>
            <a:fillRect/>
          </a:stretch>
        </p:blipFill>
        <p:spPr>
          <a:xfrm>
            <a:off x="5297763" y="882146"/>
            <a:ext cx="6250769" cy="493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86895B81-A3D8-439A-9592-0FA71ED989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0384" y="643467"/>
            <a:ext cx="4176074" cy="1293741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altLang="en-US" sz="4400" b="1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Aerobic Exercise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B976AA35-CA1F-4D2D-BF87-473A9CCFF48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06188" y="2819400"/>
            <a:ext cx="4289611" cy="3234266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altLang="en-US" sz="2800" dirty="0">
                <a:solidFill>
                  <a:schemeClr val="bg1"/>
                </a:solidFill>
              </a:rPr>
              <a:t>Many studies suggest that aerobic exercise can elevate mood and well-being.</a:t>
            </a:r>
          </a:p>
        </p:txBody>
      </p:sp>
      <p:pic>
        <p:nvPicPr>
          <p:cNvPr id="24580" name="Picture 4" descr="MyersPsy8e_fig">
            <a:extLst>
              <a:ext uri="{FF2B5EF4-FFF2-40B4-BE49-F238E27FC236}">
                <a16:creationId xmlns:a16="http://schemas.microsoft.com/office/drawing/2014/main" id="{29D5A409-384C-4A6E-B4D0-BE0CFC88D5C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627" y="643467"/>
            <a:ext cx="4531041" cy="541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08E89D5E-1885-4160-AC77-CC471DD1D0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49FD4F2E-65E8-4EA7-9994-971766A9F7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43277" y="712269"/>
            <a:ext cx="3370998" cy="5502264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rgbClr val="FFFFFF"/>
                </a:solidFill>
                <a:latin typeface="+mn-lt"/>
              </a:rPr>
              <a:t>Adopt a Healthy Lifestyle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550D2BD1-98F9-412D-905B-3A843EF40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013" name="Rectangle 3">
            <a:extLst>
              <a:ext uri="{FF2B5EF4-FFF2-40B4-BE49-F238E27FC236}">
                <a16:creationId xmlns:a16="http://schemas.microsoft.com/office/drawing/2014/main" id="{E661FBE0-FE64-4395-B0B3-A4DC11D46E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3123949"/>
              </p:ext>
            </p:extLst>
          </p:nvPr>
        </p:nvGraphicFramePr>
        <p:xfrm>
          <a:off x="5280025" y="642939"/>
          <a:ext cx="6269038" cy="50187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359</Words>
  <Application>Microsoft Office PowerPoint</Application>
  <PresentationFormat>Widescreen</PresentationFormat>
  <Paragraphs>70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Times</vt:lpstr>
      <vt:lpstr>Times New Roman</vt:lpstr>
      <vt:lpstr>Wingdings</vt:lpstr>
      <vt:lpstr>Office Theme</vt:lpstr>
      <vt:lpstr>Appraisal Determines Stress Reaction</vt:lpstr>
      <vt:lpstr>Harmful Appraisal</vt:lpstr>
      <vt:lpstr>Type D Personality?</vt:lpstr>
      <vt:lpstr>Stress Hardy</vt:lpstr>
      <vt:lpstr>How do you make the switch?</vt:lpstr>
      <vt:lpstr>Health-Related Consequences</vt:lpstr>
      <vt:lpstr>Stress and Heart Disease</vt:lpstr>
      <vt:lpstr>Stress and Colds</vt:lpstr>
      <vt:lpstr>Aerobic Exercise</vt:lpstr>
      <vt:lpstr>Adopt a Healthy Lifestyle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Stressors Turn into Stress through Appraisal </dc:title>
  <dc:creator>M F</dc:creator>
  <cp:lastModifiedBy>M F</cp:lastModifiedBy>
  <cp:revision>6</cp:revision>
  <cp:lastPrinted>2019-04-11T21:34:50Z</cp:lastPrinted>
  <dcterms:created xsi:type="dcterms:W3CDTF">2019-04-10T23:02:39Z</dcterms:created>
  <dcterms:modified xsi:type="dcterms:W3CDTF">2022-03-17T00:16:24Z</dcterms:modified>
</cp:coreProperties>
</file>