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51" r:id="rId2"/>
    <p:sldId id="259" r:id="rId3"/>
    <p:sldId id="28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5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EEC33-2903-4765-8CB0-060660295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4D949-5FDB-491B-88CB-613DFFC6C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2CB5E-5606-481F-8E6E-5783F4A11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660C0-E178-455A-822C-E40090517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18E76-87E8-49B9-9F59-A8143AEA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9CFA5-BEAD-49DF-B45C-B2E46D6A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9E09C-5E1A-48F5-8DD0-9077718B8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F3E9F-1B6C-480D-A782-722DC3C2F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D3635-2946-40A4-ACB7-AD64B689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72810-BAD0-4ED7-9F2F-2AF9C1692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6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C4E3A-D00F-45DB-A37A-532A98488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4AA29-BEB0-4224-BDB6-135EEC13A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FFD21-59C7-4804-B286-37A56AFBC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AEF09-62A8-4B5A-9432-0BA505D2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F87A1-30BA-4AB6-8069-DFCD4C38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3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2C6EF-4485-491B-B7B1-F71B83961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29242-24B5-4963-A6C8-53B0E54E0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A14B8-C6B3-49FC-AD29-123BC482A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0D5CDF-41B3-4182-B742-01EAF8534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B6FFB-78CB-4941-8063-BC26492EA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ACF89-F73A-44F8-8F22-E64B883A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1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A0E39-2AED-4F8E-B7D1-559C30A1E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ED396-35EB-41F9-9FE2-9CCD7B03F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EBE82-A1B0-417D-8701-B9BADEE4F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3BFF9C-6DE0-4C3C-AFCF-1D248BDABA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FC65E4-7334-43B4-9F19-183B2CB36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37F0F9-6143-4370-8D3F-14853114C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4636C-B79D-493E-8A6F-DB573352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4ABB9E-CDDB-4C67-A8A9-C6756781F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1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E6CF0-81B2-48F4-90B6-9A50505AF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5A0F0E-587D-4393-899B-2672970BC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AFBF4-954E-419A-908D-F479651BF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D6F97-5E5E-4A2B-BD7E-01F73C70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64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0A9234-A760-4854-A720-666CBD9C4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E4AF63-5F74-42D6-9ECE-5F248F559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9C487-AAA7-49CF-88FC-46191EB8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8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50A4-4A22-4FE4-BE81-2A91DBCBE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21C1B-4E20-4E9B-817E-4DC7EEFBA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823AD-B90C-43CA-8790-2B4432CCD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77691-809A-4E6F-B4E6-FDDC06FF6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D3C9E-24AF-4B97-BF2A-27D1D64B1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7B234-4EEE-47AC-A8E5-5B3465ABA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2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547D2-25AD-4300-A8C8-86832157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40A80D-5C3C-434C-871A-7DE45F22D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89A39-45D7-443F-B1E8-38082DAF8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9831B-4DFF-460A-B935-92522FF8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741FD-4FF5-4E01-A73F-A3978A621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3EEFA-8B62-4C39-B25E-1054F8C2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2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81949-5A13-47CF-85AC-76E5A6EFB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1D5878-DEC0-4246-BADD-4635392B3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15386-900F-49A5-961D-CD7C4208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EEA43-E2AD-4E4D-A6E6-9AA22C420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A3CBA-4033-4A1D-BA8F-0220E2396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2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DA410C-EAF1-4B82-9717-8E4A6189EB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60D0D0-21C3-4AE0-8970-FE9842C6E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4CFD2-1E40-4811-AA4D-37F5C9D0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087-D744-4D49-949B-D0B68047E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3497A-3C58-41AF-B433-96EAFBCF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3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58515D-C086-4C61-A895-F1BBF2E4B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7D6DB-DEB5-4A7D-9BB6-01114DF0E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7B3DF-2B16-4310-AD50-EE6FEFE5E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7D0E1-F0E6-4EA8-BCA1-29268DDF3451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4BF63-1827-49BA-89A0-E2D070C84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4D915-5FD2-4D1D-AA76-CA7F7C218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808DD-469A-4CA4-AA43-8AC0AF09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1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7458" name="Title 4">
            <a:extLst>
              <a:ext uri="{FF2B5EF4-FFF2-40B4-BE49-F238E27FC236}">
                <a16:creationId xmlns:a16="http://schemas.microsoft.com/office/drawing/2014/main" id="{DB220C73-A674-4CD3-A4C8-871395808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692111"/>
            <a:ext cx="3669161" cy="346906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Inferential Statistics</a:t>
            </a:r>
            <a:br>
              <a:rPr lang="en-US" altLang="en-US" sz="34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br>
              <a:rPr lang="en-US" altLang="en-US" sz="34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altLang="en-US" sz="34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When Is an Observed Difference Reliable?</a:t>
            </a:r>
          </a:p>
        </p:txBody>
      </p:sp>
      <p:sp>
        <p:nvSpPr>
          <p:cNvPr id="147459" name="Content Placeholder 2">
            <a:extLst>
              <a:ext uri="{FF2B5EF4-FFF2-40B4-BE49-F238E27FC236}">
                <a16:creationId xmlns:a16="http://schemas.microsoft.com/office/drawing/2014/main" id="{67CF0E61-A5C3-4BD0-B6BD-D5A9E2C3D057}"/>
              </a:ext>
            </a:extLst>
          </p:cNvPr>
          <p:cNvSpPr txBox="1">
            <a:spLocks/>
          </p:cNvSpPr>
          <p:nvPr/>
        </p:nvSpPr>
        <p:spPr bwMode="auto">
          <a:xfrm>
            <a:off x="6090573" y="221531"/>
            <a:ext cx="5612803" cy="63772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3600" dirty="0">
                <a:solidFill>
                  <a:srgbClr val="000000"/>
                </a:solidFill>
                <a:latin typeface="+mn-lt"/>
              </a:rPr>
              <a:t>Representative samples are better than biased samples.</a:t>
            </a: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3600" dirty="0">
              <a:solidFill>
                <a:srgbClr val="000000"/>
              </a:solidFill>
              <a:latin typeface="+mn-lt"/>
            </a:endParaRP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3600" dirty="0">
                <a:solidFill>
                  <a:srgbClr val="000000"/>
                </a:solidFill>
                <a:latin typeface="+mn-lt"/>
              </a:rPr>
              <a:t>Less-variable observations are more reliable than those that are more variable</a:t>
            </a: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3600" dirty="0">
              <a:solidFill>
                <a:srgbClr val="000000"/>
              </a:solidFill>
              <a:latin typeface="+mn-lt"/>
            </a:endParaRP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3600" dirty="0">
                <a:solidFill>
                  <a:srgbClr val="000000"/>
                </a:solidFill>
                <a:latin typeface="+mn-lt"/>
              </a:rPr>
              <a:t>More cases are better than fewer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01DADD-9F8F-4037-B32D-5CFEE31E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1" y="419493"/>
            <a:ext cx="3363974" cy="1082860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T-Test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ED65B-C33F-4B1F-8CE4-DF708B457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2996" y="1837592"/>
            <a:ext cx="4126901" cy="460091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50000"/>
              </a:spcBef>
              <a:buClr>
                <a:srgbClr val="FF9933"/>
              </a:buClr>
              <a:buSzPct val="120000"/>
            </a:pPr>
            <a:r>
              <a:rPr lang="en-US" altLang="en-US" sz="2800" dirty="0"/>
              <a:t>If we have results (means) from two groups (experimental and control), is there a real difference between them or did it just happen by chance?</a:t>
            </a:r>
          </a:p>
          <a:p>
            <a:pPr indent="-228600">
              <a:spcBef>
                <a:spcPct val="50000"/>
              </a:spcBef>
              <a:buClr>
                <a:srgbClr val="FF9933"/>
              </a:buClr>
              <a:buSzPct val="120000"/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>
              <a:spcBef>
                <a:spcPct val="50000"/>
              </a:spcBef>
              <a:buClr>
                <a:srgbClr val="FF9933"/>
              </a:buClr>
              <a:buSzPct val="120000"/>
            </a:pPr>
            <a:r>
              <a:rPr lang="en-US" altLang="en-US" sz="2800" dirty="0"/>
              <a:t>To answer the question, we must run a t-test.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" name="Content Placeholder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300EBC-0745-466E-AE8B-4C59C4ADAB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637418"/>
            <a:ext cx="6250769" cy="342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53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993D25-6C05-42DD-BF16-C9816235B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</a:rPr>
              <a:t>T-test gives a P-value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69790-0511-4270-A18A-9A75F9025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From the T-test we can get a P-value that measures </a:t>
            </a:r>
            <a:r>
              <a:rPr lang="en-GB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confidence</a:t>
            </a: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 the observed difference.</a:t>
            </a:r>
          </a:p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endParaRPr lang="en-GB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tells us whether the difference is real and not just by chance.</a:t>
            </a:r>
          </a:p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endParaRPr lang="en-GB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P-value of less than 0.05 (&lt;5%) is a common criteria for significance.</a:t>
            </a:r>
          </a:p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endParaRPr lang="en-GB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ct val="50000"/>
              </a:spcBef>
              <a:buClr>
                <a:srgbClr val="FF9933"/>
              </a:buClr>
              <a:buSzPct val="120000"/>
              <a:buNone/>
            </a:pP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We call this statistically significant… there is less than a 5% probability the results are from chance.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883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Inferential Statistics  When Is an Observed Difference Reliable?</vt:lpstr>
      <vt:lpstr>T-Test</vt:lpstr>
      <vt:lpstr>T-test gives a P-value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Inferential Statistics  When Is an Observed Difference Reliable?</dc:title>
  <dc:creator>M F</dc:creator>
  <cp:lastModifiedBy>M F</cp:lastModifiedBy>
  <cp:revision>5</cp:revision>
  <dcterms:created xsi:type="dcterms:W3CDTF">2019-10-16T01:07:14Z</dcterms:created>
  <dcterms:modified xsi:type="dcterms:W3CDTF">2021-10-05T11:59:17Z</dcterms:modified>
</cp:coreProperties>
</file>