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8" r:id="rId2"/>
    <p:sldId id="265" r:id="rId3"/>
    <p:sldId id="266" r:id="rId4"/>
    <p:sldId id="311" r:id="rId5"/>
    <p:sldId id="305" r:id="rId6"/>
    <p:sldId id="282" r:id="rId7"/>
    <p:sldId id="306" r:id="rId8"/>
    <p:sldId id="285" r:id="rId9"/>
    <p:sldId id="309" r:id="rId10"/>
    <p:sldId id="308" r:id="rId11"/>
    <p:sldId id="310" r:id="rId12"/>
    <p:sldId id="312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33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95D684E-F0FA-46F6-9DA6-31EA47B9BC60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4289943-196C-4D1D-B969-7986EE20B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03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BABDA93F-A7E9-4D46-8320-784680C0597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E84C1F9-288E-4AD1-B40C-079522332897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CE246FA1-CF43-4B53-B6E8-2D50E55196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DCF6F774-9F4D-4629-B4DD-BD1942BF5A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15| Explain the importance of statistical principles, and give an example of their use in daily life.</a:t>
            </a:r>
          </a:p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F9A04EA3-2CB0-46CF-9ED3-E91DFD3BA37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29E40F9-A168-4E53-B163-5200FA0898D3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8359292C-0E40-4641-98A8-7390C45DCB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D179EB83-AA34-4B80-846E-B8069F8803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17| Describe three measures of central tendency and tell which is most affected by extreme scores.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974AD6A6-8B5B-45BB-86F8-90A191803D9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27C013E-CAF1-4A03-9EAC-8731BD83D1E6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3A591A64-D47F-4F68-9809-A1BCF0C86A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0C15BE18-941D-49EB-A314-9C62007C3B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0FD3DA0C-93A7-4C6E-A5F3-4162EF9CF60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1D82DC1D-A694-4410-98F9-2042BBF53791}" type="slidenum">
              <a:rPr lang="en-GB" altLang="en-GB">
                <a:solidFill>
                  <a:srgbClr val="DDDDDD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6</a:t>
            </a:fld>
            <a:endParaRPr lang="en-GB" altLang="en-GB">
              <a:solidFill>
                <a:srgbClr val="DDDDDD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892829E3-FE8F-46E7-8D79-407F0C3FB0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66C401B1-3F18-446C-A8ED-02CB71A54F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FCE51008-A40A-476E-A376-C12F530D6BB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BCF27F67-14F3-4459-8969-A544C23EC913}" type="slidenum">
              <a:rPr lang="en-GB" altLang="en-GB">
                <a:solidFill>
                  <a:srgbClr val="DDDDDD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8</a:t>
            </a:fld>
            <a:endParaRPr lang="en-GB" altLang="en-GB">
              <a:solidFill>
                <a:srgbClr val="DDDDDD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03BF4A9B-4001-40AB-B65E-433E2156A1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0B8D5E2E-0817-4706-85BD-D802E4285E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9E74F-4F97-44BF-B104-2FCB6CA8BC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F79AC5-0B78-404B-878C-768D63EA0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302B79-D160-413A-B243-1632C0306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7B5C3-E234-4E10-8182-C47AA5D3BB24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D7B2A-93A6-4878-B8EB-83F2FF9FB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722E2-A2CA-4091-8975-107372497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0F52-92DE-4293-808D-C6BA3CDB2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43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195AB-1EA5-4578-9017-28F2BE68C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BC499-36EE-48CB-B3CA-E2539BB78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1EBFE2-88FA-4455-A37B-8DF6DDF9F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7B5C3-E234-4E10-8182-C47AA5D3BB24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E2D5C-20D8-4635-86E1-85CB17E8D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AC8174-8E4F-436E-864B-13178736C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0F52-92DE-4293-808D-C6BA3CDB2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212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00815-0352-4AEA-8F12-1A654E20C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527FF-8B88-4BDE-AFAC-7348096AA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CB470-57D4-4307-AF14-A00F2B38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7B5C3-E234-4E10-8182-C47AA5D3BB24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1F1B8-BF27-4E98-A2B2-D45ED41E2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56662-0A18-4D11-A3EF-E72C59731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0F52-92DE-4293-808D-C6BA3CDB2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22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D2FC4-6B8E-4E24-8EE4-67246E05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2845A-A21D-4C86-9E7C-1F725C7E13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B0FC17-8466-42BB-A97D-D769CF28B5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E90AFE-6E98-4C91-8804-006E64111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7B5C3-E234-4E10-8182-C47AA5D3BB24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241723-3D2D-4F90-A104-28D164AFB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328168-5C03-415D-BDA7-FD165A1D1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0F52-92DE-4293-808D-C6BA3CDB2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654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98AC4-8013-449D-8A2A-24D008CA2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786B5B-DDEB-4319-91E4-2BFA7BE03D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06994E-03AF-42D3-867D-ABA4DDBF21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7182DE-C7F8-4977-A69E-962D0D4D58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D0C845-7E6F-4080-9A82-5CB25312FF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D6376D-7097-4B7B-94DA-CC60B286E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7B5C3-E234-4E10-8182-C47AA5D3BB24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6DD7E8-F918-4B61-8869-35F95B239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9C234E-ACBB-462E-B0D4-C910820DB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0F52-92DE-4293-808D-C6BA3CDB2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146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7C78A-F94D-47B3-B6C5-CED47BB91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92EE3C-46F0-4BD2-9025-5DC78A3F7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7B5C3-E234-4E10-8182-C47AA5D3BB24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FE8E3B-4581-403E-AFF0-81DAC3174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187F9B-2CC2-406D-9635-29CCD605D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0F52-92DE-4293-808D-C6BA3CDB2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01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FF5D25-51CB-4F73-AA17-5938E0F4C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7B5C3-E234-4E10-8182-C47AA5D3BB24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E53A99-DDC0-4CF4-8B6C-4CCA1746E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C37E23-7A27-4211-A07F-51A22D694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0F52-92DE-4293-808D-C6BA3CDB2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30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17571-D008-4A92-AED0-E889726DE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1BF2F-8DF2-4131-B05B-3A8F38BA4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70B8A5-7AD2-4C40-B15C-3608BAC23F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9E9914-5C41-4DFF-A239-14385178F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7B5C3-E234-4E10-8182-C47AA5D3BB24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71BE2E-04CF-4E51-8F65-22FD0942F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13A507-6DF3-4441-8E66-457B6F7B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0F52-92DE-4293-808D-C6BA3CDB2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84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65114-72BF-4314-B26D-30246D9BA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299EF4-D656-420F-94A4-DBA6C11ED0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ABFE4-4203-4282-A609-0CB4D5003C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C0D858-B496-434B-BCCE-EAF94653C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7B5C3-E234-4E10-8182-C47AA5D3BB24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FBE452-F006-4D50-B498-06E40C020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AC098B-9C30-4A21-8255-E8F37256F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0F52-92DE-4293-808D-C6BA3CDB2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37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08B73-DF72-4BD9-B604-701AEC30C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FAE9CA-8138-4F26-A69B-2709394D98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66149-4258-4938-B855-558BD41C3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7B5C3-E234-4E10-8182-C47AA5D3BB24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A39AF-B111-4001-8223-4BF5FC36F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F7B79-26EC-4847-991C-6271D68DF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0F52-92DE-4293-808D-C6BA3CDB2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55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0D400F-22A0-4115-B42E-1B6F8A3593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6BB650-5CB4-4052-97C8-7E85627590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D7CB6-70C8-4916-9AB4-B7F0B782C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7B5C3-E234-4E10-8182-C47AA5D3BB24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E2F0B-CD31-49D8-9DC6-501D37B51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A2179-02C8-4B9F-A281-A4BEC37AB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0F52-92DE-4293-808D-C6BA3CDB2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89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7AAF56-B1CC-425A-AEAC-FF3FCBB16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2FEE4-D7C8-41F0-A86A-563C629ED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EBA1B-DBF9-4DE0-826C-47C6BCFC80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7B5C3-E234-4E10-8182-C47AA5D3BB24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B1914-7DE5-4536-A000-52AB4F6B0D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003FA-6009-4A81-BFE1-7FDA7DE920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F0F52-92DE-4293-808D-C6BA3CDB2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874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APP%20-%2010%20%20Mean%20Median%20Mode.xl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8764100C-28FA-4073-B742-2F54A2100B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2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Descriptive Statistics</a:t>
            </a:r>
          </a:p>
        </p:txBody>
      </p:sp>
      <p:pic>
        <p:nvPicPr>
          <p:cNvPr id="7" name="Content Placeholder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51A17B0-7C97-45F5-9212-B24DDDE3C8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96640"/>
            <a:ext cx="7188199" cy="40613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27375658-0CAC-41E4-88A8-1CDAE063AB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0076" y="475130"/>
            <a:ext cx="8803900" cy="739588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Measures of Central Tendency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C1E2363-DB33-4324-8017-2FD0A80E430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57188" y="1560886"/>
            <a:ext cx="4380659" cy="4300164"/>
          </a:xfrm>
        </p:spPr>
        <p:txBody>
          <a:bodyPr>
            <a:normAutofit fontScale="92500" lnSpcReduction="10000"/>
          </a:bodyPr>
          <a:lstStyle/>
          <a:p>
            <a:pPr marL="465138" indent="-465138">
              <a:lnSpc>
                <a:spcPct val="110000"/>
              </a:lnSpc>
              <a:buNone/>
            </a:pPr>
            <a:r>
              <a:rPr lang="en-US" altLang="en-US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Mode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465138" indent="-465138">
              <a:lnSpc>
                <a:spcPct val="110000"/>
              </a:lnSpc>
              <a:buNone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most frequently occurring score.</a:t>
            </a:r>
          </a:p>
          <a:p>
            <a:pPr marL="465138" indent="-465138">
              <a:lnSpc>
                <a:spcPct val="110000"/>
              </a:lnSpc>
              <a:buNone/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5138" indent="-465138">
              <a:lnSpc>
                <a:spcPct val="110000"/>
              </a:lnSpc>
              <a:buNone/>
            </a:pPr>
            <a:r>
              <a:rPr lang="en-US" altLang="en-US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Mean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   </a:t>
            </a:r>
          </a:p>
          <a:p>
            <a:pPr marL="465138" indent="-465138">
              <a:lnSpc>
                <a:spcPct val="110000"/>
              </a:lnSpc>
              <a:buNone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average score.  Add the scores </a:t>
            </a:r>
          </a:p>
          <a:p>
            <a:pPr marL="465138" indent="-465138">
              <a:lnSpc>
                <a:spcPct val="110000"/>
              </a:lnSpc>
              <a:buNone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 divide by their number.</a:t>
            </a:r>
          </a:p>
          <a:p>
            <a:pPr marL="465138" indent="-465138">
              <a:lnSpc>
                <a:spcPct val="110000"/>
              </a:lnSpc>
              <a:buNone/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5138" indent="-465138">
              <a:lnSpc>
                <a:spcPct val="110000"/>
              </a:lnSpc>
              <a:buNone/>
            </a:pPr>
            <a:r>
              <a:rPr lang="en-US" altLang="en-US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Median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465138" indent="-465138">
              <a:lnSpc>
                <a:spcPct val="110000"/>
              </a:lnSpc>
              <a:buNone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middle score.</a:t>
            </a:r>
          </a:p>
        </p:txBody>
      </p:sp>
      <p:pic>
        <p:nvPicPr>
          <p:cNvPr id="5" name="Content Placeholder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DA3499EC-B730-4FA5-8DDE-803A971CCA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131" y="1681605"/>
            <a:ext cx="5676900" cy="4314825"/>
          </a:xfr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99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9B5C7FED-57DB-4989-8C22-B1F0616529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0079" y="1809751"/>
            <a:ext cx="3255645" cy="3071812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altLang="en-US" sz="2800" b="1" dirty="0">
                <a:solidFill>
                  <a:srgbClr val="FFFFFF"/>
                </a:solidFill>
              </a:rPr>
              <a:t>T</a:t>
            </a:r>
            <a:r>
              <a:rPr lang="en-US" alt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he </a:t>
            </a:r>
            <a:r>
              <a:rPr lang="en-US" alt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mean</a:t>
            </a:r>
            <a:r>
              <a:rPr lang="en-US" alt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doesn’t work in a </a:t>
            </a:r>
            <a:r>
              <a:rPr lang="en-US" altLang="en-US" sz="28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skewed</a:t>
            </a:r>
            <a:r>
              <a:rPr lang="en-US" alt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distribution</a:t>
            </a:r>
          </a:p>
        </p:txBody>
      </p:sp>
      <p:pic>
        <p:nvPicPr>
          <p:cNvPr id="5" name="Content Placeholder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7B52956F-1BC1-4E2D-8905-B8CC310368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487" y="1085637"/>
            <a:ext cx="6574649" cy="493098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4F90FE81-1969-4BEA-B07D-D8CC98C80A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78" y="643467"/>
            <a:ext cx="10696444" cy="557106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38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4E1EE5-36B4-4E62-97F4-2522509EC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824" y="533400"/>
            <a:ext cx="8374225" cy="56881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AA08B7-B8BF-4522-8F9C-246404583855}"/>
              </a:ext>
            </a:extLst>
          </p:cNvPr>
          <p:cNvSpPr txBox="1"/>
          <p:nvPr/>
        </p:nvSpPr>
        <p:spPr>
          <a:xfrm>
            <a:off x="1887070" y="811305"/>
            <a:ext cx="36307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7140ED-B213-4A09-A601-920AD5C6AD15}"/>
              </a:ext>
            </a:extLst>
          </p:cNvPr>
          <p:cNvSpPr txBox="1"/>
          <p:nvPr/>
        </p:nvSpPr>
        <p:spPr>
          <a:xfrm>
            <a:off x="2108947" y="1230862"/>
            <a:ext cx="2823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DC2E67-5D26-4201-966E-2BF45F2DD26E}"/>
              </a:ext>
            </a:extLst>
          </p:cNvPr>
          <p:cNvSpPr txBox="1"/>
          <p:nvPr/>
        </p:nvSpPr>
        <p:spPr>
          <a:xfrm>
            <a:off x="2891118" y="2393576"/>
            <a:ext cx="3003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E0AE86-D444-4428-8B73-A51764737689}"/>
              </a:ext>
            </a:extLst>
          </p:cNvPr>
          <p:cNvSpPr txBox="1"/>
          <p:nvPr/>
        </p:nvSpPr>
        <p:spPr>
          <a:xfrm>
            <a:off x="2451848" y="1230862"/>
            <a:ext cx="228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D967A6-DBBD-4332-A3A6-6D455C07949D}"/>
              </a:ext>
            </a:extLst>
          </p:cNvPr>
          <p:cNvSpPr txBox="1"/>
          <p:nvPr/>
        </p:nvSpPr>
        <p:spPr>
          <a:xfrm>
            <a:off x="3097305" y="1902298"/>
            <a:ext cx="2286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9D02F1-361A-457B-85B0-4B05D9A8DD20}"/>
              </a:ext>
            </a:extLst>
          </p:cNvPr>
          <p:cNvSpPr txBox="1"/>
          <p:nvPr/>
        </p:nvSpPr>
        <p:spPr>
          <a:xfrm>
            <a:off x="3346077" y="2474259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962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A0CA4-822F-4EB6-97AE-67D3B47D7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883" y="257177"/>
            <a:ext cx="10515600" cy="1092012"/>
          </a:xfrm>
        </p:spPr>
        <p:txBody>
          <a:bodyPr/>
          <a:lstStyle/>
          <a:p>
            <a:pPr algn="ctr"/>
            <a:r>
              <a:rPr lang="en-US" altLang="en-US" b="1" dirty="0">
                <a:latin typeface="Arial" panose="020B0604020202020204" pitchFamily="34" charset="0"/>
              </a:rPr>
              <a:t>Measures of Variation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0B403-F14D-4A58-B99E-1B4F9B5E1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047"/>
            <a:ext cx="10515600" cy="4791916"/>
          </a:xfrm>
        </p:spPr>
        <p:txBody>
          <a:bodyPr/>
          <a:lstStyle/>
          <a:p>
            <a:pPr marL="0" indent="0">
              <a:lnSpc>
                <a:spcPct val="110000"/>
              </a:lnSpc>
              <a:spcBef>
                <a:spcPct val="50000"/>
              </a:spcBef>
              <a:buClr>
                <a:srgbClr val="FF9933"/>
              </a:buClr>
              <a:buSzPct val="120000"/>
              <a:buNone/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Statistical dispersion (how distributed the data points are).</a:t>
            </a:r>
          </a:p>
          <a:p>
            <a:pPr marL="0" indent="0">
              <a:lnSpc>
                <a:spcPct val="110000"/>
              </a:lnSpc>
              <a:spcBef>
                <a:spcPct val="50000"/>
              </a:spcBef>
              <a:buClr>
                <a:srgbClr val="FF9933"/>
              </a:buClr>
              <a:buSzPct val="120000"/>
              <a:buNone/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Two keys to measuring statistical dispersion</a:t>
            </a:r>
            <a:endParaRPr lang="en-GB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lnSpc>
                <a:spcPct val="110000"/>
              </a:lnSpc>
              <a:spcBef>
                <a:spcPct val="50000"/>
              </a:spcBef>
              <a:buClr>
                <a:srgbClr val="FF9933"/>
              </a:buClr>
              <a:buSzPct val="120000"/>
              <a:buNone/>
            </a:pPr>
            <a:r>
              <a:rPr lang="en-GB" altLang="en-US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Range</a:t>
            </a:r>
            <a:r>
              <a:rPr lang="en-GB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-  The range simply gives the lowest and highest values of a data set.  </a:t>
            </a: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lnSpc>
                <a:spcPct val="110000"/>
              </a:lnSpc>
              <a:spcBef>
                <a:spcPct val="50000"/>
              </a:spcBef>
              <a:buClr>
                <a:srgbClr val="FF9933"/>
              </a:buClr>
              <a:buSzPct val="120000"/>
              <a:buNone/>
            </a:pPr>
            <a:r>
              <a:rPr lang="en-GB" altLang="en-US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Standard Deviation</a:t>
            </a:r>
          </a:p>
          <a:p>
            <a:endParaRPr lang="en-US" dirty="0"/>
          </a:p>
        </p:txBody>
      </p:sp>
      <p:pic>
        <p:nvPicPr>
          <p:cNvPr id="6" name="Picture 6" descr="range">
            <a:extLst>
              <a:ext uri="{FF2B5EF4-FFF2-40B4-BE49-F238E27FC236}">
                <a16:creationId xmlns:a16="http://schemas.microsoft.com/office/drawing/2014/main" id="{F87B69B3-9A05-4D60-8B22-27090F641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235" y="3624355"/>
            <a:ext cx="510540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4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16F55B-178D-484A-B06D-780720E6D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6657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altLang="en-US" sz="4800" b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Standard Deviation</a:t>
            </a:r>
            <a:endParaRPr lang="en-US" sz="4800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EC77B-0FF3-414D-9D52-2C0BAB318C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39362" y="1525638"/>
            <a:ext cx="9539170" cy="420001"/>
          </a:xfrm>
        </p:spPr>
        <p:txBody>
          <a:bodyPr vert="horz" lIns="91440" tIns="45720" rIns="91440" bIns="45720" rtlCol="0">
            <a:noAutofit/>
          </a:bodyPr>
          <a:lstStyle/>
          <a:p>
            <a:pPr algn="ctr">
              <a:buClr>
                <a:srgbClr val="FF9933"/>
              </a:buClr>
              <a:buSzPct val="120000"/>
            </a:pPr>
            <a:r>
              <a:rPr lang="en-US" alt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Standard deviation gives a measure of dispersion from the mean</a:t>
            </a:r>
          </a:p>
        </p:txBody>
      </p: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9" descr="A close up of a logo&#10;&#10;Description generated with high confidence">
            <a:extLst>
              <a:ext uri="{FF2B5EF4-FFF2-40B4-BE49-F238E27FC236}">
                <a16:creationId xmlns:a16="http://schemas.microsoft.com/office/drawing/2014/main" id="{CDEFCEAA-6743-499C-9922-94C8422959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528" y="2509911"/>
            <a:ext cx="7263845" cy="39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555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64DD7F27-1EFC-4597-A901-A9DE4D49BEB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365126"/>
            <a:ext cx="10515600" cy="894416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Standard Deviation</a:t>
            </a:r>
          </a:p>
        </p:txBody>
      </p:sp>
      <p:pic>
        <p:nvPicPr>
          <p:cNvPr id="25603" name="Picture 3" descr="12673_MyersPsy8e_Table_1">
            <a:extLst>
              <a:ext uri="{FF2B5EF4-FFF2-40B4-BE49-F238E27FC236}">
                <a16:creationId xmlns:a16="http://schemas.microsoft.com/office/drawing/2014/main" id="{7D2789BB-7611-480C-B4B9-2C2CCC76875F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0"/>
          <a:stretch>
            <a:fillRect/>
          </a:stretch>
        </p:blipFill>
        <p:spPr>
          <a:xfrm>
            <a:off x="1775012" y="1497107"/>
            <a:ext cx="8776447" cy="4778188"/>
          </a:xfrm>
          <a:noFill/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81425E-973B-41D8-A0D5-FF2490472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6657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altLang="en-US" sz="54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Normal Distribution</a:t>
            </a:r>
            <a:endParaRPr lang="en-US" sz="5400" b="1" kern="1200" dirty="0">
              <a:solidFill>
                <a:srgbClr val="FFFFFF"/>
              </a:solidFill>
              <a:latin typeface="+mn-lt"/>
              <a:ea typeface="+mj-ea"/>
              <a:cs typeface="+mj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5EF89D-7C46-4606-8CC4-626B09DCA0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554" y="2310835"/>
            <a:ext cx="8211670" cy="419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48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A26F2C4-44D5-430B-A998-B745042CC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1946007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Normal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22DD9-F317-4A58-A982-D60980A0A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0358" y="804672"/>
            <a:ext cx="6742210" cy="5248656"/>
          </a:xfrm>
        </p:spPr>
        <p:txBody>
          <a:bodyPr anchor="ctr">
            <a:normAutofit/>
          </a:bodyPr>
          <a:lstStyle/>
          <a:p>
            <a:pPr marL="0" indent="0">
              <a:spcBef>
                <a:spcPct val="50000"/>
              </a:spcBef>
              <a:buClr>
                <a:srgbClr val="FF9933"/>
              </a:buClr>
              <a:buSzPct val="120000"/>
              <a:buNone/>
            </a:pPr>
            <a:r>
              <a:rPr lang="en-GB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We know that many human attributes follow a normal distribution.</a:t>
            </a:r>
          </a:p>
          <a:p>
            <a:pPr marL="0" indent="0">
              <a:spcBef>
                <a:spcPct val="50000"/>
              </a:spcBef>
              <a:buClr>
                <a:srgbClr val="FF9933"/>
              </a:buClr>
              <a:buSzPct val="120000"/>
              <a:buNone/>
            </a:pPr>
            <a:endParaRPr lang="en-GB" alt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spcBef>
                <a:spcPct val="50000"/>
              </a:spcBef>
              <a:buClr>
                <a:srgbClr val="FF9933"/>
              </a:buClr>
              <a:buSzPct val="120000"/>
              <a:buNone/>
            </a:pPr>
            <a:r>
              <a:rPr lang="en-GB" alt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e.g</a:t>
            </a:r>
            <a:r>
              <a:rPr lang="en-GB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height, weight, task skill, reaction time, anxiousness, personality characteristics, attitudes etc.</a:t>
            </a:r>
          </a:p>
        </p:txBody>
      </p:sp>
    </p:spTree>
    <p:extLst>
      <p:ext uri="{BB962C8B-B14F-4D97-AF65-F5344CB8AC3E}">
        <p14:creationId xmlns:p14="http://schemas.microsoft.com/office/powerpoint/2010/main" val="3163303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30D0A-AA96-4D50-B644-56FD2E1FA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IQ Follows a Normal Distribution</a:t>
            </a:r>
          </a:p>
        </p:txBody>
      </p:sp>
      <p:pic>
        <p:nvPicPr>
          <p:cNvPr id="9" name="Content Placeholder 8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7AB0E7F0-B6E4-4A44-AD5E-D5D128D892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412" y="1675227"/>
            <a:ext cx="8973670" cy="461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553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1B6D8C1F-6830-4447-96FD-E13D69BE9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714" y="643467"/>
            <a:ext cx="784657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05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</Words>
  <Application>Microsoft Office PowerPoint</Application>
  <PresentationFormat>Widescreen</PresentationFormat>
  <Paragraphs>33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Descriptive Statistics</vt:lpstr>
      <vt:lpstr>Measures of Central Tendency</vt:lpstr>
      <vt:lpstr>The mean doesn’t work in a skewed distribution</vt:lpstr>
      <vt:lpstr>PowerPoint Presentation</vt:lpstr>
      <vt:lpstr>PowerPoint Presentation</vt:lpstr>
      <vt:lpstr>Measures of Variation</vt:lpstr>
      <vt:lpstr>Standard Deviation</vt:lpstr>
      <vt:lpstr>Standard Deviation</vt:lpstr>
      <vt:lpstr>Normal Distribution</vt:lpstr>
      <vt:lpstr>Normal Distributions</vt:lpstr>
      <vt:lpstr>IQ Follows a Normal Distribution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Descriptive Statistics</dc:title>
  <dc:creator>M F</dc:creator>
  <cp:lastModifiedBy>M F</cp:lastModifiedBy>
  <cp:revision>8</cp:revision>
  <cp:lastPrinted>2019-10-16T00:47:37Z</cp:lastPrinted>
  <dcterms:created xsi:type="dcterms:W3CDTF">2018-10-10T23:58:26Z</dcterms:created>
  <dcterms:modified xsi:type="dcterms:W3CDTF">2021-10-05T00:41:51Z</dcterms:modified>
</cp:coreProperties>
</file>