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3" r:id="rId2"/>
    <p:sldId id="281" r:id="rId3"/>
    <p:sldId id="278" r:id="rId4"/>
    <p:sldId id="284" r:id="rId5"/>
    <p:sldId id="285" r:id="rId6"/>
    <p:sldId id="274" r:id="rId7"/>
    <p:sldId id="275" r:id="rId8"/>
    <p:sldId id="263" r:id="rId9"/>
    <p:sldId id="264" r:id="rId10"/>
    <p:sldId id="273" r:id="rId11"/>
    <p:sldId id="266" r:id="rId12"/>
    <p:sldId id="270" r:id="rId13"/>
    <p:sldId id="272"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87" d="100"/>
          <a:sy n="87" d="100"/>
        </p:scale>
        <p:origin x="533" y="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1143C8-14AF-43FA-B383-15E818FF6C85}" type="datetimeFigureOut">
              <a:rPr lang="en-US" smtClean="0"/>
              <a:t>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7B5E6F-291B-4864-9ECD-0DEF0E13A7B7}" type="slidenum">
              <a:rPr lang="en-US" smtClean="0"/>
              <a:t>‹#›</a:t>
            </a:fld>
            <a:endParaRPr lang="en-US"/>
          </a:p>
        </p:txBody>
      </p:sp>
    </p:spTree>
    <p:extLst>
      <p:ext uri="{BB962C8B-B14F-4D97-AF65-F5344CB8AC3E}">
        <p14:creationId xmlns:p14="http://schemas.microsoft.com/office/powerpoint/2010/main" val="385953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36468C27-C421-4FFF-8DB3-0FEE2D2D1BA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4171EA-25BC-4941-B08D-D98F76257F30}" type="slidenum">
              <a:rPr lang="en-US" altLang="en-US"/>
              <a:pPr eaLnBrk="1" hangingPunct="1"/>
              <a:t>8</a:t>
            </a:fld>
            <a:endParaRPr lang="en-US" altLang="en-US"/>
          </a:p>
        </p:txBody>
      </p:sp>
      <p:sp>
        <p:nvSpPr>
          <p:cNvPr id="19459" name="Rectangle 2">
            <a:extLst>
              <a:ext uri="{FF2B5EF4-FFF2-40B4-BE49-F238E27FC236}">
                <a16:creationId xmlns:a16="http://schemas.microsoft.com/office/drawing/2014/main" id="{75BEA3FD-CF32-4995-82FB-E577BA509ECB}"/>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6CAF2D81-8EE7-4A07-91A7-725DC5D5AC1E}"/>
              </a:ext>
            </a:extLst>
          </p:cNvPr>
          <p:cNvSpPr>
            <a:spLocks noGrp="1" noChangeArrowheads="1"/>
          </p:cNvSpPr>
          <p:nvPr>
            <p:ph type="body" idx="1"/>
          </p:nvPr>
        </p:nvSpPr>
        <p:spPr>
          <a:xfrm>
            <a:off x="914400" y="4343400"/>
            <a:ext cx="5029200" cy="4114800"/>
          </a:xfrm>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B5CFC31F-53D9-418E-A80E-360F9847F7BE}"/>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E13CEA9-F43F-4391-A639-CA20ECC3EE45}" type="slidenum">
              <a:rPr lang="en-US" altLang="en-US"/>
              <a:pPr eaLnBrk="1" hangingPunct="1"/>
              <a:t>9</a:t>
            </a:fld>
            <a:endParaRPr lang="en-US" altLang="en-US"/>
          </a:p>
        </p:txBody>
      </p:sp>
      <p:sp>
        <p:nvSpPr>
          <p:cNvPr id="20483" name="Rectangle 2">
            <a:extLst>
              <a:ext uri="{FF2B5EF4-FFF2-40B4-BE49-F238E27FC236}">
                <a16:creationId xmlns:a16="http://schemas.microsoft.com/office/drawing/2014/main" id="{936E0A0E-153F-4D3C-8FD3-124B3D686217}"/>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DDF9EF47-1F87-4CFF-A5A0-8813B89D4FD5}"/>
              </a:ext>
            </a:extLst>
          </p:cNvPr>
          <p:cNvSpPr>
            <a:spLocks noGrp="1" noChangeArrowheads="1"/>
          </p:cNvSpPr>
          <p:nvPr>
            <p:ph type="body" idx="1"/>
          </p:nvPr>
        </p:nvSpPr>
        <p:spPr>
          <a:xfrm>
            <a:off x="914400" y="4343400"/>
            <a:ext cx="5029200" cy="4114800"/>
          </a:xfrm>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5232A608-DC19-4386-A545-2778DA64E2A8}"/>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F8F64D-8EE6-4776-A115-3CFBE4668A1F}" type="slidenum">
              <a:rPr lang="en-US" altLang="en-US"/>
              <a:pPr eaLnBrk="1" hangingPunct="1"/>
              <a:t>11</a:t>
            </a:fld>
            <a:endParaRPr lang="en-US" altLang="en-US"/>
          </a:p>
        </p:txBody>
      </p:sp>
      <p:sp>
        <p:nvSpPr>
          <p:cNvPr id="22531" name="Rectangle 2">
            <a:extLst>
              <a:ext uri="{FF2B5EF4-FFF2-40B4-BE49-F238E27FC236}">
                <a16:creationId xmlns:a16="http://schemas.microsoft.com/office/drawing/2014/main" id="{629967E8-DDD0-4C68-9776-0A527595AF1F}"/>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E6A12F3F-504E-48A9-A36F-00E330C6560E}"/>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50E1E3EC-EB49-408C-A5D3-9FF2F24D52BE}"/>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B84B94-3472-4B80-8471-74C02E513E7B}" type="slidenum">
              <a:rPr lang="en-US" altLang="en-US"/>
              <a:pPr eaLnBrk="1" hangingPunct="1"/>
              <a:t>14</a:t>
            </a:fld>
            <a:endParaRPr lang="en-US" altLang="en-US"/>
          </a:p>
        </p:txBody>
      </p:sp>
      <p:sp>
        <p:nvSpPr>
          <p:cNvPr id="24579" name="Rectangle 2">
            <a:extLst>
              <a:ext uri="{FF2B5EF4-FFF2-40B4-BE49-F238E27FC236}">
                <a16:creationId xmlns:a16="http://schemas.microsoft.com/office/drawing/2014/main" id="{FA8896F0-608C-4E5A-811E-CAD12BD96268}"/>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CE83DFF1-3346-4633-9015-461B1236DAD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B818F-0582-4B8B-8914-327A6541DC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958BCBD-BD6C-4C2A-B8ED-9E856FB5F2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C295D7-E455-434C-B1AB-9A759B674A60}"/>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5" name="Footer Placeholder 4">
            <a:extLst>
              <a:ext uri="{FF2B5EF4-FFF2-40B4-BE49-F238E27FC236}">
                <a16:creationId xmlns:a16="http://schemas.microsoft.com/office/drawing/2014/main" id="{7F40ACDE-23FE-414E-AD07-20991EFA14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DCBCC-DAF2-4433-B100-290318FCEFEA}"/>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3748068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677C-EAB7-49DE-9A73-4C9FB790B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82B0C6-6173-48B9-B014-F2D3ACE0806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F4D9D-0188-4098-997C-83661FDD0C36}"/>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5" name="Footer Placeholder 4">
            <a:extLst>
              <a:ext uri="{FF2B5EF4-FFF2-40B4-BE49-F238E27FC236}">
                <a16:creationId xmlns:a16="http://schemas.microsoft.com/office/drawing/2014/main" id="{18673FF6-2F60-47E7-A998-60E5A74C24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123117-8621-4FF1-9627-E20A4ECB9D06}"/>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4215530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DF4B4-56AA-4739-AFFA-96354028E4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E7D8CB-CBE1-4B7C-BE1E-E88FC37B23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16BB71C-F2CE-45F7-9AAE-DC0E4EDED8AE}"/>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5" name="Footer Placeholder 4">
            <a:extLst>
              <a:ext uri="{FF2B5EF4-FFF2-40B4-BE49-F238E27FC236}">
                <a16:creationId xmlns:a16="http://schemas.microsoft.com/office/drawing/2014/main" id="{62309014-9116-4676-B967-F7DD82A7C6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D96BE9-8737-46F2-A03A-3FA8994F8FC1}"/>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69786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45B65-759E-4ADA-8E16-012BD41523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929A85-C148-4685-A00A-52ECFCF9CAD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C06456-E038-4FD0-9DD5-73554045E5C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24142D-6C99-43D7-8615-74CE5268B3AC}"/>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6" name="Footer Placeholder 5">
            <a:extLst>
              <a:ext uri="{FF2B5EF4-FFF2-40B4-BE49-F238E27FC236}">
                <a16:creationId xmlns:a16="http://schemas.microsoft.com/office/drawing/2014/main" id="{4F03E738-8A48-41CB-9F0C-AABED49CE1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E0937C-8C66-4E44-A610-34A5DCAE0DB0}"/>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1770785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43C0C-F710-477F-8A56-526A196A04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4584D1-ECAE-47FC-A004-D61D99D6BC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576E2C8-9748-4DEF-9FF9-5F949B4FF63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B33703-C9E1-486B-B317-B7A71F8DF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2F55D98-CA1A-46FD-9114-24F0DEF7784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5A965E-4ED0-4D49-A1FA-3DC6A2531A56}"/>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8" name="Footer Placeholder 7">
            <a:extLst>
              <a:ext uri="{FF2B5EF4-FFF2-40B4-BE49-F238E27FC236}">
                <a16:creationId xmlns:a16="http://schemas.microsoft.com/office/drawing/2014/main" id="{1E00C253-C16C-4017-9A26-2E650DA264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A17387-F103-4125-B39F-5058A5CCA5AC}"/>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329062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3B809-52AA-4CB1-936A-FD355F53E3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6FEB78-2A85-4895-AD41-F14AF45B5CD2}"/>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4" name="Footer Placeholder 3">
            <a:extLst>
              <a:ext uri="{FF2B5EF4-FFF2-40B4-BE49-F238E27FC236}">
                <a16:creationId xmlns:a16="http://schemas.microsoft.com/office/drawing/2014/main" id="{ECD1A384-A181-457F-8B3B-D78342EFD1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AA690A-DCE6-42F6-9514-8F64860EC384}"/>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325903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86DE3D-45DA-4868-8DDA-B46CF1B00F46}"/>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3" name="Footer Placeholder 2">
            <a:extLst>
              <a:ext uri="{FF2B5EF4-FFF2-40B4-BE49-F238E27FC236}">
                <a16:creationId xmlns:a16="http://schemas.microsoft.com/office/drawing/2014/main" id="{974E015B-F613-4D3B-A176-CF2E1F4369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039003-F3D3-4D12-9A0F-0FAEEBCCF7B2}"/>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4037044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5207A-2380-477C-AF08-1415B84F23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070134-CADA-4CC6-A992-8DA6B51A0D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A649F4-0DFA-4C48-94F5-C8333C33DA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0EEEC4-0213-40BD-A7C2-7E792F8AADC9}"/>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6" name="Footer Placeholder 5">
            <a:extLst>
              <a:ext uri="{FF2B5EF4-FFF2-40B4-BE49-F238E27FC236}">
                <a16:creationId xmlns:a16="http://schemas.microsoft.com/office/drawing/2014/main" id="{C0FCC17A-8C98-4409-87CA-3F27A45F25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C8CBEC-C6B2-4839-9E48-388CBA4561C6}"/>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2082330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EC733-4DAB-4A41-9272-438D3AA637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8EE4ED-C004-4C3B-BA0F-9D2B2D926B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2FB18D-6A69-49BB-9D79-1581B8CC3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03D1C39-90C2-4773-B861-36684D107EEC}"/>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6" name="Footer Placeholder 5">
            <a:extLst>
              <a:ext uri="{FF2B5EF4-FFF2-40B4-BE49-F238E27FC236}">
                <a16:creationId xmlns:a16="http://schemas.microsoft.com/office/drawing/2014/main" id="{9F1FB805-0ABE-4A07-991D-72F9A6209A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4321C3-48BF-47BA-BB46-FFC8C6FBCAF2}"/>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766139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B9AD0-9E2A-4CC6-9231-B116A97416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C53B6-CBC3-48E2-8DF2-2DEBEB0EDA5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1248C-20E2-4470-A847-83D1FCD06874}"/>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5" name="Footer Placeholder 4">
            <a:extLst>
              <a:ext uri="{FF2B5EF4-FFF2-40B4-BE49-F238E27FC236}">
                <a16:creationId xmlns:a16="http://schemas.microsoft.com/office/drawing/2014/main" id="{878A16EA-E1D6-4B58-911D-643E90A84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A14D1-0EE0-4F24-94EB-939047A153FE}"/>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2628803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789D08-79B4-445A-91AA-4B9C35A2ED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8989B0-ED6B-4C33-8471-826B23A9F6A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0D76F-BB48-4C57-A7E8-DA037B688328}"/>
              </a:ext>
            </a:extLst>
          </p:cNvPr>
          <p:cNvSpPr>
            <a:spLocks noGrp="1"/>
          </p:cNvSpPr>
          <p:nvPr>
            <p:ph type="dt" sz="half" idx="10"/>
          </p:nvPr>
        </p:nvSpPr>
        <p:spPr/>
        <p:txBody>
          <a:bodyPr/>
          <a:lstStyle/>
          <a:p>
            <a:fld id="{92FF69CE-6017-4497-846A-8A7608A72798}" type="datetimeFigureOut">
              <a:rPr lang="en-US" smtClean="0"/>
              <a:t>1/5/2020</a:t>
            </a:fld>
            <a:endParaRPr lang="en-US"/>
          </a:p>
        </p:txBody>
      </p:sp>
      <p:sp>
        <p:nvSpPr>
          <p:cNvPr id="5" name="Footer Placeholder 4">
            <a:extLst>
              <a:ext uri="{FF2B5EF4-FFF2-40B4-BE49-F238E27FC236}">
                <a16:creationId xmlns:a16="http://schemas.microsoft.com/office/drawing/2014/main" id="{70D15F0F-81BF-4887-AE5C-B278F62DC3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8D871-3EB5-4C3E-9900-675D3DC75B4E}"/>
              </a:ext>
            </a:extLst>
          </p:cNvPr>
          <p:cNvSpPr>
            <a:spLocks noGrp="1"/>
          </p:cNvSpPr>
          <p:nvPr>
            <p:ph type="sldNum" sz="quarter" idx="12"/>
          </p:nvPr>
        </p:nvSpPr>
        <p:spPr/>
        <p:txBody>
          <a:bodyPr/>
          <a:lstStyle/>
          <a:p>
            <a:fld id="{939A5C71-8F2B-4B85-8A84-DF85E9A72201}" type="slidenum">
              <a:rPr lang="en-US" smtClean="0"/>
              <a:t>‹#›</a:t>
            </a:fld>
            <a:endParaRPr lang="en-US"/>
          </a:p>
        </p:txBody>
      </p:sp>
    </p:spTree>
    <p:extLst>
      <p:ext uri="{BB962C8B-B14F-4D97-AF65-F5344CB8AC3E}">
        <p14:creationId xmlns:p14="http://schemas.microsoft.com/office/powerpoint/2010/main" val="144190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D42212-6648-404B-BB82-B6E3F18B2203}"/>
              </a:ext>
            </a:extLst>
          </p:cNvPr>
          <p:cNvSpPr>
            <a:spLocks noGrp="1"/>
          </p:cNvSpPr>
          <p:nvPr>
            <p:ph type="dt" sz="half" idx="10"/>
          </p:nvPr>
        </p:nvSpPr>
        <p:spPr>
          <a:xfrm>
            <a:off x="609600" y="6245225"/>
            <a:ext cx="2844800" cy="476250"/>
          </a:xfrm>
          <a:prstGeom prst="rect">
            <a:avLst/>
          </a:prstGeom>
        </p:spPr>
        <p:txBody>
          <a:bodyPr/>
          <a:lstStyle>
            <a:lvl1pPr>
              <a:defRPr smtClean="0">
                <a:latin typeface="Arial" charset="0"/>
                <a:cs typeface="Arial" charset="0"/>
              </a:defRPr>
            </a:lvl1pPr>
          </a:lstStyle>
          <a:p>
            <a:pPr>
              <a:defRPr/>
            </a:pPr>
            <a:endParaRPr lang="en-US"/>
          </a:p>
        </p:txBody>
      </p:sp>
      <p:sp>
        <p:nvSpPr>
          <p:cNvPr id="6" name="Footer Placeholder 5">
            <a:extLst>
              <a:ext uri="{FF2B5EF4-FFF2-40B4-BE49-F238E27FC236}">
                <a16:creationId xmlns:a16="http://schemas.microsoft.com/office/drawing/2014/main" id="{29790067-A404-46EE-9013-A7F3A2876CBA}"/>
              </a:ext>
            </a:extLst>
          </p:cNvPr>
          <p:cNvSpPr>
            <a:spLocks noGrp="1"/>
          </p:cNvSpPr>
          <p:nvPr>
            <p:ph type="ftr" sz="quarter" idx="11"/>
          </p:nvPr>
        </p:nvSpPr>
        <p:spPr>
          <a:xfrm>
            <a:off x="4165600" y="6245225"/>
            <a:ext cx="3860800" cy="476250"/>
          </a:xfrm>
          <a:prstGeom prst="rect">
            <a:avLst/>
          </a:prstGeom>
        </p:spPr>
        <p:txBody>
          <a:bodyPr/>
          <a:lstStyle>
            <a:lvl1pPr>
              <a:defRPr smtClean="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C025B5D3-2687-449B-8FC8-D03A75A58C41}"/>
              </a:ext>
            </a:extLst>
          </p:cNvPr>
          <p:cNvSpPr>
            <a:spLocks noGrp="1"/>
          </p:cNvSpPr>
          <p:nvPr>
            <p:ph type="sldNum" sz="quarter" idx="12"/>
          </p:nvPr>
        </p:nvSpPr>
        <p:spPr>
          <a:xfrm>
            <a:off x="8737600" y="6245225"/>
            <a:ext cx="2844800" cy="476250"/>
          </a:xfrm>
        </p:spPr>
        <p:txBody>
          <a:bodyPr/>
          <a:lstStyle>
            <a:lvl1pPr>
              <a:defRPr/>
            </a:lvl1pPr>
          </a:lstStyle>
          <a:p>
            <a:fld id="{7DFCA6B2-7119-4ADD-8EBB-C67307573DDC}" type="slidenum">
              <a:rPr lang="en-US" altLang="en-US"/>
              <a:pPr/>
              <a:t>‹#›</a:t>
            </a:fld>
            <a:endParaRPr lang="en-US" altLang="en-US"/>
          </a:p>
        </p:txBody>
      </p:sp>
    </p:spTree>
    <p:extLst>
      <p:ext uri="{BB962C8B-B14F-4D97-AF65-F5344CB8AC3E}">
        <p14:creationId xmlns:p14="http://schemas.microsoft.com/office/powerpoint/2010/main" val="323098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B5F515-EA47-4807-BC64-FDBEF4ED32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E1B2B9-A6FF-47C5-A808-504CFD9FC1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E2D149-DD31-4A80-986A-433A768BE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FF69CE-6017-4497-846A-8A7608A72798}" type="datetimeFigureOut">
              <a:rPr lang="en-US" smtClean="0"/>
              <a:t>1/5/2020</a:t>
            </a:fld>
            <a:endParaRPr lang="en-US"/>
          </a:p>
        </p:txBody>
      </p:sp>
      <p:sp>
        <p:nvSpPr>
          <p:cNvPr id="5" name="Footer Placeholder 4">
            <a:extLst>
              <a:ext uri="{FF2B5EF4-FFF2-40B4-BE49-F238E27FC236}">
                <a16:creationId xmlns:a16="http://schemas.microsoft.com/office/drawing/2014/main" id="{8D09AFB1-9E61-4B79-B4EF-4CB7690BBC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F0CC14-846B-4DC9-B01A-7577CED77E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9A5C71-8F2B-4B85-8A84-DF85E9A72201}" type="slidenum">
              <a:rPr lang="en-US" smtClean="0"/>
              <a:t>‹#›</a:t>
            </a:fld>
            <a:endParaRPr lang="en-US"/>
          </a:p>
        </p:txBody>
      </p:sp>
    </p:spTree>
    <p:extLst>
      <p:ext uri="{BB962C8B-B14F-4D97-AF65-F5344CB8AC3E}">
        <p14:creationId xmlns:p14="http://schemas.microsoft.com/office/powerpoint/2010/main" val="809640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psychologytoday.com/articles/pto-20050617-000010.html"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9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screenshot of text&#10;&#10;Description automatically generated">
            <a:extLst>
              <a:ext uri="{FF2B5EF4-FFF2-40B4-BE49-F238E27FC236}">
                <a16:creationId xmlns:a16="http://schemas.microsoft.com/office/drawing/2014/main" id="{B28F3B7C-FBBF-4224-80D2-5DCA30C362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8626" y="643467"/>
            <a:ext cx="7428088" cy="5571066"/>
          </a:xfrm>
          <a:prstGeom prst="rect">
            <a:avLst/>
          </a:prstGeom>
        </p:spPr>
      </p:pic>
      <p:sp>
        <p:nvSpPr>
          <p:cNvPr id="4" name="TextBox 3">
            <a:extLst>
              <a:ext uri="{FF2B5EF4-FFF2-40B4-BE49-F238E27FC236}">
                <a16:creationId xmlns:a16="http://schemas.microsoft.com/office/drawing/2014/main" id="{0C782A66-F1F2-461C-9865-4D1CDFA24812}"/>
              </a:ext>
            </a:extLst>
          </p:cNvPr>
          <p:cNvSpPr txBox="1"/>
          <p:nvPr/>
        </p:nvSpPr>
        <p:spPr>
          <a:xfrm>
            <a:off x="2697480" y="974687"/>
            <a:ext cx="6850380" cy="58477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prstClr val="black"/>
                </a:solidFill>
                <a:effectLst/>
                <a:uLnTx/>
                <a:uFillTx/>
                <a:latin typeface="Calibri" panose="020F0502020204030204"/>
                <a:ea typeface="+mn-ea"/>
                <a:cs typeface="+mn-cs"/>
              </a:rPr>
              <a:t>Bandura’s Social Cognitive Theory</a:t>
            </a:r>
          </a:p>
        </p:txBody>
      </p:sp>
    </p:spTree>
    <p:extLst>
      <p:ext uri="{BB962C8B-B14F-4D97-AF65-F5344CB8AC3E}">
        <p14:creationId xmlns:p14="http://schemas.microsoft.com/office/powerpoint/2010/main" val="3602634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82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screenshot of a cell phone&#10;&#10;Description automatically generated">
            <a:extLst>
              <a:ext uri="{FF2B5EF4-FFF2-40B4-BE49-F238E27FC236}">
                <a16:creationId xmlns:a16="http://schemas.microsoft.com/office/drawing/2014/main" id="{043783AB-9884-41C6-85F1-2A4909CC3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6" y="643467"/>
            <a:ext cx="7428088" cy="5571066"/>
          </a:xfrm>
          <a:prstGeom prst="rect">
            <a:avLst/>
          </a:prstGeom>
        </p:spPr>
      </p:pic>
    </p:spTree>
    <p:extLst>
      <p:ext uri="{BB962C8B-B14F-4D97-AF65-F5344CB8AC3E}">
        <p14:creationId xmlns:p14="http://schemas.microsoft.com/office/powerpoint/2010/main" val="1228670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629DAA7-AAAE-4788-8A2B-A617B97A05BD}"/>
              </a:ext>
            </a:extLst>
          </p:cNvPr>
          <p:cNvSpPr>
            <a:spLocks noGrp="1" noChangeArrowheads="1"/>
          </p:cNvSpPr>
          <p:nvPr>
            <p:ph type="title"/>
          </p:nvPr>
        </p:nvSpPr>
        <p:spPr>
          <a:xfrm>
            <a:off x="838200" y="322122"/>
            <a:ext cx="10515600" cy="1325563"/>
          </a:xfrm>
        </p:spPr>
        <p:txBody>
          <a:bodyPr>
            <a:normAutofit/>
          </a:bodyPr>
          <a:lstStyle/>
          <a:p>
            <a:pPr algn="ctr"/>
            <a:r>
              <a:rPr lang="en-US" altLang="en-US" b="1" dirty="0">
                <a:latin typeface="+mn-lt"/>
              </a:rPr>
              <a:t>Social Cognitive Theory: Example</a:t>
            </a:r>
          </a:p>
        </p:txBody>
      </p:sp>
      <p:sp>
        <p:nvSpPr>
          <p:cNvPr id="32772" name="Rectangle 4">
            <a:extLst>
              <a:ext uri="{FF2B5EF4-FFF2-40B4-BE49-F238E27FC236}">
                <a16:creationId xmlns:a16="http://schemas.microsoft.com/office/drawing/2014/main" id="{44D09F4B-42D0-40AF-9379-9D23B0E99054}"/>
              </a:ext>
            </a:extLst>
          </p:cNvPr>
          <p:cNvSpPr>
            <a:spLocks noChangeArrowheads="1"/>
          </p:cNvSpPr>
          <p:nvPr/>
        </p:nvSpPr>
        <p:spPr bwMode="auto">
          <a:xfrm>
            <a:off x="6916271" y="1573305"/>
            <a:ext cx="3124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4400">
                <a:solidFill>
                  <a:schemeClr val="tx2"/>
                </a:solidFill>
                <a:latin typeface="Calibri" panose="020F0502020204030204" pitchFamily="34" charset="0"/>
                <a:cs typeface="Arial" panose="020B0604020202020204" pitchFamily="34" charset="0"/>
              </a:defRPr>
            </a:lvl1pPr>
            <a:lvl2pPr eaLnBrk="0" hangingPunct="0">
              <a:defRPr sz="4400">
                <a:solidFill>
                  <a:schemeClr val="tx2"/>
                </a:solidFill>
                <a:latin typeface="Calibri" panose="020F0502020204030204" pitchFamily="34" charset="0"/>
                <a:cs typeface="Arial" panose="020B0604020202020204" pitchFamily="34" charset="0"/>
              </a:defRPr>
            </a:lvl2pPr>
            <a:lvl3pPr eaLnBrk="0" hangingPunct="0">
              <a:defRPr sz="4400">
                <a:solidFill>
                  <a:schemeClr val="tx2"/>
                </a:solidFill>
                <a:latin typeface="Calibri" panose="020F0502020204030204" pitchFamily="34" charset="0"/>
                <a:cs typeface="Arial" panose="020B0604020202020204" pitchFamily="34" charset="0"/>
              </a:defRPr>
            </a:lvl3pPr>
            <a:lvl4pPr eaLnBrk="0" hangingPunct="0">
              <a:defRPr sz="4400">
                <a:solidFill>
                  <a:schemeClr val="tx2"/>
                </a:solidFill>
                <a:latin typeface="Calibri" panose="020F0502020204030204" pitchFamily="34" charset="0"/>
                <a:cs typeface="Arial" panose="020B0604020202020204" pitchFamily="34" charset="0"/>
              </a:defRPr>
            </a:lvl4pPr>
            <a:lvl5pPr eaLnBrk="0" hangingPunct="0">
              <a:defRPr sz="4400">
                <a:solidFill>
                  <a:schemeClr val="tx2"/>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Gender Roles</a:t>
            </a:r>
          </a:p>
        </p:txBody>
      </p:sp>
      <p:sp>
        <p:nvSpPr>
          <p:cNvPr id="32773" name="Rectangle 5">
            <a:extLst>
              <a:ext uri="{FF2B5EF4-FFF2-40B4-BE49-F238E27FC236}">
                <a16:creationId xmlns:a16="http://schemas.microsoft.com/office/drawing/2014/main" id="{E376257C-5DC1-40F0-94D7-E993CA7DAEC5}"/>
              </a:ext>
            </a:extLst>
          </p:cNvPr>
          <p:cNvSpPr>
            <a:spLocks noChangeArrowheads="1"/>
          </p:cNvSpPr>
          <p:nvPr/>
        </p:nvSpPr>
        <p:spPr bwMode="auto">
          <a:xfrm>
            <a:off x="1200710" y="5204714"/>
            <a:ext cx="4666129" cy="931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4400">
                <a:solidFill>
                  <a:schemeClr val="tx2"/>
                </a:solidFill>
                <a:latin typeface="Calibri" panose="020F0502020204030204" pitchFamily="34" charset="0"/>
                <a:cs typeface="Arial" panose="020B0604020202020204" pitchFamily="34" charset="0"/>
              </a:defRPr>
            </a:lvl1pPr>
            <a:lvl2pPr eaLnBrk="0" hangingPunct="0">
              <a:defRPr sz="4400">
                <a:solidFill>
                  <a:schemeClr val="tx2"/>
                </a:solidFill>
                <a:latin typeface="Calibri" panose="020F0502020204030204" pitchFamily="34" charset="0"/>
                <a:cs typeface="Arial" panose="020B0604020202020204" pitchFamily="34" charset="0"/>
              </a:defRPr>
            </a:lvl2pPr>
            <a:lvl3pPr eaLnBrk="0" hangingPunct="0">
              <a:defRPr sz="4400">
                <a:solidFill>
                  <a:schemeClr val="tx2"/>
                </a:solidFill>
                <a:latin typeface="Calibri" panose="020F0502020204030204" pitchFamily="34" charset="0"/>
                <a:cs typeface="Arial" panose="020B0604020202020204" pitchFamily="34" charset="0"/>
              </a:defRPr>
            </a:lvl3pPr>
            <a:lvl4pPr eaLnBrk="0" hangingPunct="0">
              <a:defRPr sz="4400">
                <a:solidFill>
                  <a:schemeClr val="tx2"/>
                </a:solidFill>
                <a:latin typeface="Calibri" panose="020F0502020204030204" pitchFamily="34" charset="0"/>
                <a:cs typeface="Arial" panose="020B0604020202020204" pitchFamily="34" charset="0"/>
              </a:defRPr>
            </a:lvl4pPr>
            <a:lvl5pPr eaLnBrk="0" hangingPunct="0">
              <a:defRPr sz="4400">
                <a:solidFill>
                  <a:schemeClr val="tx2"/>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By watching parents and society,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we learn our gender roles.</a:t>
            </a:r>
          </a:p>
        </p:txBody>
      </p:sp>
      <p:pic>
        <p:nvPicPr>
          <p:cNvPr id="32776" name="Picture 8" descr="photo1">
            <a:extLst>
              <a:ext uri="{FF2B5EF4-FFF2-40B4-BE49-F238E27FC236}">
                <a16:creationId xmlns:a16="http://schemas.microsoft.com/office/drawing/2014/main" id="{AD83FED1-82C0-4F89-8420-B54B6FF6A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6611" y="2335305"/>
            <a:ext cx="32004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32778" name="Picture 10" descr="197ff5a5dc960a49_mom-cooking">
            <a:extLst>
              <a:ext uri="{FF2B5EF4-FFF2-40B4-BE49-F238E27FC236}">
                <a16:creationId xmlns:a16="http://schemas.microsoft.com/office/drawing/2014/main" id="{8C45BEDE-276E-47EF-9802-B2E2C083E5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869142"/>
            <a:ext cx="3257550" cy="3257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B458299F-D2AD-46D4-86E4-89BC9D72813A}"/>
              </a:ext>
            </a:extLst>
          </p:cNvPr>
          <p:cNvSpPr>
            <a:spLocks noGrp="1"/>
          </p:cNvSpPr>
          <p:nvPr>
            <p:ph type="title"/>
          </p:nvPr>
        </p:nvSpPr>
        <p:spPr/>
        <p:txBody>
          <a:bodyPr/>
          <a:lstStyle/>
          <a:p>
            <a:pPr algn="ctr" eaLnBrk="1" hangingPunct="1"/>
            <a:r>
              <a:rPr lang="en-US" altLang="en-US" b="1" dirty="0">
                <a:latin typeface="+mn-lt"/>
              </a:rPr>
              <a:t>Bobo Doll Experimental Design</a:t>
            </a:r>
          </a:p>
        </p:txBody>
      </p:sp>
      <p:pic>
        <p:nvPicPr>
          <p:cNvPr id="12291" name="Picture 2" descr="bob doll study sample">
            <a:extLst>
              <a:ext uri="{FF2B5EF4-FFF2-40B4-BE49-F238E27FC236}">
                <a16:creationId xmlns:a16="http://schemas.microsoft.com/office/drawing/2014/main" id="{FD6A6667-9E7C-4B78-81DE-49DA046EA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969" y="1787712"/>
            <a:ext cx="7267575"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1" name="Picture 140">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314" name="Rectangle 2">
            <a:extLst>
              <a:ext uri="{FF2B5EF4-FFF2-40B4-BE49-F238E27FC236}">
                <a16:creationId xmlns:a16="http://schemas.microsoft.com/office/drawing/2014/main" id="{F60F2744-9139-47FB-856B-8909198D24A7}"/>
              </a:ext>
            </a:extLst>
          </p:cNvPr>
          <p:cNvSpPr>
            <a:spLocks noGrp="1" noChangeArrowheads="1"/>
          </p:cNvSpPr>
          <p:nvPr>
            <p:ph type="title"/>
          </p:nvPr>
        </p:nvSpPr>
        <p:spPr>
          <a:xfrm>
            <a:off x="1179226" y="826680"/>
            <a:ext cx="9833548" cy="1151589"/>
          </a:xfrm>
        </p:spPr>
        <p:txBody>
          <a:bodyPr>
            <a:normAutofit/>
          </a:bodyPr>
          <a:lstStyle/>
          <a:p>
            <a:pPr algn="ctr" eaLnBrk="1" hangingPunct="1"/>
            <a:r>
              <a:rPr lang="en-US" altLang="en-US" sz="4800" b="1" dirty="0">
                <a:solidFill>
                  <a:srgbClr val="FFFFFF"/>
                </a:solidFill>
                <a:latin typeface="+mn-lt"/>
              </a:rPr>
              <a:t>Results</a:t>
            </a:r>
          </a:p>
        </p:txBody>
      </p:sp>
      <p:sp>
        <p:nvSpPr>
          <p:cNvPr id="13315" name="Rectangle 3">
            <a:extLst>
              <a:ext uri="{FF2B5EF4-FFF2-40B4-BE49-F238E27FC236}">
                <a16:creationId xmlns:a16="http://schemas.microsoft.com/office/drawing/2014/main" id="{935CB6A2-E329-464E-9144-FE0DAE746C9E}"/>
              </a:ext>
            </a:extLst>
          </p:cNvPr>
          <p:cNvSpPr>
            <a:spLocks noGrp="1" noChangeArrowheads="1"/>
          </p:cNvSpPr>
          <p:nvPr>
            <p:ph idx="1"/>
          </p:nvPr>
        </p:nvSpPr>
        <p:spPr>
          <a:xfrm>
            <a:off x="830873" y="3092969"/>
            <a:ext cx="10594731" cy="3290245"/>
          </a:xfrm>
        </p:spPr>
        <p:txBody>
          <a:bodyPr>
            <a:normAutofit/>
          </a:bodyPr>
          <a:lstStyle/>
          <a:p>
            <a:pPr marL="0" indent="0" eaLnBrk="1" hangingPunct="1">
              <a:buNone/>
            </a:pPr>
            <a:r>
              <a:rPr lang="en-US" altLang="en-US" dirty="0">
                <a:solidFill>
                  <a:srgbClr val="000000"/>
                </a:solidFill>
              </a:rPr>
              <a:t>Children exposed to the aggressive model were more likely to act in physically aggressive ways than those who were not exposed to the aggressive model. (Boys averaged 38.2 with 12.7 for girls)</a:t>
            </a:r>
          </a:p>
          <a:p>
            <a:pPr marL="0" indent="0" eaLnBrk="1" hangingPunct="1">
              <a:buNone/>
            </a:pPr>
            <a:endParaRPr lang="en-US" altLang="en-US" dirty="0">
              <a:solidFill>
                <a:srgbClr val="000000"/>
              </a:solidFill>
            </a:endParaRPr>
          </a:p>
          <a:p>
            <a:pPr marL="0" indent="0" eaLnBrk="1" hangingPunct="1">
              <a:buNone/>
            </a:pPr>
            <a:r>
              <a:rPr lang="en-US" altLang="en-US" dirty="0">
                <a:solidFill>
                  <a:srgbClr val="000000"/>
                </a:solidFill>
              </a:rPr>
              <a:t>Children are more influenced by same-sex models. </a:t>
            </a:r>
          </a:p>
          <a:p>
            <a:pPr marL="0" indent="0" eaLnBrk="1" hangingPunct="1">
              <a:buNone/>
            </a:pPr>
            <a:r>
              <a:rPr lang="en-US" altLang="en-US" dirty="0">
                <a:solidFill>
                  <a:srgbClr val="000000"/>
                </a:solidFill>
              </a:rPr>
              <a:t>Boys showed more aggression when exposed to aggressive male models than boys exposed to aggressive female models.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8C5676BD-6A10-4FEF-AC87-AC62DF9F9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47200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ell phone screen with text&#10;&#10;Description automatically generated">
            <a:extLst>
              <a:ext uri="{FF2B5EF4-FFF2-40B4-BE49-F238E27FC236}">
                <a16:creationId xmlns:a16="http://schemas.microsoft.com/office/drawing/2014/main" id="{9044B01D-DBDF-4E7F-BC02-CC1A22A30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6" y="643467"/>
            <a:ext cx="7428088" cy="5571066"/>
          </a:xfrm>
          <a:prstGeom prst="rect">
            <a:avLst/>
          </a:prstGeom>
        </p:spPr>
      </p:pic>
    </p:spTree>
    <p:extLst>
      <p:ext uri="{BB962C8B-B14F-4D97-AF65-F5344CB8AC3E}">
        <p14:creationId xmlns:p14="http://schemas.microsoft.com/office/powerpoint/2010/main" val="1281226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1E1775CC-371B-4C37-93CC-87E583C9F27F}"/>
              </a:ext>
            </a:extLst>
          </p:cNvPr>
          <p:cNvSpPr>
            <a:spLocks noGrp="1" noChangeArrowheads="1"/>
          </p:cNvSpPr>
          <p:nvPr>
            <p:ph type="title"/>
          </p:nvPr>
        </p:nvSpPr>
        <p:spPr>
          <a:xfrm>
            <a:off x="438347" y="629266"/>
            <a:ext cx="5337614" cy="1239875"/>
          </a:xfrm>
        </p:spPr>
        <p:txBody>
          <a:bodyPr>
            <a:normAutofit/>
          </a:bodyPr>
          <a:lstStyle/>
          <a:p>
            <a:pPr algn="ctr" eaLnBrk="1" hangingPunct="1"/>
            <a:r>
              <a:rPr lang="en-US" altLang="en-US" b="1" dirty="0">
                <a:latin typeface="+mn-lt"/>
              </a:rPr>
              <a:t>Cognitive Learning</a:t>
            </a:r>
          </a:p>
        </p:txBody>
      </p:sp>
      <p:sp>
        <p:nvSpPr>
          <p:cNvPr id="7171" name="Rectangle 3">
            <a:extLst>
              <a:ext uri="{FF2B5EF4-FFF2-40B4-BE49-F238E27FC236}">
                <a16:creationId xmlns:a16="http://schemas.microsoft.com/office/drawing/2014/main" id="{9E13656E-B16E-4203-AC33-EAB380558FF0}"/>
              </a:ext>
            </a:extLst>
          </p:cNvPr>
          <p:cNvSpPr>
            <a:spLocks noGrp="1" noChangeArrowheads="1"/>
          </p:cNvSpPr>
          <p:nvPr>
            <p:ph type="body" idx="1"/>
          </p:nvPr>
        </p:nvSpPr>
        <p:spPr>
          <a:xfrm>
            <a:off x="502024" y="2160494"/>
            <a:ext cx="5273935" cy="4063325"/>
          </a:xfrm>
        </p:spPr>
        <p:txBody>
          <a:bodyPr>
            <a:normAutofit/>
          </a:bodyPr>
          <a:lstStyle/>
          <a:p>
            <a:pPr marL="0" indent="0" eaLnBrk="1" hangingPunct="1">
              <a:buNone/>
            </a:pPr>
            <a:r>
              <a:rPr lang="en-US" altLang="en-US" dirty="0"/>
              <a:t>Learning that depends on mental activity that is not directly observable</a:t>
            </a:r>
          </a:p>
          <a:p>
            <a:pPr marL="0" indent="0" eaLnBrk="1" hangingPunct="1">
              <a:buNone/>
            </a:pPr>
            <a:endParaRPr lang="en-US" altLang="en-US" dirty="0"/>
          </a:p>
          <a:p>
            <a:pPr marL="0" indent="0" eaLnBrk="1" hangingPunct="1">
              <a:buNone/>
            </a:pPr>
            <a:r>
              <a:rPr lang="en-US" altLang="en-US" dirty="0"/>
              <a:t>Involves such processes as attention, expectation, thinking, and memory</a:t>
            </a:r>
          </a:p>
        </p:txBody>
      </p:sp>
      <p:pic>
        <p:nvPicPr>
          <p:cNvPr id="7172" name="Picture 5" descr="black_box_lg_jpg_01">
            <a:extLst>
              <a:ext uri="{FF2B5EF4-FFF2-40B4-BE49-F238E27FC236}">
                <a16:creationId xmlns:a16="http://schemas.microsoft.com/office/drawing/2014/main" id="{001FE1CB-8E59-4DB7-97D0-184C24EEAC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214" r="9764" b="-1"/>
          <a:stretch/>
        </p:blipFill>
        <p:spPr bwMode="auto">
          <a:xfrm>
            <a:off x="6090613" y="640082"/>
            <a:ext cx="5461724" cy="557783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F1459C9-5193-4F70-A2F9-F636206F337E}"/>
              </a:ext>
            </a:extLst>
          </p:cNvPr>
          <p:cNvSpPr>
            <a:spLocks noGrp="1" noChangeArrowheads="1"/>
          </p:cNvSpPr>
          <p:nvPr>
            <p:ph type="title"/>
          </p:nvPr>
        </p:nvSpPr>
        <p:spPr>
          <a:xfrm>
            <a:off x="838200" y="365125"/>
            <a:ext cx="10515600" cy="1060263"/>
          </a:xfrm>
        </p:spPr>
        <p:txBody>
          <a:bodyPr>
            <a:normAutofit/>
          </a:bodyPr>
          <a:lstStyle/>
          <a:p>
            <a:pPr algn="ctr" eaLnBrk="1" hangingPunct="1"/>
            <a:r>
              <a:rPr lang="en-US" altLang="en-US" b="1" dirty="0">
                <a:latin typeface="+mn-lt"/>
              </a:rPr>
              <a:t>Latent Learning and Cognitive Maps</a:t>
            </a:r>
          </a:p>
        </p:txBody>
      </p:sp>
      <p:sp>
        <p:nvSpPr>
          <p:cNvPr id="8195" name="Rectangle 3">
            <a:extLst>
              <a:ext uri="{FF2B5EF4-FFF2-40B4-BE49-F238E27FC236}">
                <a16:creationId xmlns:a16="http://schemas.microsoft.com/office/drawing/2014/main" id="{DE2ECA54-1E3B-4292-A298-702324737AD3}"/>
              </a:ext>
            </a:extLst>
          </p:cNvPr>
          <p:cNvSpPr>
            <a:spLocks noGrp="1" noChangeArrowheads="1"/>
          </p:cNvSpPr>
          <p:nvPr>
            <p:ph type="body" idx="1"/>
          </p:nvPr>
        </p:nvSpPr>
        <p:spPr>
          <a:xfrm>
            <a:off x="838200" y="1604682"/>
            <a:ext cx="10515600" cy="4572281"/>
          </a:xfrm>
        </p:spPr>
        <p:txBody>
          <a:bodyPr/>
          <a:lstStyle/>
          <a:p>
            <a:pPr marL="0" indent="0" eaLnBrk="1" hangingPunct="1">
              <a:buNone/>
            </a:pPr>
            <a:r>
              <a:rPr lang="en-US" altLang="en-US" i="1" dirty="0"/>
              <a:t>Latent learning</a:t>
            </a:r>
            <a:r>
              <a:rPr lang="en-US" altLang="en-US" dirty="0"/>
              <a:t> is learning that takes place before the subject realizes it and is not immediately reflected in behavior.</a:t>
            </a:r>
          </a:p>
          <a:p>
            <a:pPr marL="0" indent="0" eaLnBrk="1" hangingPunct="1">
              <a:buNone/>
            </a:pPr>
            <a:endParaRPr lang="en-US" altLang="en-US" dirty="0"/>
          </a:p>
          <a:p>
            <a:pPr marL="0" indent="0" eaLnBrk="1" hangingPunct="1">
              <a:buNone/>
            </a:pPr>
            <a:r>
              <a:rPr lang="en-US" altLang="en-US" dirty="0"/>
              <a:t>A </a:t>
            </a:r>
            <a:r>
              <a:rPr lang="en-US" altLang="en-US" i="1" dirty="0"/>
              <a:t>cognitive map</a:t>
            </a:r>
            <a:r>
              <a:rPr lang="en-US" altLang="en-US" dirty="0"/>
              <a:t> is latent learning stored as a mental image.</a:t>
            </a:r>
          </a:p>
        </p:txBody>
      </p:sp>
      <p:pic>
        <p:nvPicPr>
          <p:cNvPr id="8196" name="Picture 5" descr="_kevin_pictures_RAT-MAZE-tm">
            <a:extLst>
              <a:ext uri="{FF2B5EF4-FFF2-40B4-BE49-F238E27FC236}">
                <a16:creationId xmlns:a16="http://schemas.microsoft.com/office/drawing/2014/main" id="{51963F3D-DB6E-4E6C-857C-522AB0572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0647" y="3837268"/>
            <a:ext cx="3295650"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newspaper&#10;&#10;Description automatically generated">
            <a:extLst>
              <a:ext uri="{FF2B5EF4-FFF2-40B4-BE49-F238E27FC236}">
                <a16:creationId xmlns:a16="http://schemas.microsoft.com/office/drawing/2014/main" id="{AA8C5CA7-A0D5-400E-B402-A5A18781A4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6" y="643467"/>
            <a:ext cx="7428088" cy="5571066"/>
          </a:xfrm>
          <a:prstGeom prst="rect">
            <a:avLst/>
          </a:prstGeom>
        </p:spPr>
      </p:pic>
    </p:spTree>
    <p:extLst>
      <p:ext uri="{BB962C8B-B14F-4D97-AF65-F5344CB8AC3E}">
        <p14:creationId xmlns:p14="http://schemas.microsoft.com/office/powerpoint/2010/main" val="504503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6ADC99F-50E5-4913-89EC-C4EE2E7D6B92}"/>
              </a:ext>
            </a:extLst>
          </p:cNvPr>
          <p:cNvSpPr>
            <a:spLocks noGrp="1" noChangeArrowheads="1"/>
          </p:cNvSpPr>
          <p:nvPr>
            <p:ph type="title"/>
          </p:nvPr>
        </p:nvSpPr>
        <p:spPr>
          <a:xfrm>
            <a:off x="916793" y="398930"/>
            <a:ext cx="7474172" cy="1465728"/>
          </a:xfrm>
        </p:spPr>
        <p:txBody>
          <a:bodyPr>
            <a:normAutofit/>
          </a:bodyPr>
          <a:lstStyle/>
          <a:p>
            <a:pPr algn="ctr" eaLnBrk="1" hangingPunct="1"/>
            <a:r>
              <a:rPr lang="en-US" altLang="en-US" b="1" dirty="0">
                <a:latin typeface="+mn-lt"/>
              </a:rPr>
              <a:t>Social Cognitive Theory /Observational Learning</a:t>
            </a:r>
          </a:p>
        </p:txBody>
      </p:sp>
      <p:sp>
        <p:nvSpPr>
          <p:cNvPr id="10243" name="Rectangle 3">
            <a:extLst>
              <a:ext uri="{FF2B5EF4-FFF2-40B4-BE49-F238E27FC236}">
                <a16:creationId xmlns:a16="http://schemas.microsoft.com/office/drawing/2014/main" id="{7D810916-7A2B-4513-84F6-9BCFECB9D3D5}"/>
              </a:ext>
            </a:extLst>
          </p:cNvPr>
          <p:cNvSpPr>
            <a:spLocks noGrp="1" noChangeArrowheads="1"/>
          </p:cNvSpPr>
          <p:nvPr>
            <p:ph idx="1"/>
          </p:nvPr>
        </p:nvSpPr>
        <p:spPr>
          <a:xfrm>
            <a:off x="560294" y="1945342"/>
            <a:ext cx="7799294" cy="4177554"/>
          </a:xfrm>
        </p:spPr>
        <p:txBody>
          <a:bodyPr anchor="ctr">
            <a:normAutofit/>
          </a:bodyPr>
          <a:lstStyle/>
          <a:p>
            <a:pPr marL="0" indent="0" eaLnBrk="1" hangingPunct="1">
              <a:buNone/>
            </a:pPr>
            <a:r>
              <a:rPr lang="en-US" altLang="en-US" sz="2400" b="1" i="1" dirty="0"/>
              <a:t>Tenet 1:  </a:t>
            </a:r>
            <a:r>
              <a:rPr lang="en-US" altLang="en-US" sz="2400" dirty="0"/>
              <a:t>Rewards or punishments influence the likelihood that a person will perform a particular behavior again.</a:t>
            </a:r>
          </a:p>
          <a:p>
            <a:pPr marL="0" indent="0" eaLnBrk="1" hangingPunct="1">
              <a:buNone/>
            </a:pPr>
            <a:endParaRPr lang="en-US" altLang="en-US" sz="2400" b="1" i="1" dirty="0"/>
          </a:p>
          <a:p>
            <a:pPr marL="0" indent="0" eaLnBrk="1" hangingPunct="1">
              <a:buNone/>
            </a:pPr>
            <a:r>
              <a:rPr lang="en-US" altLang="en-US" sz="2400" b="1" i="1" dirty="0"/>
              <a:t>Tenet 2:  </a:t>
            </a:r>
            <a:r>
              <a:rPr lang="en-US" altLang="en-US" sz="2400" dirty="0"/>
              <a:t>Humans can learn by observing others.  Learning by observing others is called </a:t>
            </a:r>
            <a:r>
              <a:rPr lang="en-US" altLang="en-US" sz="2400" b="1" dirty="0"/>
              <a:t>vicarious learning</a:t>
            </a:r>
            <a:r>
              <a:rPr lang="en-US" altLang="en-US" sz="2400" dirty="0"/>
              <a:t>. </a:t>
            </a:r>
          </a:p>
          <a:p>
            <a:pPr marL="0" indent="0" eaLnBrk="1" hangingPunct="1">
              <a:buNone/>
            </a:pPr>
            <a:endParaRPr lang="en-US" altLang="en-US" sz="2400" b="1" i="1" dirty="0"/>
          </a:p>
          <a:p>
            <a:pPr marL="0" indent="0" eaLnBrk="1" hangingPunct="1">
              <a:buNone/>
            </a:pPr>
            <a:r>
              <a:rPr lang="en-US" altLang="en-US" sz="2400" b="1" i="1" dirty="0"/>
              <a:t>Tenet 3:</a:t>
            </a:r>
            <a:r>
              <a:rPr lang="en-US" altLang="en-US" sz="2400" dirty="0"/>
              <a:t>  Individuals are most likely to model behavior observed by others they </a:t>
            </a:r>
            <a:r>
              <a:rPr lang="en-US" altLang="en-US" sz="2400" b="1" dirty="0"/>
              <a:t>identify with…someone similar to themselves.</a:t>
            </a:r>
            <a:endParaRPr lang="en-US" altLang="en-US" sz="2400" dirty="0"/>
          </a:p>
        </p:txBody>
      </p:sp>
      <p:sp>
        <p:nvSpPr>
          <p:cNvPr id="74" name="Rectangle 7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Graphic 70" descr="Brain in head">
            <a:extLst>
              <a:ext uri="{FF2B5EF4-FFF2-40B4-BE49-F238E27FC236}">
                <a16:creationId xmlns:a16="http://schemas.microsoft.com/office/drawing/2014/main" id="{EEAFB7B8-2650-4514-A1B8-4BA4ACDA84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21252544-A151-4FB7-B3B9-990902431F62}"/>
              </a:ext>
            </a:extLst>
          </p:cNvPr>
          <p:cNvSpPr>
            <a:spLocks noGrp="1"/>
          </p:cNvSpPr>
          <p:nvPr>
            <p:ph type="title"/>
          </p:nvPr>
        </p:nvSpPr>
        <p:spPr>
          <a:xfrm>
            <a:off x="838200" y="365125"/>
            <a:ext cx="10515600" cy="930275"/>
          </a:xfrm>
        </p:spPr>
        <p:txBody>
          <a:bodyPr/>
          <a:lstStyle/>
          <a:p>
            <a:pPr algn="ctr" eaLnBrk="1" hangingPunct="1"/>
            <a:r>
              <a:rPr lang="en-US" altLang="en-US" b="1" dirty="0">
                <a:latin typeface="+mn-lt"/>
              </a:rPr>
              <a:t>Bobo Doll Experiment</a:t>
            </a:r>
          </a:p>
        </p:txBody>
      </p:sp>
      <p:pic>
        <p:nvPicPr>
          <p:cNvPr id="11267" name="Picture 2" descr="https://unh-ed604.wikispaces.com/file/view/bobo.jpg/457603378/bobo.jpg">
            <a:extLst>
              <a:ext uri="{FF2B5EF4-FFF2-40B4-BE49-F238E27FC236}">
                <a16:creationId xmlns:a16="http://schemas.microsoft.com/office/drawing/2014/main" id="{3DA19C96-7C1F-4C39-8F33-A97560947B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7953" y="1712259"/>
            <a:ext cx="4800600" cy="357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Rectangle 2">
            <a:extLst>
              <a:ext uri="{FF2B5EF4-FFF2-40B4-BE49-F238E27FC236}">
                <a16:creationId xmlns:a16="http://schemas.microsoft.com/office/drawing/2014/main" id="{F60F2744-9139-47FB-856B-8909198D24A7}"/>
              </a:ext>
            </a:extLst>
          </p:cNvPr>
          <p:cNvSpPr>
            <a:spLocks noGrp="1" noChangeArrowheads="1"/>
          </p:cNvSpPr>
          <p:nvPr>
            <p:ph type="title"/>
          </p:nvPr>
        </p:nvSpPr>
        <p:spPr>
          <a:xfrm>
            <a:off x="838200" y="963877"/>
            <a:ext cx="3267635" cy="4930246"/>
          </a:xfrm>
        </p:spPr>
        <p:txBody>
          <a:bodyPr>
            <a:normAutofit/>
          </a:bodyPr>
          <a:lstStyle/>
          <a:p>
            <a:pPr algn="r" eaLnBrk="1" hangingPunct="1"/>
            <a:r>
              <a:rPr lang="en-US" altLang="en-US" b="1" dirty="0">
                <a:solidFill>
                  <a:schemeClr val="accent1"/>
                </a:solidFill>
                <a:latin typeface="+mn-lt"/>
              </a:rPr>
              <a:t>Results</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315" name="Rectangle 3">
            <a:extLst>
              <a:ext uri="{FF2B5EF4-FFF2-40B4-BE49-F238E27FC236}">
                <a16:creationId xmlns:a16="http://schemas.microsoft.com/office/drawing/2014/main" id="{935CB6A2-E329-464E-9144-FE0DAE746C9E}"/>
              </a:ext>
            </a:extLst>
          </p:cNvPr>
          <p:cNvSpPr>
            <a:spLocks noGrp="1" noChangeArrowheads="1"/>
          </p:cNvSpPr>
          <p:nvPr>
            <p:ph type="body" idx="1"/>
          </p:nvPr>
        </p:nvSpPr>
        <p:spPr>
          <a:xfrm>
            <a:off x="4939563" y="963877"/>
            <a:ext cx="6414238" cy="4930246"/>
          </a:xfrm>
        </p:spPr>
        <p:txBody>
          <a:bodyPr anchor="ctr">
            <a:normAutofit/>
          </a:bodyPr>
          <a:lstStyle/>
          <a:p>
            <a:pPr marL="0" indent="0" eaLnBrk="1" hangingPunct="1">
              <a:buNone/>
            </a:pPr>
            <a:r>
              <a:rPr lang="en-US" altLang="en-US" sz="2400" dirty="0"/>
              <a:t>Children exposed to the aggressive model were more likely to act in physically aggressive ways than those who were not exposed to the aggressive model. (Boys averaged 38.2 with 12.7 for girls)</a:t>
            </a:r>
          </a:p>
          <a:p>
            <a:pPr marL="0" indent="0" eaLnBrk="1" hangingPunct="1">
              <a:buNone/>
            </a:pPr>
            <a:endParaRPr lang="en-US" altLang="en-US" sz="2400" dirty="0"/>
          </a:p>
          <a:p>
            <a:pPr marL="0" indent="0" eaLnBrk="1" hangingPunct="1">
              <a:buNone/>
            </a:pPr>
            <a:r>
              <a:rPr lang="en-US" altLang="en-US" sz="2400" dirty="0"/>
              <a:t>Children exposed to the aggressive model were more likely to engage in novel hostile acts.</a:t>
            </a:r>
          </a:p>
          <a:p>
            <a:pPr marL="0" indent="0" eaLnBrk="1" hangingPunct="1">
              <a:buNone/>
            </a:pPr>
            <a:endParaRPr lang="en-US" altLang="en-US" sz="2400" dirty="0"/>
          </a:p>
          <a:p>
            <a:pPr marL="0" indent="0" eaLnBrk="1" hangingPunct="1">
              <a:buNone/>
            </a:pPr>
            <a:r>
              <a:rPr lang="en-US" altLang="en-US" sz="2400" dirty="0"/>
              <a:t>Children are more influenced by same-sex models.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33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86" name="Rectangle 2">
            <a:extLst>
              <a:ext uri="{FF2B5EF4-FFF2-40B4-BE49-F238E27FC236}">
                <a16:creationId xmlns:a16="http://schemas.microsoft.com/office/drawing/2014/main" id="{8187FC6F-F7EE-4D37-A2D3-A4C1C6A26AAE}"/>
              </a:ext>
            </a:extLst>
          </p:cNvPr>
          <p:cNvSpPr>
            <a:spLocks noGrp="1" noChangeArrowheads="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altLang="en-US" sz="3600" b="1" kern="1200" dirty="0">
                <a:solidFill>
                  <a:srgbClr val="FFFFFF"/>
                </a:solidFill>
                <a:latin typeface="+mn-lt"/>
                <a:ea typeface="+mj-ea"/>
                <a:cs typeface="+mj-cs"/>
                <a:hlinkClick r:id="rId3"/>
              </a:rPr>
              <a:t>Mirror Neurons</a:t>
            </a:r>
            <a:endParaRPr lang="en-US" altLang="en-US" sz="3600" b="1" kern="1200" dirty="0">
              <a:solidFill>
                <a:srgbClr val="FFFFFF"/>
              </a:solidFill>
              <a:latin typeface="+mn-lt"/>
              <a:ea typeface="+mj-ea"/>
              <a:cs typeface="+mj-cs"/>
            </a:endParaRPr>
          </a:p>
        </p:txBody>
      </p:sp>
      <p:pic>
        <p:nvPicPr>
          <p:cNvPr id="16388" name="Picture 4" descr="12673_MyersPsy8e_fig">
            <a:extLst>
              <a:ext uri="{FF2B5EF4-FFF2-40B4-BE49-F238E27FC236}">
                <a16:creationId xmlns:a16="http://schemas.microsoft.com/office/drawing/2014/main" id="{75620F4D-C6B5-4F5B-A83B-C4724D9F892F}"/>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a:xfrm>
            <a:off x="4038600" y="1547026"/>
            <a:ext cx="7188199" cy="26236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7" name="Rectangle 3">
            <a:extLst>
              <a:ext uri="{FF2B5EF4-FFF2-40B4-BE49-F238E27FC236}">
                <a16:creationId xmlns:a16="http://schemas.microsoft.com/office/drawing/2014/main" id="{4FE98213-ABED-469A-B321-31A68783734B}"/>
              </a:ext>
            </a:extLst>
          </p:cNvPr>
          <p:cNvSpPr>
            <a:spLocks noGrp="1" noChangeArrowheads="1"/>
          </p:cNvSpPr>
          <p:nvPr>
            <p:ph type="body" sz="half" idx="2"/>
          </p:nvPr>
        </p:nvSpPr>
        <p:spPr>
          <a:xfrm>
            <a:off x="3379694" y="4664929"/>
            <a:ext cx="7766423" cy="1466930"/>
          </a:xfrm>
        </p:spPr>
        <p:txBody>
          <a:bodyPr vert="horz" lIns="91440" tIns="45720" rIns="91440" bIns="45720" rtlCol="0">
            <a:normAutofit/>
          </a:bodyPr>
          <a:lstStyle/>
          <a:p>
            <a:r>
              <a:rPr lang="en-US" altLang="en-US" sz="2800" dirty="0"/>
              <a:t>Neuroscientists discovered mirror neurons in the brains of animals and humans that are active during observational learning.</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304</Words>
  <Application>Microsoft Office PowerPoint</Application>
  <PresentationFormat>Widescreen</PresentationFormat>
  <Paragraphs>38</Paragraphs>
  <Slides>14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Social Cognitive Theory: Example</vt:lpstr>
      <vt:lpstr>Bobo Doll Experimental Design</vt:lpstr>
      <vt:lpstr>Results</vt:lpstr>
      <vt:lpstr>PowerPoint Presentation</vt:lpstr>
      <vt:lpstr>PowerPoint Presentation</vt:lpstr>
      <vt:lpstr>Cognitive Learning</vt:lpstr>
      <vt:lpstr>Latent Learning and Cognitive Maps</vt:lpstr>
      <vt:lpstr>PowerPoint Presentation</vt:lpstr>
      <vt:lpstr>Social Cognitive Theory /Observational Learning</vt:lpstr>
      <vt:lpstr>Bobo Doll Experiment</vt:lpstr>
      <vt:lpstr>Results</vt:lpstr>
      <vt:lpstr>Mirror Neurons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F</dc:creator>
  <cp:lastModifiedBy>M F</cp:lastModifiedBy>
  <cp:revision>3</cp:revision>
  <dcterms:created xsi:type="dcterms:W3CDTF">2019-03-06T01:07:53Z</dcterms:created>
  <dcterms:modified xsi:type="dcterms:W3CDTF">2020-01-06T01:06:27Z</dcterms:modified>
</cp:coreProperties>
</file>