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8" r:id="rId2"/>
    <p:sldId id="297" r:id="rId3"/>
    <p:sldId id="267" r:id="rId4"/>
    <p:sldId id="271" r:id="rId5"/>
    <p:sldId id="272" r:id="rId6"/>
    <p:sldId id="277" r:id="rId7"/>
    <p:sldId id="289" r:id="rId8"/>
    <p:sldId id="283" r:id="rId9"/>
    <p:sldId id="274" r:id="rId10"/>
    <p:sldId id="275" r:id="rId11"/>
    <p:sldId id="286" r:id="rId12"/>
    <p:sldId id="287" r:id="rId13"/>
    <p:sldId id="288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2376B14-24A2-4054-BADB-E50BB6C02D0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8AA3D12-2349-4C4F-BFC3-82CF15B92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38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082BD00-C2AB-4D41-B6B5-5AE3A04587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27A41A6-913F-4266-B8C6-0574DCF08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30F8055-4A79-404C-BEF5-C6DA1F701E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BD5058F-8749-46CD-AC9D-197AEB85A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7CD5EA7-5C84-4CFF-8DCB-9698B0C992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E594AA3-7DA1-4074-B412-F87EA6A0E0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5AE9F5C-A51E-4743-B62A-32E8413F8B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AA92163-19A2-4794-B1F3-A892D5CF85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altLang="en-US" b="1"/>
              <a:t>OBJECTIVE 7| Identify four theories of why we sleep.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5AA015A-C729-4A33-80EB-35269FB546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670497B-ECF5-4162-A2C4-5E4A7C852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6| Discuss several risks associated with sleep deprivation.</a:t>
            </a:r>
          </a:p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D7FBBCB8-4C29-458A-9BAF-A3480EC44B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5603DE9-7F1A-401D-A629-BB9199514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35C5B9C-F91B-46F8-8F3E-7467111973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AE359E7-3BA2-4E6A-A99C-38F7ABB177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43EA0FE-351E-4523-B8AE-430DDA144A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B1748B3-38E1-4C83-B620-5E2FDEA299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4EA4C0C-2982-4C24-B584-1AC8EB8986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6A31AFC-C0EE-40A8-8DCF-B689503522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A9BBE-1A1F-4F39-879A-3CDDE31D4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FF613-860D-4621-94C0-D0D7E93E64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F6646-239C-4DAD-98E2-7F80CA57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46438-F65D-4583-9889-54C32DEEF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4D22A-C87B-413C-BF03-4E9879EB4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23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AD8FA-E37F-4D54-BA98-978C67454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ADDEF-6F90-4287-9E5E-E51485386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9C6CB-5BA8-477D-98D9-EF01ED312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63265-9C15-4E7A-AA71-D7D57B29F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062DC-7A84-4B7E-85E7-74CFD3F91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7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CCB0B-30C3-4446-83A4-E611F704A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9D90A-A5FB-4A8F-9E80-38A803F38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D2A9D-ADF3-4E77-A130-8076B2199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7D805-67D1-451C-B1C3-3DB1FC193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EEF39-022E-4203-9753-81C013D93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34838-9423-4F43-A396-023E9BB9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866D1-1319-497F-BBE5-8041F33F0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F3A18C-4CDB-410F-8738-3766DE5C6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3D7AB-FE92-48AA-88DA-D88A271FA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FD832C-62A9-4B3A-9A8E-5D50E8FC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6ED4D-16A4-4E8F-B567-9962029A4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7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FEDEB-BAE7-4F4B-89D8-34DEF0D2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A44795-1A5C-4F23-AF18-9030B6408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5F9B5-81B8-4A56-9F38-C6B31C0AB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C1CDF7-65D2-4AD4-A16D-5A0444950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3DB34F-2EE1-4A4A-A4B0-AB1E339D4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88A295-F643-4E54-9414-54D81632B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390C83-D959-4A44-9E9D-39B2E8BC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10F5D5-E937-41DC-A18B-EC7BB6B3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4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A866A-65A5-428E-8C27-E78A901A2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864B2-572F-4463-A237-4E37BF9B5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09965-729D-4850-B7D6-F08C2395E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CC2AF-AB26-4993-8601-21A033B9C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8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2ABBB2-D145-4C91-B6E8-A79E6B361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DE52A0-A313-4072-87FB-C3007462C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E54F2-9182-464A-8595-78A676135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0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7AC74-8E6E-40AD-8616-95B85C0E3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FA7B2-58A5-4382-912C-701F70F0E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0E655-4ADB-4332-A63F-B18C783BB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5800C-93CA-49B2-A164-1488CAC24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395E2-5D48-44CE-A6DC-3389ADA46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054E63-8DA3-444E-A6F1-A336A818E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45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03F-99A9-4E72-A49E-8664610F9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559975-AAA5-4B27-BE42-60D4B050FA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AB037-D1D7-49E6-8499-57060D32B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DF7BE-38D1-4E27-8FC8-48FECF19D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3D5DF6-B4F9-4420-8420-546C8855B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675A4-C6E1-4B72-9875-0DB8B705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71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00489-F6FE-4C21-A3CF-290B4483F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03B8C5-1D05-49A4-8D60-DFADC6ECC7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B727-FDC8-4B1C-A487-17AA969C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48A09-2DB3-450A-8205-148E8FEE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A93AF-AB28-4770-B98E-2F8894A0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7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D880E-8D67-4E53-8EF0-1202CC80D4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AA5859-68EA-491E-8539-9BB3C7451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51CA8-E798-490A-9CB6-31DDBE7FE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25A19-F519-474D-91B9-B7D54B398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6E4CD-01C5-4527-B970-08A859E43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36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0"/>
            <a:ext cx="10464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7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61200" y="1600200"/>
            <a:ext cx="5130800" cy="228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061200" y="4038600"/>
            <a:ext cx="5130800" cy="228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F84CC9-C0D9-47D9-B6CA-76F82CEB03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ET </a:t>
            </a:r>
            <a:fld id="{96EA279F-6B1C-4008-9961-5ECA2B6EDA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01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A3257F-8857-40AD-970F-50C15AE5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C7110-8C77-4AB8-B0AA-A17C789B2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3BE09-CEAF-42A9-BB5B-A37D6CDB50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4D3CC-F572-480D-98C8-5DEA52561BC0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089E2-54D5-4F35-81EC-DF3C7A6B1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3ACA4-0DF0-495B-BCD0-D23303D23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48B63-52F0-4544-8C97-7DF84EC54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8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66F0B1-5F13-41C2-A0DF-E5B9DD5650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 b="949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9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6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391AD3-CFB1-47A8-BE1D-0E683BE4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kern="120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Sleep Stages</a:t>
            </a:r>
            <a:endParaRPr lang="en-US" sz="4400" b="1" kern="1200" dirty="0">
              <a:solidFill>
                <a:srgbClr val="FFFFFF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6" name="Content Placeholder 5" descr="A close up of a sign&#10;&#10;Description automatically generated">
            <a:extLst>
              <a:ext uri="{FF2B5EF4-FFF2-40B4-BE49-F238E27FC236}">
                <a16:creationId xmlns:a16="http://schemas.microsoft.com/office/drawing/2014/main" id="{0441D1ED-22BA-46D3-A9EF-A69822E02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600937"/>
            <a:ext cx="7188199" cy="25158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DA2BB-D142-42EC-B791-44FC67FDA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27136" y="4371112"/>
            <a:ext cx="7188199" cy="129209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altLang="en-US" sz="1800" dirty="0"/>
          </a:p>
          <a:p>
            <a:pPr algn="ctr"/>
            <a:r>
              <a:rPr lang="en-US" altLang="en-US" sz="2800" dirty="0"/>
              <a:t>About every 90 minutes, we pass through a cycle of four distinct sleep stages.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2630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1FA5700-5C8B-4BC9-843E-3B6A4848E2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8929" y="158263"/>
            <a:ext cx="3667039" cy="1041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altLang="en-US" sz="4400" b="1" dirty="0">
                <a:latin typeface="+mn-lt"/>
              </a:rPr>
              <a:t>Brain Waves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B21EDE-F820-4ED3-B46F-F9F4D93CA0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6185" y="1428750"/>
            <a:ext cx="5169877" cy="479998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defRPr/>
            </a:pPr>
            <a:r>
              <a:rPr lang="en-US" altLang="en-US" sz="2400" u="sng" dirty="0"/>
              <a:t>Stage 1 (Alpha)</a:t>
            </a:r>
            <a:r>
              <a:rPr lang="en-US" altLang="en-US" sz="2400" dirty="0"/>
              <a:t> – relaxed state...5-10 minutes (meditation)</a:t>
            </a:r>
          </a:p>
          <a:p>
            <a:pPr>
              <a:defRPr/>
            </a:pPr>
            <a:endParaRPr lang="en-US" altLang="en-US" sz="2400" b="1" i="1" dirty="0"/>
          </a:p>
          <a:p>
            <a:pPr>
              <a:defRPr/>
            </a:pPr>
            <a:r>
              <a:rPr lang="en-US" altLang="en-US" sz="2400" b="1" i="1" dirty="0"/>
              <a:t>Hypnogogic sleep</a:t>
            </a:r>
            <a:r>
              <a:rPr lang="en-US" altLang="en-US" sz="2400" dirty="0"/>
              <a:t> – can have feeling of falling, floating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u="sng" dirty="0"/>
              <a:t>Stage 2 (Theta)</a:t>
            </a:r>
            <a:r>
              <a:rPr lang="en-US" altLang="en-US" sz="2400" dirty="0"/>
              <a:t> – early, light sleep…10-25 mins.  (sleep spindles)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u="sng" dirty="0"/>
              <a:t>Stage 3-4 (Delta)</a:t>
            </a:r>
            <a:r>
              <a:rPr lang="en-US" altLang="en-US" sz="2400" dirty="0"/>
              <a:t> – deep sleep (dreaming may occur…not vivid)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u="sng" dirty="0"/>
              <a:t>REM</a:t>
            </a:r>
            <a:r>
              <a:rPr lang="en-US" altLang="en-US" sz="2400" dirty="0"/>
              <a:t> – vivid dreaming</a:t>
            </a:r>
            <a:endParaRPr lang="en-US" altLang="en-US" sz="2400" u="sng" dirty="0"/>
          </a:p>
        </p:txBody>
      </p:sp>
      <p:pic>
        <p:nvPicPr>
          <p:cNvPr id="17" name="Content Placeholder 16" descr="Chart&#10;&#10;Description automatically generated">
            <a:extLst>
              <a:ext uri="{FF2B5EF4-FFF2-40B4-BE49-F238E27FC236}">
                <a16:creationId xmlns:a16="http://schemas.microsoft.com/office/drawing/2014/main" id="{BB05CAE1-4733-4EAD-85D8-A559D5C9D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832" y="641838"/>
            <a:ext cx="6211764" cy="5921619"/>
          </a:xfr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BRNWVS">
            <a:extLst>
              <a:ext uri="{FF2B5EF4-FFF2-40B4-BE49-F238E27FC236}">
                <a16:creationId xmlns:a16="http://schemas.microsoft.com/office/drawing/2014/main" id="{3B352E85-B50A-400F-84A3-283066D64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" t="79793" r="2303" b="2475"/>
          <a:stretch>
            <a:fillRect/>
          </a:stretch>
        </p:blipFill>
        <p:spPr bwMode="auto">
          <a:xfrm>
            <a:off x="2438400" y="3231518"/>
            <a:ext cx="73152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>
            <a:extLst>
              <a:ext uri="{FF2B5EF4-FFF2-40B4-BE49-F238E27FC236}">
                <a16:creationId xmlns:a16="http://schemas.microsoft.com/office/drawing/2014/main" id="{3A22505C-4211-4641-BE07-CDAD7BDE3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2579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b="1" dirty="0">
                <a:latin typeface="+mn-lt"/>
              </a:rPr>
              <a:t>REM Sleep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6CC24921-4D71-493E-A7B1-FA4474965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012" y="1447801"/>
            <a:ext cx="10197353" cy="140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buFontTx/>
              <a:buNone/>
              <a:defRPr/>
            </a:pPr>
            <a:r>
              <a:rPr lang="en-US" altLang="en-US" sz="2400" dirty="0">
                <a:latin typeface="+mn-lt"/>
              </a:rPr>
              <a:t>After reaching stage 4, the sleep cycle starts moving backward towards stage 1. </a:t>
            </a:r>
          </a:p>
          <a:p>
            <a:pPr>
              <a:buFontTx/>
              <a:buNone/>
              <a:defRPr/>
            </a:pPr>
            <a:r>
              <a:rPr lang="en-US" altLang="en-US" sz="2400" dirty="0">
                <a:latin typeface="+mn-lt"/>
              </a:rPr>
              <a:t>Although still asleep, the brain engages in fast and regular 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beta waves</a:t>
            </a:r>
            <a:r>
              <a:rPr lang="en-US" altLang="en-US" sz="2400" dirty="0">
                <a:latin typeface="+mn-lt"/>
              </a:rPr>
              <a:t> much like awake-aroused state. 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40A8EFB2-610F-43C9-96FB-828E2C867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323" y="5199557"/>
            <a:ext cx="1019735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en-US" sz="2400" dirty="0">
                <a:latin typeface="+mn-lt"/>
              </a:rPr>
              <a:t>A person during this sleep exhibits Rapid Eye Movements (REM) and reports vivid dreams.  Body is paralyzed during this phase…cannot move.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06785C3B-8055-4F5C-91BE-DAB73F65C7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altLang="en-US" sz="44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REM Sleep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DACAFC-2D41-4868-AA56-5614BED00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330" y="3362071"/>
            <a:ext cx="4128247" cy="193870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800" dirty="0">
                <a:solidFill>
                  <a:schemeClr val="bg1"/>
                </a:solidFill>
              </a:rPr>
              <a:t>With each 90-minute cycle, </a:t>
            </a:r>
            <a:r>
              <a:rPr lang="en-US" altLang="en-US" sz="2800">
                <a:solidFill>
                  <a:schemeClr val="bg1"/>
                </a:solidFill>
              </a:rPr>
              <a:t>stage 4 </a:t>
            </a:r>
            <a:r>
              <a:rPr lang="en-US" altLang="en-US" sz="2800" dirty="0">
                <a:solidFill>
                  <a:schemeClr val="bg1"/>
                </a:solidFill>
              </a:rPr>
              <a:t>decreases and REM sleep increases.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Content Placeholder 5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4361D72F-DA64-4653-81A5-F5D1F5CBA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469" y="1442124"/>
            <a:ext cx="6250769" cy="38398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746" name="Rectangle 2">
            <a:extLst>
              <a:ext uri="{FF2B5EF4-FFF2-40B4-BE49-F238E27FC236}">
                <a16:creationId xmlns:a16="http://schemas.microsoft.com/office/drawing/2014/main" id="{B72B94F4-9B77-434B-839C-DD7A807393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47576" y="542671"/>
            <a:ext cx="4977976" cy="68518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altLang="en-US" b="1" dirty="0">
                <a:solidFill>
                  <a:srgbClr val="000000"/>
                </a:solidFill>
                <a:latin typeface="+mn-lt"/>
              </a:rPr>
              <a:t>Why Do We Sleep?</a:t>
            </a:r>
          </a:p>
        </p:txBody>
      </p:sp>
      <p:sp>
        <p:nvSpPr>
          <p:cNvPr id="77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0" name="Graphic 69" descr="Sleep">
            <a:extLst>
              <a:ext uri="{FF2B5EF4-FFF2-40B4-BE49-F238E27FC236}">
                <a16:creationId xmlns:a16="http://schemas.microsoft.com/office/drawing/2014/main" id="{035FAA6E-E08D-4F31-86C4-00D98517C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F5A9A83-083F-4E49-8545-0E776D3DF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5409" y="1438834"/>
            <a:ext cx="4977578" cy="5036701"/>
          </a:xfrm>
        </p:spPr>
        <p:txBody>
          <a:bodyPr anchor="ctr">
            <a:normAutofit/>
          </a:bodyPr>
          <a:lstStyle/>
          <a:p>
            <a:pPr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2000" u="sng" dirty="0">
                <a:solidFill>
                  <a:srgbClr val="000000"/>
                </a:solidFill>
              </a:rPr>
              <a:t>Protection</a:t>
            </a:r>
            <a:r>
              <a:rPr lang="en-US" altLang="en-US" sz="2000" dirty="0">
                <a:solidFill>
                  <a:srgbClr val="000000"/>
                </a:solidFill>
              </a:rPr>
              <a:t>: Sleeping in the darkness when predators loomed about kept our ancestors out of harm’s way.</a:t>
            </a:r>
          </a:p>
          <a:p>
            <a:pPr>
              <a:buFontTx/>
              <a:buAutoNum type="arabicPeriod"/>
              <a:defRPr/>
            </a:pPr>
            <a:endParaRPr lang="en-US" altLang="en-US" sz="2000" dirty="0">
              <a:solidFill>
                <a:srgbClr val="000000"/>
              </a:solidFill>
            </a:endParaRPr>
          </a:p>
          <a:p>
            <a:pPr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2000" u="sng" dirty="0">
                <a:solidFill>
                  <a:srgbClr val="000000"/>
                </a:solidFill>
              </a:rPr>
              <a:t>Recuperation</a:t>
            </a:r>
            <a:r>
              <a:rPr lang="en-US" altLang="en-US" sz="2000" dirty="0">
                <a:solidFill>
                  <a:srgbClr val="000000"/>
                </a:solidFill>
              </a:rPr>
              <a:t>: Sleep helps restore and repair brain tissue.</a:t>
            </a:r>
          </a:p>
          <a:p>
            <a:pPr>
              <a:buFontTx/>
              <a:buAutoNum type="arabicPeriod"/>
              <a:defRPr/>
            </a:pPr>
            <a:endParaRPr lang="en-US" altLang="en-US" sz="2000" dirty="0">
              <a:solidFill>
                <a:srgbClr val="000000"/>
              </a:solidFill>
            </a:endParaRPr>
          </a:p>
          <a:p>
            <a:pPr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2000" u="sng" dirty="0">
                <a:solidFill>
                  <a:srgbClr val="000000"/>
                </a:solidFill>
              </a:rPr>
              <a:t>Helps Memory</a:t>
            </a:r>
            <a:r>
              <a:rPr lang="en-US" altLang="en-US" sz="2000" dirty="0">
                <a:solidFill>
                  <a:srgbClr val="000000"/>
                </a:solidFill>
              </a:rPr>
              <a:t>: Sleep encodes and builds daily memories.</a:t>
            </a:r>
          </a:p>
          <a:p>
            <a:pPr>
              <a:buFontTx/>
              <a:buAutoNum type="arabicPeriod"/>
              <a:defRPr/>
            </a:pPr>
            <a:endParaRPr lang="en-US" altLang="en-US" sz="2000" dirty="0">
              <a:solidFill>
                <a:srgbClr val="000000"/>
              </a:solidFill>
            </a:endParaRPr>
          </a:p>
          <a:p>
            <a:pPr>
              <a:buFontTx/>
              <a:buAutoNum type="arabicPeriod"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2000" u="sng" dirty="0">
                <a:solidFill>
                  <a:srgbClr val="000000"/>
                </a:solidFill>
              </a:rPr>
              <a:t>Growth</a:t>
            </a:r>
            <a:r>
              <a:rPr lang="en-US" altLang="en-US" sz="2000" dirty="0">
                <a:solidFill>
                  <a:srgbClr val="000000"/>
                </a:solidFill>
              </a:rPr>
              <a:t>: During sleep, the pituitary gland releases growth hormone. Older people release less of this hormone and sleep less.</a:t>
            </a:r>
          </a:p>
          <a:p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F4B20D22-67E3-4D43-B0D1-F9D4001DF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n-US" altLang="en-US" b="1">
                <a:solidFill>
                  <a:schemeClr val="accent1"/>
                </a:solidFill>
                <a:latin typeface="+mn-lt"/>
              </a:rPr>
              <a:t>Circadian Rhythms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32DB81C-92AD-433F-93DE-B540F1B78F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  <a:defRPr/>
            </a:pPr>
            <a:r>
              <a:rPr lang="en-US" altLang="en-US" sz="2400" dirty="0"/>
              <a:t>Physical, mental and behavioral changes that follow a roughly 24-hour cycle, responding primarily to light and darkness in an organism's environment.</a:t>
            </a:r>
          </a:p>
          <a:p>
            <a:pPr marL="0" indent="0">
              <a:buNone/>
              <a:defRPr/>
            </a:pPr>
            <a:endParaRPr lang="en-US" altLang="en-US" sz="2400" dirty="0"/>
          </a:p>
          <a:p>
            <a:pPr marL="0" indent="0">
              <a:buNone/>
              <a:defRPr/>
            </a:pPr>
            <a:r>
              <a:rPr lang="en-US" altLang="en-US" sz="2400" dirty="0"/>
              <a:t>Found in most living things.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2" name="Title 1">
            <a:extLst>
              <a:ext uri="{FF2B5EF4-FFF2-40B4-BE49-F238E27FC236}">
                <a16:creationId xmlns:a16="http://schemas.microsoft.com/office/drawing/2014/main" id="{A68D45F7-AC37-4DD2-91CD-EC215A0B7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altLang="en-US" sz="48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Circadian Rhythms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 descr="A screenshot of text&#10;&#10;Description automatically generated">
            <a:extLst>
              <a:ext uri="{FF2B5EF4-FFF2-40B4-BE49-F238E27FC236}">
                <a16:creationId xmlns:a16="http://schemas.microsoft.com/office/drawing/2014/main" id="{8C781C98-DEE4-4BA1-8221-7E81457F9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22" y="549411"/>
            <a:ext cx="6553545" cy="576711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un07-p252">
            <a:extLst>
              <a:ext uri="{FF2B5EF4-FFF2-40B4-BE49-F238E27FC236}">
                <a16:creationId xmlns:a16="http://schemas.microsoft.com/office/drawing/2014/main" id="{88C60F92-C8FA-4BCA-90A9-940B1849B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18645"/>
          <a:stretch>
            <a:fillRect/>
          </a:stretch>
        </p:blipFill>
        <p:spPr bwMode="auto">
          <a:xfrm>
            <a:off x="7358064" y="1676400"/>
            <a:ext cx="3309937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EF2B81A3-1029-409C-8FE5-2AB552F0CC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54897" y="629076"/>
            <a:ext cx="4502085" cy="96876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b="1" dirty="0">
                <a:latin typeface="+mn-lt"/>
              </a:rPr>
              <a:t>Sleep Deprivation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465C01C8-DA19-44F0-9C2B-B844D2851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892" y="2158738"/>
            <a:ext cx="4800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latin typeface="+mn-lt"/>
              </a:rPr>
              <a:t>Fatigue and subsequent death.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latin typeface="+mn-lt"/>
              </a:rPr>
              <a:t>Impaired concentration.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latin typeface="+mn-lt"/>
              </a:rPr>
              <a:t>Emotional irritability.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latin typeface="+mn-lt"/>
              </a:rPr>
              <a:t>Depressed immune system.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en-US" altLang="en-US" sz="24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63F96AF-DFE9-494E-AF5D-DFB3BD8AE7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3990" y="740004"/>
            <a:ext cx="3932237" cy="78242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sz="4400" b="1" dirty="0">
                <a:latin typeface="+mn-lt"/>
              </a:rPr>
              <a:t>Accidents</a:t>
            </a:r>
          </a:p>
        </p:txBody>
      </p:sp>
      <p:pic>
        <p:nvPicPr>
          <p:cNvPr id="41986" name="Picture 3" descr="12673_MyersPsy8e_fig">
            <a:extLst>
              <a:ext uri="{FF2B5EF4-FFF2-40B4-BE49-F238E27FC236}">
                <a16:creationId xmlns:a16="http://schemas.microsoft.com/office/drawing/2014/main" id="{1446919F-4CA1-409C-914F-F33439767C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03" y="1522429"/>
            <a:ext cx="6172200" cy="41704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6A7DE0-DD44-436E-99E8-2B814A489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7346" y="2532184"/>
            <a:ext cx="3593697" cy="3336803"/>
          </a:xfrm>
        </p:spPr>
        <p:txBody>
          <a:bodyPr/>
          <a:lstStyle/>
          <a:p>
            <a:r>
              <a:rPr lang="en-US" altLang="en-US" sz="3200" dirty="0"/>
              <a:t>Accidents increase with loss of sleep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671461E-0DFF-4C5E-9165-FE50300C60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90002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latin typeface="+mn-lt"/>
              </a:rPr>
              <a:t>Sleep Disorders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D34C0073-64AB-482A-B7D1-2D22553D0D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altLang="en-US" i="1" dirty="0"/>
              <a:t>Insomnia</a:t>
            </a:r>
          </a:p>
          <a:p>
            <a:pPr marL="457200" lvl="1" indent="0">
              <a:buNone/>
              <a:defRPr/>
            </a:pPr>
            <a:r>
              <a:rPr lang="en-US" altLang="en-US" dirty="0"/>
              <a:t>Difficulty falling asleep or remaining asleep</a:t>
            </a:r>
          </a:p>
          <a:p>
            <a:pPr marL="457200" lvl="1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i="1" dirty="0" err="1"/>
              <a:t>Sleeptalking</a:t>
            </a:r>
            <a:r>
              <a:rPr lang="en-US" altLang="en-US" i="1" dirty="0"/>
              <a:t> and Sleepwalking</a:t>
            </a:r>
          </a:p>
          <a:p>
            <a:pPr marL="457200" lvl="1" indent="0">
              <a:buNone/>
              <a:defRPr/>
            </a:pPr>
            <a:r>
              <a:rPr lang="en-US" altLang="en-US" dirty="0"/>
              <a:t>Usually occurs during Stage 4 sleep</a:t>
            </a:r>
          </a:p>
          <a:p>
            <a:pPr marL="457200" lvl="1" indent="0">
              <a:buNone/>
              <a:defRPr/>
            </a:pPr>
            <a:r>
              <a:rPr lang="en-US" altLang="en-US" dirty="0"/>
              <a:t>More common in children</a:t>
            </a:r>
          </a:p>
          <a:p>
            <a:pPr marL="457200" lvl="1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r>
              <a:rPr lang="en-US" altLang="en-US" i="1" dirty="0"/>
              <a:t>Night terrors</a:t>
            </a:r>
          </a:p>
          <a:p>
            <a:pPr marL="457200" lvl="1" indent="0">
              <a:buNone/>
              <a:defRPr/>
            </a:pPr>
            <a:r>
              <a:rPr lang="en-US" altLang="en-US" dirty="0"/>
              <a:t>Episodes of fright that occur during stages 3 or 4 sleep</a:t>
            </a:r>
          </a:p>
          <a:p>
            <a:pPr marL="457200" lvl="1" indent="0">
              <a:buNone/>
              <a:defRPr/>
            </a:pPr>
            <a:r>
              <a:rPr lang="en-US" altLang="en-US" dirty="0"/>
              <a:t>Person may sit up or scream, but likely will not recall the episode in the morning</a:t>
            </a:r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B8DA95D-4A9D-400A-A789-F8C3107319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latin typeface="+mn-lt"/>
              </a:rPr>
              <a:t>Sleep Disorders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56F0B6C-751E-4A8A-9016-BBD0012427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i="1" dirty="0"/>
              <a:t>Apnea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r>
              <a:rPr lang="en-US" altLang="en-US" sz="2800" dirty="0"/>
              <a:t>Person stops breathing momentarily during sleep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endParaRPr lang="en-US" altLang="en-US" sz="2800" dirty="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i="1" dirty="0"/>
              <a:t>REM Behavior Disorder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r>
              <a:rPr lang="en-US" altLang="en-US" sz="2800" dirty="0"/>
              <a:t>Body fails to paralyze during REM sleep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endParaRPr lang="en-US" altLang="en-US" sz="2800" dirty="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i="1" dirty="0"/>
              <a:t>Sleep Paralysis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r>
              <a:rPr lang="en-US" altLang="en-US" sz="2800" dirty="0"/>
              <a:t>Body fails to undo the paralysis briefly upon walking.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1CB6FFFC-D905-4236-8862-7304C72E42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latin typeface="+mn-lt"/>
              </a:rPr>
              <a:t>Sleep Disorders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1232197-510C-468F-B13C-F04296FE7E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altLang="en-US" i="1" dirty="0"/>
              <a:t>Narcolepsy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457200" lvl="1" indent="0">
              <a:buNone/>
              <a:defRPr/>
            </a:pPr>
            <a:r>
              <a:rPr lang="en-US" altLang="en-US" dirty="0"/>
              <a:t>Suddenly falling asleep without warning during waking hours</a:t>
            </a:r>
          </a:p>
          <a:p>
            <a:pPr marL="457200" lvl="1" indent="0">
              <a:buNone/>
              <a:defRPr/>
            </a:pPr>
            <a:endParaRPr lang="en-US" altLang="en-US" dirty="0"/>
          </a:p>
          <a:p>
            <a:pPr marL="457200" lvl="1" indent="0">
              <a:buNone/>
              <a:defRPr/>
            </a:pPr>
            <a:r>
              <a:rPr lang="en-US" altLang="en-US" dirty="0"/>
              <a:t>Likely caused by a central nervous system defect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Microsoft Office PowerPoint</Application>
  <PresentationFormat>Widescreen</PresentationFormat>
  <Paragraphs>70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Sleep Stages</vt:lpstr>
      <vt:lpstr>Brain Waves</vt:lpstr>
      <vt:lpstr>REM Sleep</vt:lpstr>
      <vt:lpstr>REM Sleep</vt:lpstr>
      <vt:lpstr>Why Do We Sleep?</vt:lpstr>
      <vt:lpstr>Circadian Rhythms</vt:lpstr>
      <vt:lpstr>Circadian Rhythms</vt:lpstr>
      <vt:lpstr>Sleep Deprivation</vt:lpstr>
      <vt:lpstr>Accidents</vt:lpstr>
      <vt:lpstr>Sleep Disorders</vt:lpstr>
      <vt:lpstr>Sleep Disorders</vt:lpstr>
      <vt:lpstr>Sleep Disorders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5</cp:revision>
  <dcterms:created xsi:type="dcterms:W3CDTF">2020-12-10T15:39:21Z</dcterms:created>
  <dcterms:modified xsi:type="dcterms:W3CDTF">2021-11-08T00:20:35Z</dcterms:modified>
</cp:coreProperties>
</file>