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handoutMasterIdLst>
    <p:handoutMasterId r:id="rId10"/>
  </p:handoutMasterIdLst>
  <p:sldIdLst>
    <p:sldId id="263" r:id="rId2"/>
    <p:sldId id="264" r:id="rId3"/>
    <p:sldId id="260" r:id="rId4"/>
    <p:sldId id="258" r:id="rId5"/>
    <p:sldId id="257" r:id="rId6"/>
    <p:sldId id="261" r:id="rId7"/>
    <p:sldId id="262" r:id="rId8"/>
    <p:sldId id="259" r:id="rId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48" d="100"/>
          <a:sy n="148" d="100"/>
        </p:scale>
        <p:origin x="-13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6D02F-DE28-3B49-AAC5-FCD6426F652A}" type="datetimeFigureOut">
              <a:rPr lang="en-US" smtClean="0"/>
              <a:pPr/>
              <a:t>2/22/15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444B7-C02D-E14A-9B0E-638136060F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86398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9E264-281E-4873-9AF0-5EFEA035D866}" type="datetimeFigureOut">
              <a:rPr lang="en-US"/>
              <a:pPr>
                <a:defRPr/>
              </a:pPr>
              <a:t>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783ED-8455-446E-A971-516B041483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44E14-5DA3-4304-8B5D-AD904E7C8A24}" type="datetimeFigureOut">
              <a:rPr lang="en-US"/>
              <a:pPr>
                <a:defRPr/>
              </a:pPr>
              <a:t>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7028A-4F12-4F40-AFCC-28CA5B1748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B1340-1EA8-4457-BD62-7C8201D60529}" type="datetimeFigureOut">
              <a:rPr lang="en-US"/>
              <a:pPr>
                <a:defRPr/>
              </a:pPr>
              <a:t>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FF970-771B-410E-9361-068752C0D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D1C12-F9BD-41C8-B39C-ADA2D3329DC7}" type="datetimeFigureOut">
              <a:rPr lang="en-US"/>
              <a:pPr>
                <a:defRPr/>
              </a:pPr>
              <a:t>2/22/15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339F2-E5F8-44F1-BC4B-3E8E260B6A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C3D1F-FCCE-4026-BD2D-E38F6A9B5131}" type="datetimeFigureOut">
              <a:rPr lang="en-US"/>
              <a:pPr>
                <a:defRPr/>
              </a:pPr>
              <a:t>2/22/15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1BE55-A93C-4A2E-8B7C-E4E48ACCEC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2CE7F-ACD7-4D91-82DB-365B2FB91C95}" type="datetimeFigureOut">
              <a:rPr lang="en-US"/>
              <a:pPr>
                <a:defRPr/>
              </a:pPr>
              <a:t>2/22/15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B89D5-08FB-4911-8AB1-D777FB49D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4AE3C-5D6C-443E-9A51-669DE3C15801}" type="datetimeFigureOut">
              <a:rPr lang="en-US"/>
              <a:pPr>
                <a:defRPr/>
              </a:pPr>
              <a:t>2/22/15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DAA12-31D8-4943-85FF-A5C0EE34D9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D8F83-35A7-4353-AEDA-BD87250FE7F8}" type="datetimeFigureOut">
              <a:rPr lang="en-US"/>
              <a:pPr>
                <a:defRPr/>
              </a:pPr>
              <a:t>2/22/15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4E4CA-39DD-46B3-BF26-77AF141F0F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E081B-0AAA-419C-B0DE-7A49A6BF1D5F}" type="datetimeFigureOut">
              <a:rPr lang="en-US"/>
              <a:pPr>
                <a:defRPr/>
              </a:pPr>
              <a:t>2/22/15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4D0A7-5B53-4AAD-9471-AC1BAD0234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9DB37-34BB-4C33-81FC-285C1E910A75}" type="datetimeFigureOut">
              <a:rPr lang="en-US"/>
              <a:pPr>
                <a:defRPr/>
              </a:pPr>
              <a:t>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FDD30-637D-43CB-ADBD-A62B622294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942A1-D78B-4422-91D5-80D5FAC1EA94}" type="datetimeFigureOut">
              <a:rPr lang="en-US"/>
              <a:pPr>
                <a:defRPr/>
              </a:pPr>
              <a:t>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3BD53-F27B-46E0-8F6E-A678A08DB5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2AA37F-A41C-4103-8BB0-7C3B8880D561}" type="datetimeFigureOut">
              <a:rPr lang="en-US"/>
              <a:pPr>
                <a:defRPr/>
              </a:pPr>
              <a:t>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8B0A83-3AFA-4D96-A429-3ED50C130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Size and Scale</a:t>
            </a:r>
          </a:p>
        </p:txBody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3000" dirty="0" smtClean="0"/>
              <a:t>Sizes and distances in astronomy are extremely large… in fact beyond comprehension</a:t>
            </a:r>
          </a:p>
          <a:p>
            <a:pPr>
              <a:lnSpc>
                <a:spcPct val="90000"/>
              </a:lnSpc>
              <a:buNone/>
            </a:pPr>
            <a:endParaRPr lang="en-US" sz="3000" dirty="0" smtClean="0"/>
          </a:p>
          <a:p>
            <a:pPr>
              <a:lnSpc>
                <a:spcPct val="90000"/>
              </a:lnSpc>
              <a:buNone/>
            </a:pPr>
            <a:r>
              <a:rPr lang="en-US" sz="3000" dirty="0" smtClean="0"/>
              <a:t>Scientists (and the world) use the metric system</a:t>
            </a:r>
          </a:p>
          <a:p>
            <a:pPr>
              <a:lnSpc>
                <a:spcPct val="90000"/>
              </a:lnSpc>
            </a:pPr>
            <a:endParaRPr lang="en-US" sz="3000" dirty="0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3000" i="1" u="sng" dirty="0" smtClean="0"/>
              <a:t>Units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3000" dirty="0" smtClean="0"/>
          </a:p>
          <a:p>
            <a:pPr>
              <a:lnSpc>
                <a:spcPct val="90000"/>
              </a:lnSpc>
              <a:buNone/>
            </a:pPr>
            <a:r>
              <a:rPr lang="en-US" sz="3000" dirty="0" smtClean="0"/>
              <a:t>	Convert km to miles =  multiply by .6</a:t>
            </a:r>
          </a:p>
          <a:p>
            <a:pPr>
              <a:lnSpc>
                <a:spcPct val="90000"/>
              </a:lnSpc>
              <a:buNone/>
            </a:pPr>
            <a:r>
              <a:rPr lang="en-US" sz="3000" dirty="0" smtClean="0"/>
              <a:t>	Convert meters to feet =  3 ft / meter.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olarsystem sca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239202"/>
            <a:ext cx="8128000" cy="642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Scale Model of Solar System</a:t>
            </a:r>
          </a:p>
        </p:txBody>
      </p:sp>
      <p:pic>
        <p:nvPicPr>
          <p:cNvPr id="14345" name="Picture 9" descr="planetscomparison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809750" y="2314575"/>
            <a:ext cx="5524500" cy="3095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Solar System Distances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Kilometer is too small.  150,000,000 km to Sun.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Astronomical Unit (AU)  =  average distance from Earth to Sun (93 million miles).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Mercury is 1/3 of an AU.   Neptune is ~40 AU.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Universe Distances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 smtClean="0"/>
              <a:t>Light-year (</a:t>
            </a:r>
            <a:r>
              <a:rPr lang="en-US" u="sng" dirty="0" err="1" smtClean="0"/>
              <a:t>ly</a:t>
            </a:r>
            <a:r>
              <a:rPr lang="en-US" dirty="0" smtClean="0"/>
              <a:t>)  =  distance light travels in a year.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Light travels </a:t>
            </a:r>
            <a:r>
              <a:rPr lang="en-US" dirty="0" smtClean="0"/>
              <a:t>300,000,000 </a:t>
            </a:r>
            <a:r>
              <a:rPr lang="en-US" dirty="0" err="1" smtClean="0"/>
              <a:t>m</a:t>
            </a:r>
            <a:r>
              <a:rPr lang="en-US" dirty="0" err="1" smtClean="0"/>
              <a:t>/s</a:t>
            </a:r>
            <a:r>
              <a:rPr lang="en-US" dirty="0" smtClean="0"/>
              <a:t>  (186,000 </a:t>
            </a:r>
            <a:r>
              <a:rPr lang="en-US" dirty="0" smtClean="0"/>
              <a:t>mi/</a:t>
            </a:r>
            <a:r>
              <a:rPr lang="en-US" dirty="0" err="1" smtClean="0"/>
              <a:t>s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Ly  =  9.5 trillion kilometers </a:t>
            </a:r>
            <a:r>
              <a:rPr lang="en-US" dirty="0"/>
              <a:t>(</a:t>
            </a:r>
            <a:r>
              <a:rPr lang="en-US" dirty="0" smtClean="0"/>
              <a:t>6 trillion miles)</a:t>
            </a:r>
          </a:p>
          <a:p>
            <a:endParaRPr lang="en-US" dirty="0" smtClean="0"/>
          </a:p>
          <a:p>
            <a:pPr>
              <a:buNone/>
            </a:pPr>
            <a:r>
              <a:rPr lang="en-US" u="sng" dirty="0" smtClean="0"/>
              <a:t>Parsec</a:t>
            </a:r>
            <a:r>
              <a:rPr lang="en-US" dirty="0" smtClean="0"/>
              <a:t>  =  3.3 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Let’s Take a Walk</a:t>
            </a:r>
          </a:p>
        </p:txBody>
      </p:sp>
      <p:sp>
        <p:nvSpPr>
          <p:cNvPr id="15364" name="Rectangle 4"/>
          <p:cNvSpPr>
            <a:spLocks noGrp="1"/>
          </p:cNvSpPr>
          <p:nvPr>
            <p:ph type="body" idx="4294967295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Sun  =  soccer ball </a:t>
            </a:r>
          </a:p>
          <a:p>
            <a:pPr>
              <a:buNone/>
            </a:pPr>
            <a:r>
              <a:rPr lang="en-US" dirty="0" smtClean="0"/>
              <a:t>Mercury  =  pinhead (+10)</a:t>
            </a:r>
          </a:p>
          <a:p>
            <a:pPr>
              <a:buNone/>
            </a:pPr>
            <a:r>
              <a:rPr lang="en-US" dirty="0" smtClean="0"/>
              <a:t>Venus  =  peppercorn (+9)</a:t>
            </a:r>
          </a:p>
          <a:p>
            <a:pPr>
              <a:buNone/>
            </a:pPr>
            <a:r>
              <a:rPr lang="en-US" dirty="0" smtClean="0"/>
              <a:t>Earth  =  peppercorn (+7)</a:t>
            </a:r>
          </a:p>
          <a:p>
            <a:pPr>
              <a:buNone/>
            </a:pPr>
            <a:r>
              <a:rPr lang="en-US" dirty="0" smtClean="0"/>
              <a:t>Mars  =  pinhead (+14)</a:t>
            </a:r>
          </a:p>
          <a:p>
            <a:pPr>
              <a:buNone/>
            </a:pPr>
            <a:r>
              <a:rPr lang="en-US" dirty="0" smtClean="0"/>
              <a:t>Jupiter  =  quarter (+95)</a:t>
            </a:r>
          </a:p>
          <a:p>
            <a:pPr>
              <a:buNone/>
            </a:pPr>
            <a:r>
              <a:rPr lang="en-US" dirty="0" smtClean="0"/>
              <a:t>Saturn  =  nickel (+112)</a:t>
            </a:r>
          </a:p>
          <a:p>
            <a:pPr>
              <a:buNone/>
            </a:pPr>
            <a:r>
              <a:rPr lang="en-US" dirty="0" smtClean="0"/>
              <a:t>Uranus  =  dime (+249)</a:t>
            </a:r>
          </a:p>
          <a:p>
            <a:pPr>
              <a:buNone/>
            </a:pPr>
            <a:r>
              <a:rPr lang="en-US" dirty="0" smtClean="0"/>
              <a:t>Neptune  =  dime (+281)</a:t>
            </a:r>
          </a:p>
          <a:p>
            <a:pPr>
              <a:buNone/>
            </a:pPr>
            <a:r>
              <a:rPr lang="en-US" dirty="0" smtClean="0"/>
              <a:t>Pluto  =  grain of sand (+242)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Size and Distance</a:t>
            </a:r>
          </a:p>
        </p:txBody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mtClean="0"/>
              <a:t>The Sun is 600x larger than all the planets put together.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mtClean="0"/>
              <a:t>Using scale from walk: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mtClean="0"/>
              <a:t>	Moon  =  2” from Earth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mtClean="0"/>
              <a:t>	Light-year  =  1,000 miles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mtClean="0"/>
              <a:t>	Heliosphere  =  2,000 miles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Some Distances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dirty="0" smtClean="0"/>
              <a:t>-- </a:t>
            </a:r>
            <a:r>
              <a:rPr lang="en-US" dirty="0" err="1" smtClean="0"/>
              <a:t>Proxima</a:t>
            </a:r>
            <a:r>
              <a:rPr lang="en-US" dirty="0" smtClean="0"/>
              <a:t> Centauri (nearest star) =  4.3 light-years away.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dirty="0" smtClean="0"/>
              <a:t>-- The Crab supernova is about 4,000 light-years away.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dirty="0" smtClean="0"/>
              <a:t>-- The Milky Way Galaxy is about 150,000 light-years across.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dirty="0" smtClean="0"/>
              <a:t>-- The Andromeda Galaxy is 2.3 million light-years away.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310</Words>
  <Application>Microsoft Macintosh PowerPoint</Application>
  <PresentationFormat>On-screen Show (4:3)</PresentationFormat>
  <Paragraphs>53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Size and Scale</vt:lpstr>
      <vt:lpstr>Slide 2</vt:lpstr>
      <vt:lpstr>Scale Model of Solar System</vt:lpstr>
      <vt:lpstr>Solar System Distances</vt:lpstr>
      <vt:lpstr>Universe Distances</vt:lpstr>
      <vt:lpstr>Let’s Take a Walk</vt:lpstr>
      <vt:lpstr>Size and Distance</vt:lpstr>
      <vt:lpstr>Some Distances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Size and Scale</dc:title>
  <dc:creator>mf</dc:creator>
  <cp:lastModifiedBy>Michael Freedman</cp:lastModifiedBy>
  <cp:revision>10</cp:revision>
  <cp:lastPrinted>2012-09-09T22:05:44Z</cp:lastPrinted>
  <dcterms:created xsi:type="dcterms:W3CDTF">2015-02-22T23:52:31Z</dcterms:created>
  <dcterms:modified xsi:type="dcterms:W3CDTF">2015-02-22T23:53:57Z</dcterms:modified>
</cp:coreProperties>
</file>