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2"/>
  </p:handoutMasterIdLst>
  <p:sldIdLst>
    <p:sldId id="258" r:id="rId2"/>
    <p:sldId id="265" r:id="rId3"/>
    <p:sldId id="262" r:id="rId4"/>
    <p:sldId id="257" r:id="rId5"/>
    <p:sldId id="293" r:id="rId6"/>
    <p:sldId id="312" r:id="rId7"/>
    <p:sldId id="333" r:id="rId8"/>
    <p:sldId id="334" r:id="rId9"/>
    <p:sldId id="337" r:id="rId10"/>
    <p:sldId id="296" r:id="rId11"/>
    <p:sldId id="338" r:id="rId12"/>
    <p:sldId id="342" r:id="rId13"/>
    <p:sldId id="344" r:id="rId14"/>
    <p:sldId id="379" r:id="rId15"/>
    <p:sldId id="341" r:id="rId16"/>
    <p:sldId id="340" r:id="rId17"/>
    <p:sldId id="347" r:id="rId18"/>
    <p:sldId id="356" r:id="rId19"/>
    <p:sldId id="348" r:id="rId20"/>
    <p:sldId id="353" r:id="rId21"/>
    <p:sldId id="355" r:id="rId22"/>
    <p:sldId id="357" r:id="rId23"/>
    <p:sldId id="360" r:id="rId24"/>
    <p:sldId id="361" r:id="rId25"/>
    <p:sldId id="363" r:id="rId26"/>
    <p:sldId id="364" r:id="rId27"/>
    <p:sldId id="365" r:id="rId28"/>
    <p:sldId id="369" r:id="rId29"/>
    <p:sldId id="368" r:id="rId30"/>
    <p:sldId id="378" r:id="rId3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719"/>
  </p:normalViewPr>
  <p:slideViewPr>
    <p:cSldViewPr snapToGrid="0" snapToObjects="1"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FBDB50B-D645-437F-BC46-8A6E8CF12F40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1D048D-1312-43AA-A706-807B4B0C1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6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89A8E-1E9B-47D5-ACDC-97F2E5D67034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2012D-F7BC-4544-94A4-3E3F8A75CF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1101F-A463-4BB7-A5E5-FF2237C69FEC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098B4-6AC2-4B23-BFCD-5B37FB61B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C1215-E525-4B2B-A830-C2ECFF1DF62D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506FF-A25B-4690-B0F2-46B4AB8CF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39F2E-4AE3-4FA2-BC20-6E07668CF40C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17BCD-072F-4101-BF16-33236E66C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76282-3D47-4659-A379-630EB66F55BE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1BF22-C803-416A-9465-9D2448859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A24C3-722E-40FD-B63F-13451B6CF0A3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82869-1957-435E-9374-3028E51F6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C4FD4-1DAC-4A79-A50D-4A69AEFB4030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5060A-E4AE-4BCC-927A-84330C2BE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DCDD1-CE5A-4BCF-A6D2-88F80CA92B67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0A517-105E-4FB6-AAC0-18A570EC8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553D2-61F0-4602-8764-8A7CECBCF2D6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DD8F4-AACB-4DA7-918E-7EA7B1FF0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4BBF5-6820-4B0F-9981-715515D17D50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8BE81-C939-49CE-9E16-0CE615089A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0AE6A-C242-4083-A7F6-D811FB10F01F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97E1C-35B6-4254-B079-A063F1BA8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44435-3E06-4E6D-A199-A2CC22C60DFF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4A680-229E-424D-8DDC-96A450EE1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A5D2EBA-46B3-4A3F-AE41-D2B3181BD520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ED30C3A-55F6-4D13-804A-B4C3B8146B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23A58148-D452-4F6F-A2FE-EED968DE1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984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09" name="Title 3"/>
          <p:cNvSpPr>
            <a:spLocks noGrp="1"/>
          </p:cNvSpPr>
          <p:nvPr>
            <p:ph type="title"/>
          </p:nvPr>
        </p:nvSpPr>
        <p:spPr>
          <a:xfrm>
            <a:off x="234543" y="3433763"/>
            <a:ext cx="2397759" cy="2743200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sz="4200" b="1">
                <a:solidFill>
                  <a:schemeClr val="bg1"/>
                </a:solidFill>
              </a:rPr>
              <a:t>Saturn</a:t>
            </a:r>
          </a:p>
        </p:txBody>
      </p:sp>
      <p:pic>
        <p:nvPicPr>
          <p:cNvPr id="69" name="Graphic 68" descr="Solar system">
            <a:extLst>
              <a:ext uri="{FF2B5EF4-FFF2-40B4-BE49-F238E27FC236}">
                <a16:creationId xmlns:a16="http://schemas.microsoft.com/office/drawing/2014/main" id="{191A7173-CB74-14F7-EFF1-39FE12C21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703" y="2236844"/>
            <a:ext cx="685800" cy="6858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48039" y="641615"/>
            <a:ext cx="5467349" cy="5116248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largest planet with at least 82 moons.  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en-US" dirty="0"/>
              <a:t>Gas giant – hydrogen (96%) and helium (3%).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en-US" sz="3500" b="1">
                <a:solidFill>
                  <a:srgbClr val="FFFFFF"/>
                </a:solidFill>
              </a:rPr>
              <a:t>Basics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>
          <a:xfrm>
            <a:off x="3607693" y="649480"/>
            <a:ext cx="5274369" cy="5546047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endParaRPr lang="en-US" sz="17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Size  =  9x Earth diameter (765 Earths fit in Saturn!)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Density  =  .69 g/cm</a:t>
            </a:r>
            <a:r>
              <a:rPr lang="en-US" sz="2800" baseline="30000" dirty="0"/>
              <a:t>3</a:t>
            </a:r>
            <a:r>
              <a:rPr lang="en-US" sz="2800" dirty="0"/>
              <a:t>  (floats in water)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Rotation  =   ~11 hours</a:t>
            </a:r>
          </a:p>
          <a:p>
            <a:pPr eaLnBrk="1" hangingPunct="1">
              <a:buFont typeface="Arial" charset="0"/>
              <a:buNone/>
            </a:pPr>
            <a:r>
              <a:rPr lang="en-US" sz="2800" dirty="0"/>
              <a:t>Revolution  =  ~29 years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Temperature  =  -288 </a:t>
            </a:r>
            <a:r>
              <a:rPr lang="en-US" sz="2800" baseline="30000" dirty="0"/>
              <a:t>0</a:t>
            </a:r>
            <a:r>
              <a:rPr lang="en-US" sz="2800" dirty="0"/>
              <a:t>F  (-178 </a:t>
            </a:r>
            <a:r>
              <a:rPr lang="en-US" sz="2800" baseline="30000" dirty="0"/>
              <a:t>0</a:t>
            </a:r>
            <a:r>
              <a:rPr lang="en-US" sz="2800" dirty="0"/>
              <a:t>C)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044575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/>
              <a:t>Structure</a:t>
            </a:r>
          </a:p>
        </p:txBody>
      </p:sp>
      <p:pic>
        <p:nvPicPr>
          <p:cNvPr id="22531" name="Picture 22530" descr="Rainbow coloured bubble">
            <a:extLst>
              <a:ext uri="{FF2B5EF4-FFF2-40B4-BE49-F238E27FC236}">
                <a16:creationId xmlns:a16="http://schemas.microsoft.com/office/drawing/2014/main" id="{F6F3F58F-2223-AA7F-AFE8-B3A31A618C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44" r="23041" b="-1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4885341" y="1700213"/>
            <a:ext cx="3972909" cy="4476750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800" dirty="0"/>
              <a:t>No surface.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Like Jupiter, liquid metallic hydrogen deep inside.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At center, likely solid core (rock/ice).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192213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/>
              <a:t>Magnetic Field</a:t>
            </a:r>
          </a:p>
        </p:txBody>
      </p:sp>
      <p:pic>
        <p:nvPicPr>
          <p:cNvPr id="24579" name="Picture 24578" descr="An illusion of swirling lines in black and white">
            <a:extLst>
              <a:ext uri="{FF2B5EF4-FFF2-40B4-BE49-F238E27FC236}">
                <a16:creationId xmlns:a16="http://schemas.microsoft.com/office/drawing/2014/main" id="{37E6ABDA-2929-9008-AF40-9312AFDF14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1" r="36849" b="-1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16388" name="Rectangle 4"/>
          <p:cNvSpPr>
            <a:spLocks noGrp="1"/>
          </p:cNvSpPr>
          <p:nvPr>
            <p:ph type="body" idx="4294967295"/>
          </p:nvPr>
        </p:nvSpPr>
        <p:spPr>
          <a:xfrm>
            <a:off x="4885341" y="1922463"/>
            <a:ext cx="3996722" cy="425450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endParaRPr lang="en-US" sz="1700" dirty="0"/>
          </a:p>
          <a:p>
            <a:pPr eaLnBrk="1" hangingPunct="1">
              <a:buFont typeface="Arial" charset="0"/>
              <a:buNone/>
            </a:pPr>
            <a:endParaRPr lang="en-US" sz="1700" dirty="0"/>
          </a:p>
          <a:p>
            <a:pPr eaLnBrk="1" hangingPunct="1">
              <a:buFont typeface="Arial" charset="0"/>
              <a:buNone/>
            </a:pPr>
            <a:r>
              <a:rPr lang="en-US" sz="1700" dirty="0"/>
              <a:t>	</a:t>
            </a:r>
            <a:r>
              <a:rPr lang="en-US" sz="2800" dirty="0"/>
              <a:t>578x more powerful than Earth.</a:t>
            </a:r>
          </a:p>
          <a:p>
            <a:pPr eaLnBrk="1" hangingPunct="1">
              <a:buFont typeface="Arial" charset="0"/>
              <a:buNone/>
            </a:pPr>
            <a:endParaRPr lang="en-US" sz="2800" dirty="0"/>
          </a:p>
          <a:p>
            <a:pPr eaLnBrk="1" hangingPunct="1">
              <a:buFont typeface="Arial" charset="0"/>
              <a:buNone/>
            </a:pPr>
            <a:r>
              <a:rPr lang="en-US" sz="2800" dirty="0"/>
              <a:t>	Strong auroras.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1" name="Title 5"/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Aurora</a:t>
            </a:r>
          </a:p>
        </p:txBody>
      </p:sp>
      <p:pic>
        <p:nvPicPr>
          <p:cNvPr id="25602" name="Content Placeholder 4" descr="saturnhexauror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84" r="-14584"/>
          <a:stretch>
            <a:fillRect/>
          </a:stretch>
        </p:blipFill>
        <p:spPr>
          <a:xfrm>
            <a:off x="574888" y="1675227"/>
            <a:ext cx="7994223" cy="43941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5" name="Rectangle 69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676" name="Rectangle 71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3187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677" name="Freeform: Shape 73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63248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673" name="Title 2"/>
          <p:cNvSpPr>
            <a:spLocks noGrp="1"/>
          </p:cNvSpPr>
          <p:nvPr>
            <p:ph type="title"/>
          </p:nvPr>
        </p:nvSpPr>
        <p:spPr>
          <a:xfrm>
            <a:off x="603504" y="640080"/>
            <a:ext cx="2462022" cy="52578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Rings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18788" y="640081"/>
            <a:ext cx="4518490" cy="5257800"/>
          </a:xfrm>
        </p:spPr>
        <p:txBody>
          <a:bodyPr anchor="ctr"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en-US" sz="2100" dirty="0"/>
              <a:t>	</a:t>
            </a:r>
            <a:r>
              <a:rPr lang="en-US" dirty="0"/>
              <a:t>12 rings</a:t>
            </a:r>
          </a:p>
          <a:p>
            <a:pPr marL="0" indent="0">
              <a:buFont typeface="Arial" charset="0"/>
              <a:buNone/>
            </a:pPr>
            <a:endParaRPr lang="en-US" dirty="0"/>
          </a:p>
          <a:p>
            <a:pPr marL="0" indent="0">
              <a:buFont typeface="Arial" charset="0"/>
              <a:buNone/>
            </a:pPr>
            <a:r>
              <a:rPr lang="en-US" dirty="0"/>
              <a:t>	The E ring results from Enceladus (moon) ice volcanoes.</a:t>
            </a:r>
          </a:p>
          <a:p>
            <a:pPr marL="0" indent="0">
              <a:buFont typeface="Arial" charset="0"/>
              <a:buNone/>
            </a:pPr>
            <a:endParaRPr lang="en-US" dirty="0"/>
          </a:p>
          <a:p>
            <a:pPr marL="0" indent="0">
              <a:buFont typeface="Arial" charset="0"/>
              <a:buNone/>
            </a:pPr>
            <a:r>
              <a:rPr lang="en-US" dirty="0"/>
              <a:t>	Particle size range from dust to mountain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3724072" y="333991"/>
            <a:ext cx="4939868" cy="999509"/>
          </a:xfrm>
        </p:spPr>
        <p:txBody>
          <a:bodyPr>
            <a:normAutofit/>
          </a:bodyPr>
          <a:lstStyle/>
          <a:p>
            <a:r>
              <a:rPr lang="en-US" sz="4700" b="1" dirty="0"/>
              <a:t>Rings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724073" y="1552575"/>
            <a:ext cx="4939867" cy="5181601"/>
          </a:xfrm>
        </p:spPr>
        <p:txBody>
          <a:bodyPr>
            <a:no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2800" dirty="0"/>
              <a:t>Two moons orbit in gaps and keep them open.</a:t>
            </a:r>
          </a:p>
          <a:p>
            <a:pPr>
              <a:defRPr/>
            </a:pPr>
            <a:endParaRPr lang="en-US" sz="2800" dirty="0"/>
          </a:p>
          <a:p>
            <a:pPr marL="0" indent="0">
              <a:buFont typeface="Arial" charset="0"/>
              <a:buNone/>
              <a:defRPr/>
            </a:pPr>
            <a:r>
              <a:rPr lang="en-US" sz="2800" dirty="0"/>
              <a:t>Each ring orbits at a different speed.</a:t>
            </a:r>
          </a:p>
          <a:p>
            <a:pPr>
              <a:defRPr/>
            </a:pPr>
            <a:endParaRPr lang="en-US" sz="2800" dirty="0"/>
          </a:p>
          <a:p>
            <a:pPr marL="0" indent="0">
              <a:buFont typeface="Arial" charset="0"/>
              <a:buNone/>
              <a:defRPr/>
            </a:pPr>
            <a:r>
              <a:rPr lang="en-US" sz="2800" dirty="0"/>
              <a:t>1 km or less thick.</a:t>
            </a:r>
          </a:p>
          <a:p>
            <a:pPr>
              <a:defRPr/>
            </a:pPr>
            <a:endParaRPr lang="en-US" sz="2800" dirty="0"/>
          </a:p>
          <a:p>
            <a:pPr marL="0" indent="0">
              <a:buFont typeface="Arial" charset="0"/>
              <a:buNone/>
              <a:defRPr/>
            </a:pPr>
            <a:r>
              <a:rPr lang="en-US" sz="2800" dirty="0"/>
              <a:t>Span about  ¾ distance of Earth to Moon.</a:t>
            </a:r>
          </a:p>
        </p:txBody>
      </p:sp>
      <p:pic>
        <p:nvPicPr>
          <p:cNvPr id="29699" name="Picture 29698" descr="Circular maze labyrinth">
            <a:extLst>
              <a:ext uri="{FF2B5EF4-FFF2-40B4-BE49-F238E27FC236}">
                <a16:creationId xmlns:a16="http://schemas.microsoft.com/office/drawing/2014/main" id="{9272FE96-057F-0AEA-0BFA-3CB1BB32DC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27" r="57134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Daphnis</a:t>
            </a:r>
          </a:p>
        </p:txBody>
      </p:sp>
      <p:pic>
        <p:nvPicPr>
          <p:cNvPr id="33794" name="Content Placeholder 2" descr="saturn-Daphni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84" r="-14584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Moon Ripples</a:t>
            </a:r>
          </a:p>
        </p:txBody>
      </p:sp>
      <p:pic>
        <p:nvPicPr>
          <p:cNvPr id="36866" name="Content Placeholder 3" descr="SaturnnewMoon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2318" b="-12318"/>
          <a:stretch>
            <a:fillRect/>
          </a:stretch>
        </p:blipFill>
        <p:spPr>
          <a:xfrm>
            <a:off x="457200" y="1417638"/>
            <a:ext cx="8229600" cy="470852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89" name="Title 2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Moons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07694" y="649480"/>
            <a:ext cx="5150544" cy="5546047"/>
          </a:xfrm>
        </p:spPr>
        <p:txBody>
          <a:bodyPr anchor="ctr">
            <a:normAutofit/>
          </a:bodyPr>
          <a:lstStyle/>
          <a:p>
            <a:pPr>
              <a:buFont typeface="Arial" charset="0"/>
              <a:buNone/>
            </a:pPr>
            <a:endParaRPr lang="en-US" sz="1700" dirty="0"/>
          </a:p>
          <a:p>
            <a:pPr>
              <a:buFont typeface="Arial" charset="0"/>
              <a:buNone/>
            </a:pPr>
            <a:r>
              <a:rPr lang="en-US" sz="2800" dirty="0"/>
              <a:t>Principal moons: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	--  </a:t>
            </a:r>
            <a:r>
              <a:rPr lang="en-US" sz="2800" u="sng" dirty="0"/>
              <a:t>Titan</a:t>
            </a:r>
            <a:r>
              <a:rPr lang="en-US" sz="2800" dirty="0"/>
              <a:t>, </a:t>
            </a:r>
            <a:r>
              <a:rPr lang="en-US" sz="2800" u="sng" dirty="0"/>
              <a:t>Enceladus</a:t>
            </a:r>
            <a:r>
              <a:rPr lang="en-US" sz="2800" dirty="0"/>
              <a:t>, Iapetus, Rhea, Dione, Tethys, and Mimas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53 named and at least 82 total.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Titan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885279"/>
            <a:ext cx="8334375" cy="4572670"/>
          </a:xfrm>
        </p:spPr>
        <p:txBody>
          <a:bodyPr anchor="ctr"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1700" dirty="0"/>
              <a:t>	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2800" dirty="0"/>
              <a:t>2</a:t>
            </a:r>
            <a:r>
              <a:rPr lang="en-US" sz="2800" baseline="30000" dirty="0"/>
              <a:t>nd</a:t>
            </a:r>
            <a:r>
              <a:rPr lang="en-US" sz="2800" dirty="0"/>
              <a:t> largest moon in solar system.  Bigger than Mercury.</a:t>
            </a:r>
          </a:p>
          <a:p>
            <a:pPr>
              <a:defRPr/>
            </a:pPr>
            <a:endParaRPr lang="en-US" sz="2800" dirty="0"/>
          </a:p>
          <a:p>
            <a:pPr marL="0" indent="0">
              <a:buFont typeface="Arial" charset="0"/>
              <a:buNone/>
              <a:defRPr/>
            </a:pPr>
            <a:r>
              <a:rPr lang="en-US" sz="2800" dirty="0"/>
              <a:t>	Only moon with atmosphere.</a:t>
            </a:r>
          </a:p>
          <a:p>
            <a:pPr>
              <a:defRPr/>
            </a:pPr>
            <a:endParaRPr lang="en-US" sz="2800" dirty="0"/>
          </a:p>
          <a:p>
            <a:pPr marL="0" indent="0">
              <a:buFont typeface="Arial" charset="0"/>
              <a:buNone/>
              <a:defRPr/>
            </a:pPr>
            <a:r>
              <a:rPr lang="en-US" sz="2800" dirty="0"/>
              <a:t>	Similar to early Earth (95% nitrogen with traces of methane).</a:t>
            </a:r>
          </a:p>
          <a:p>
            <a:pPr>
              <a:defRPr/>
            </a:pPr>
            <a:endParaRPr lang="en-US" sz="2800" dirty="0"/>
          </a:p>
          <a:p>
            <a:pPr marL="0" indent="0">
              <a:buFont typeface="Arial" charset="0"/>
              <a:buNone/>
              <a:defRPr/>
            </a:pPr>
            <a:r>
              <a:rPr lang="en-US" sz="2800" dirty="0"/>
              <a:t>	Hydrocarbon lakes (natural gas).</a:t>
            </a:r>
          </a:p>
          <a:p>
            <a:pPr>
              <a:defRPr/>
            </a:pPr>
            <a:endParaRPr lang="en-US" sz="1700" dirty="0"/>
          </a:p>
          <a:p>
            <a:pPr>
              <a:defRPr/>
            </a:pP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Content Placeholder 4" descr="moons-comparison.jpg"/>
          <p:cNvPicPr>
            <a:picLocks noGrp="1" noChangeAspect="1"/>
          </p:cNvPicPr>
          <p:nvPr>
            <p:ph/>
          </p:nvPr>
        </p:nvPicPr>
        <p:blipFill>
          <a:blip r:embed="rId2"/>
          <a:srcRect t="-4259" b="-4259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Look Familiar?</a:t>
            </a:r>
          </a:p>
        </p:txBody>
      </p:sp>
      <p:pic>
        <p:nvPicPr>
          <p:cNvPr id="40962" name="Content Placeholder 2" descr="saturn-tita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042" r="-18042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E8E27A5D-3F6A-6909-31B3-8FF0910CA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507" r="1" b="1"/>
          <a:stretch/>
        </p:blipFill>
        <p:spPr>
          <a:xfrm>
            <a:off x="2590800" y="10"/>
            <a:ext cx="6553198" cy="6857990"/>
          </a:xfrm>
          <a:prstGeom prst="rect">
            <a:avLst/>
          </a:prstGeom>
        </p:spPr>
      </p:pic>
      <p:sp>
        <p:nvSpPr>
          <p:cNvPr id="18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9CE88A-0E8A-B5F7-7500-35A670F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365125"/>
            <a:ext cx="3400041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3600" b="1" dirty="0"/>
              <a:t>Huygens Probe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7B31CC-27A0-668E-B743-64E959FCD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926" y="2434201"/>
            <a:ext cx="3333366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endParaRPr lang="en-US" sz="17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Cassini spacecraft dropped a probe, Huygens, down to Titan’s surface.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800" dirty="0"/>
              <a:t>Show descent video.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94990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Content Placeholder 4" descr="saturn-titan-Huygens_shoreline.jpg"/>
          <p:cNvPicPr>
            <a:picLocks noGrp="1" noChangeAspect="1"/>
          </p:cNvPicPr>
          <p:nvPr>
            <p:ph/>
          </p:nvPr>
        </p:nvPicPr>
        <p:blipFill>
          <a:blip r:embed="rId2"/>
          <a:srcRect l="-10176" r="-10176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Content Placeholder 2" descr="saturn-titan-Liquid_lakes.jpg"/>
          <p:cNvPicPr>
            <a:picLocks noGrp="1" noChangeAspect="1"/>
          </p:cNvPicPr>
          <p:nvPr>
            <p:ph/>
          </p:nvPr>
        </p:nvPicPr>
        <p:blipFill>
          <a:blip r:embed="rId2"/>
          <a:srcRect l="-41885" r="-41885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Enceladus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/>
          </a:p>
          <a:p>
            <a:pPr marL="0" indent="0">
              <a:buFont typeface="Arial" charset="0"/>
              <a:buNone/>
            </a:pPr>
            <a:r>
              <a:rPr lang="en-US"/>
              <a:t>	Small moon – 280 miles wide.</a:t>
            </a:r>
          </a:p>
          <a:p>
            <a:pPr marL="0" indent="0"/>
            <a:endParaRPr lang="en-US"/>
          </a:p>
          <a:p>
            <a:pPr marL="0" indent="0">
              <a:buFont typeface="Arial" charset="0"/>
              <a:buNone/>
            </a:pPr>
            <a:r>
              <a:rPr lang="en-US"/>
              <a:t>	Tectonically active  --  ice volcanism</a:t>
            </a:r>
          </a:p>
          <a:p>
            <a:pPr marL="0" indent="0"/>
            <a:endParaRPr lang="en-US"/>
          </a:p>
          <a:p>
            <a:pPr marL="0" indent="0">
              <a:buFont typeface="Arial" charset="0"/>
              <a:buNone/>
            </a:pPr>
            <a:r>
              <a:rPr lang="en-US"/>
              <a:t>	Water vapor in Saturn’s upper atmosphere comes from Enceladus.</a:t>
            </a:r>
          </a:p>
          <a:p>
            <a:pPr marL="0" indent="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Content Placeholder 2" descr="saturn_Enceladus_Mosaic.jpg"/>
          <p:cNvPicPr>
            <a:picLocks noGrp="1" noChangeAspect="1"/>
          </p:cNvPicPr>
          <p:nvPr>
            <p:ph/>
          </p:nvPr>
        </p:nvPicPr>
        <p:blipFill>
          <a:blip r:embed="rId2"/>
          <a:srcRect l="-3954" r="-3954"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Content Placeholder 5" descr="saturn-enceladus1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Content Placeholder 2" descr="saturn-enceladus12_cassini_big.png"/>
          <p:cNvPicPr>
            <a:picLocks noGrp="1" noChangeAspect="1"/>
          </p:cNvPicPr>
          <p:nvPr>
            <p:ph/>
          </p:nvPr>
        </p:nvPicPr>
        <p:blipFill>
          <a:blip r:embed="rId2"/>
          <a:srcRect t="-14713" b="-14713"/>
          <a:stretch>
            <a:fillRect/>
          </a:stretch>
        </p:blipFill>
        <p:spPr/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Content Placeholder 2" descr="saturn-Enceladus_Cold_Geyser_Model.svg.png"/>
          <p:cNvPicPr>
            <a:picLocks noGrp="1" noChangeAspect="1"/>
          </p:cNvPicPr>
          <p:nvPr>
            <p:ph/>
          </p:nvPr>
        </p:nvPicPr>
        <p:blipFill>
          <a:blip r:embed="rId2"/>
          <a:srcRect l="-2740" r="-2740"/>
          <a:stretch>
            <a:fillRect/>
          </a:stretch>
        </p:blipFill>
        <p:spPr/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Mimas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Diameter = 264 miles</a:t>
            </a:r>
          </a:p>
          <a:p>
            <a:pPr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Smallest spherical body in solar system.</a:t>
            </a:r>
          </a:p>
          <a:p>
            <a:pPr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Giant impact crater  --  nearly shattered </a:t>
            </a:r>
            <a:r>
              <a:rPr lang="en-US" dirty="0" err="1"/>
              <a:t>Mimas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Content Placeholder 4" descr="saturn-Mimas_Cassini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Iapetus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	Large equatorial ridge</a:t>
            </a:r>
          </a:p>
          <a:p>
            <a:pPr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One half is light, one half is dark.</a:t>
            </a:r>
          </a:p>
          <a:p>
            <a:pPr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Maybe due to long rotation period (79 days) and warming of planet.  Dark material absorbs more heat and sublimation causes it to be darker.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Content Placeholder 2" descr="saturn-Iapetus_equatorial_ridge.jpg"/>
          <p:cNvPicPr>
            <a:picLocks noGrp="1" noChangeAspect="1"/>
          </p:cNvPicPr>
          <p:nvPr>
            <p:ph/>
          </p:nvPr>
        </p:nvPicPr>
        <p:blipFill>
          <a:blip r:embed="rId2"/>
          <a:srcRect t="-12923" b="-12923"/>
          <a:stretch>
            <a:fillRect/>
          </a:stretch>
        </p:blipFill>
        <p:spPr/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Storms</a:t>
            </a:r>
          </a:p>
        </p:txBody>
      </p:sp>
      <p:sp>
        <p:nvSpPr>
          <p:cNvPr id="58370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Very high winds – 2</a:t>
            </a:r>
            <a:r>
              <a:rPr lang="en-US" baseline="30000" dirty="0"/>
              <a:t>nd</a:t>
            </a:r>
            <a:r>
              <a:rPr lang="en-US" dirty="0"/>
              <a:t> fastest in solar system.</a:t>
            </a:r>
          </a:p>
          <a:p>
            <a:pPr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Weird “hurricane” at north pole – </a:t>
            </a:r>
            <a:r>
              <a:rPr lang="en-US" u="sng" dirty="0"/>
              <a:t>hexagon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Storm 2011</a:t>
            </a:r>
          </a:p>
        </p:txBody>
      </p:sp>
      <p:pic>
        <p:nvPicPr>
          <p:cNvPr id="62466" name="Content Placeholder 9" descr="Saturn stor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Storm – North Pole</a:t>
            </a:r>
          </a:p>
        </p:txBody>
      </p:sp>
      <p:pic>
        <p:nvPicPr>
          <p:cNvPr id="9" name="Content Placeholder 8" descr="A picture containing star, outdoor object&#10;&#10;Description automatically generated">
            <a:extLst>
              <a:ext uri="{FF2B5EF4-FFF2-40B4-BE49-F238E27FC236}">
                <a16:creationId xmlns:a16="http://schemas.microsoft.com/office/drawing/2014/main" id="{FBDE78BB-9FB4-62B4-18D5-E286C26FF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Storm – South Pole</a:t>
            </a:r>
          </a:p>
        </p:txBody>
      </p:sp>
      <p:pic>
        <p:nvPicPr>
          <p:cNvPr id="70658" name="Content Placeholder 2" descr="saturn-southpolestor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4283" r="-44283"/>
          <a:stretch>
            <a:fillRect/>
          </a:stretch>
        </p:blipFill>
        <p:spPr/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271" y="-1"/>
            <a:ext cx="9144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238098-6F8F-49CA-7828-63084E14F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609601"/>
            <a:ext cx="3330459" cy="9477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dirty="0"/>
              <a:t>Cassini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906CDA-9377-570E-C704-1C69F9F05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925" y="1890713"/>
            <a:ext cx="3059906" cy="421197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Left Earth in 1997, traveled 7 years to Saturn, then explored for 13 years.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/>
              <a:t>In September 2017, Cassini was crashed into Saturn’s atmosphere, sending back data as it plunged.</a:t>
            </a:r>
          </a:p>
        </p:txBody>
      </p:sp>
      <p:pic>
        <p:nvPicPr>
          <p:cNvPr id="12" name="Content Placeholder 11" descr="A picture containing transport, satellite&#10;&#10;Description automatically generated">
            <a:extLst>
              <a:ext uri="{FF2B5EF4-FFF2-40B4-BE49-F238E27FC236}">
                <a16:creationId xmlns:a16="http://schemas.microsoft.com/office/drawing/2014/main" id="{10225BD1-180D-3C7A-94FC-C09FF0DA5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980" r="41252" b="1"/>
          <a:stretch/>
        </p:blipFill>
        <p:spPr>
          <a:xfrm>
            <a:off x="3711141" y="1"/>
            <a:ext cx="5432859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977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417</Words>
  <Application>Microsoft Office PowerPoint</Application>
  <PresentationFormat>On-screen Show (4:3)</PresentationFormat>
  <Paragraphs>100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Saturn</vt:lpstr>
      <vt:lpstr>Basics</vt:lpstr>
      <vt:lpstr>Structure</vt:lpstr>
      <vt:lpstr>Magnetic Field</vt:lpstr>
      <vt:lpstr>Aurora</vt:lpstr>
      <vt:lpstr>Rings</vt:lpstr>
      <vt:lpstr>Rings</vt:lpstr>
      <vt:lpstr>Daphnis</vt:lpstr>
      <vt:lpstr>Moon Ripples</vt:lpstr>
      <vt:lpstr>Moons</vt:lpstr>
      <vt:lpstr>Titan</vt:lpstr>
      <vt:lpstr>PowerPoint Presentation</vt:lpstr>
      <vt:lpstr>Look Familiar?</vt:lpstr>
      <vt:lpstr>Huygens Probe</vt:lpstr>
      <vt:lpstr>PowerPoint Presentation</vt:lpstr>
      <vt:lpstr>PowerPoint Presentation</vt:lpstr>
      <vt:lpstr>Enceladus</vt:lpstr>
      <vt:lpstr>PowerPoint Presentation</vt:lpstr>
      <vt:lpstr>PowerPoint Presentation</vt:lpstr>
      <vt:lpstr>PowerPoint Presentation</vt:lpstr>
      <vt:lpstr>PowerPoint Presentation</vt:lpstr>
      <vt:lpstr>Mimas</vt:lpstr>
      <vt:lpstr>PowerPoint Presentation</vt:lpstr>
      <vt:lpstr>Iapetus</vt:lpstr>
      <vt:lpstr>PowerPoint Presentation</vt:lpstr>
      <vt:lpstr>Storms</vt:lpstr>
      <vt:lpstr>Storm 2011</vt:lpstr>
      <vt:lpstr>Storm – North Pole</vt:lpstr>
      <vt:lpstr>Storm – South Pole</vt:lpstr>
      <vt:lpstr>Cassini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 F</cp:lastModifiedBy>
  <cp:revision>40</cp:revision>
  <dcterms:created xsi:type="dcterms:W3CDTF">2011-12-14T23:38:56Z</dcterms:created>
  <dcterms:modified xsi:type="dcterms:W3CDTF">2023-11-20T23:02:33Z</dcterms:modified>
</cp:coreProperties>
</file>