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50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B80A-13AE-5342-92CD-A3E55460C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9A3D4-1FB2-6D42-BCA2-980BE7D6D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91D72-F411-6045-870A-FF3BF517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62EF8-251A-BE43-BDE0-C59720D46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33A4E-6660-C546-83DD-A8A1D73D4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1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6C55E-88F7-2443-B8C8-5D62270E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F0D76-BF4A-8741-B95A-3DF20ABC4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874C-FF00-5746-9096-285EC0901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496D7-7388-6A43-8AB1-39F639858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127A5-71A3-EE49-A2BD-0EDD9A85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5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D9B2-6E48-6946-9AE8-52F807931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57B60-DB62-8246-A386-421E9F988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3ECF1-F475-0540-B7F4-7E824A628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43A70-8718-BC40-A2F5-C6E50DCC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D11EE-4BB6-D246-9FBB-C819B51D2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3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19018-37F7-624F-9573-9FA878F8E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93DB-8118-584C-BB3A-3AC9E2157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EA891-072F-B544-B8E8-332E27FC2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6BFB6-A007-4441-B5D6-D0FED2E6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8BBF8-BE91-4A4C-BFBC-E71C90BB4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73DDA-2F08-1B41-ADCE-BBE14B7A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2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A865-35F4-D744-A038-02C545C31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8DC93-9308-1047-9DB5-B89509A24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DB74A2-CE83-4A44-90A8-8F82B892D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5A6D2-A434-E143-8F34-530BF33B6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FFA1D-1D3B-3040-936B-70025BD8D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0B571E-33FC-4242-A573-909655DDC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6B5E92-1B54-2C42-AC06-984C3382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DB25BA-AAC6-5B41-B399-A836654C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1CA2-A3FD-D84D-B530-31A3D834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CDD4BB-6B11-604C-BAFC-761D4CDA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EEB9B-31B7-B546-8951-37D43CBD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139E4-255F-7A43-B434-3C9B853C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5D1CE4-F79B-DD4A-B3A4-BD8EF371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428B2-10DA-8048-9B97-06525B4B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5941D-3202-D741-B5D6-65AA0A82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2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91AF-1B4E-4140-8188-0146C388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92835-91EA-9B41-874B-7070D06FE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7899B-3574-CB47-B974-5BA87C3A3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D4122-CAEB-6D43-9DBC-37A624529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8A056-0F7A-C64A-A920-05F63BDD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A1003-4822-5C4D-B4CF-9DFE16409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8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13626-B8AD-BC49-B466-319B75DCD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54A700-1BC1-294C-B248-EE0078D3F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43FF8-13B4-A849-A77A-A43EECB34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C2972-CC06-BB48-9419-7F00607D2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564D1-1772-474B-9826-BC504BF3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04E06-B402-4440-BBD8-BDBF6D176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7334-8D78-724B-968C-B4C48B352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39AF44-0056-464B-ADB7-0A5EF4C01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AB899-20E6-8547-AB7C-758E30AC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5C91B-233B-D34A-8069-C730F68A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ADD20-1FCA-F442-83E0-2588BBE1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6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EEAC02-1F23-1644-AB77-F74084CB15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7ECBC-4694-F444-9F98-E8D0CCAAF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ABD8B-83AB-CA4F-8CC6-E3AF6918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6C378-03EB-524A-9AC3-759C34E73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337FE-7C40-0846-B71C-18CF616F5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C994F8-093F-A84C-A7B2-F7BD17A8D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9E40C-3A7D-2943-94F5-4394ECC97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AD521-F3AF-DC47-9A32-FFAB85902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1FBC9-700C-BE4D-82E7-D28B29DFE19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B3793-E9E1-E141-8457-1285C1577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9E489-D877-674F-A0AC-F540A088F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6E0E9-32B5-474A-8B52-D73AB2C0C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2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22D69-8B22-E646-AB32-77BC50837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Experimental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8F1B2-BBC5-5E44-899A-F20830CD5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081"/>
            <a:ext cx="10515600" cy="417088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Purpose – to establish </a:t>
            </a:r>
            <a:r>
              <a:rPr lang="en-US" altLang="en-US" u="sng" dirty="0"/>
              <a:t>cause and effect</a:t>
            </a:r>
            <a:r>
              <a:rPr lang="en-US" altLang="en-US" dirty="0"/>
              <a:t> relationships between variables. 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Strength – You find out if one variable (IV) causes a change in another variable (DV)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Weakness – Confounding variables, experimenter bias,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94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908CF1-33F5-C948-A96F-F5FCD0F83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72" y="457200"/>
            <a:ext cx="8307422" cy="778213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Independent/Dependent Variable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D037A3-E182-DB47-A37B-69D9FBD5E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431" y="1595336"/>
            <a:ext cx="4695092" cy="4628182"/>
          </a:xfrm>
        </p:spPr>
        <p:txBody>
          <a:bodyPr>
            <a:normAutofit/>
          </a:bodyPr>
          <a:lstStyle/>
          <a:p>
            <a:r>
              <a:rPr lang="en-US" altLang="en-US" sz="2200" u="sng" dirty="0">
                <a:latin typeface="Calibri" panose="020F0502020204030204" pitchFamily="34" charset="0"/>
                <a:cs typeface="Calibri" panose="020F0502020204030204" pitchFamily="34" charset="0"/>
              </a:rPr>
              <a:t>Independent Variable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Cause (what you are studying)</a:t>
            </a:r>
          </a:p>
          <a:p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variable changed by the experimenter</a:t>
            </a:r>
          </a:p>
          <a:p>
            <a:pPr>
              <a:spcBef>
                <a:spcPct val="0"/>
              </a:spcBef>
            </a:pP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200" u="sng" dirty="0">
                <a:latin typeface="Calibri" panose="020F0502020204030204" pitchFamily="34" charset="0"/>
                <a:cs typeface="Calibri" panose="020F0502020204030204" pitchFamily="34" charset="0"/>
              </a:rPr>
              <a:t>Dependent Variable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–</a:t>
            </a:r>
          </a:p>
          <a:p>
            <a:pPr>
              <a:spcBef>
                <a:spcPct val="0"/>
              </a:spcBef>
            </a:pPr>
            <a:endParaRPr lang="en-US" altLang="en-US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 (result of experiment)</a:t>
            </a:r>
          </a:p>
          <a:p>
            <a:pPr>
              <a:spcBef>
                <a:spcPct val="0"/>
              </a:spcBef>
            </a:pPr>
            <a:endParaRPr lang="en-US" altLang="en-US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 measured by the experimenter</a:t>
            </a:r>
          </a:p>
          <a:p>
            <a:pPr>
              <a:spcBef>
                <a:spcPct val="0"/>
              </a:spcBef>
            </a:pPr>
            <a:endParaRPr lang="en-US" altLang="en-US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altLang="en-US" sz="22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DEPENDS</a:t>
            </a:r>
            <a:r>
              <a:rPr lang="en-US" altLang="en-US" sz="2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independent variable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F4FC83E-516C-464D-BD4F-280756289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688305"/>
            <a:ext cx="6172200" cy="3944009"/>
          </a:xfrm>
        </p:spPr>
      </p:pic>
    </p:spTree>
    <p:extLst>
      <p:ext uri="{BB962C8B-B14F-4D97-AF65-F5344CB8AC3E}">
        <p14:creationId xmlns:p14="http://schemas.microsoft.com/office/powerpoint/2010/main" val="367729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074101-91C7-5E49-B889-894E14E9E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IV and DV in real study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7FB16-FD2C-1C41-B98B-2B1FB1275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"There will be a statistically significant difference in graduation rates of at-risk high-school seniors who participate in an intensive study program as opposed to at-risk high-school seniors who do not participate in the intensive study program." (</a:t>
            </a:r>
            <a:r>
              <a:rPr lang="en-US" altLang="en-US" dirty="0" err="1"/>
              <a:t>LaFountain</a:t>
            </a:r>
            <a:r>
              <a:rPr lang="en-US" altLang="en-US" dirty="0"/>
              <a:t> &amp; </a:t>
            </a:r>
            <a:r>
              <a:rPr lang="en-US" altLang="en-US" dirty="0" err="1"/>
              <a:t>Bartos</a:t>
            </a:r>
            <a:r>
              <a:rPr lang="en-US" altLang="en-US" dirty="0"/>
              <a:t>, 2002, p. 57)</a:t>
            </a:r>
            <a:endParaRPr lang="en-US" altLang="en-US" b="1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IV:</a:t>
            </a:r>
            <a:r>
              <a:rPr lang="en-US" altLang="en-US" dirty="0"/>
              <a:t>   Participation in intensive study program. </a:t>
            </a:r>
          </a:p>
          <a:p>
            <a:pPr marL="0" indent="0">
              <a:buNone/>
            </a:pPr>
            <a:r>
              <a:rPr lang="en-US" altLang="en-US" b="1" dirty="0"/>
              <a:t>DV:</a:t>
            </a:r>
            <a:r>
              <a:rPr lang="en-US" altLang="en-US" dirty="0"/>
              <a:t>  Graduation rates.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23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3820A-105D-6B48-ACE3-F01091CC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Determining Independent and Dependent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48AF6-79C9-124C-9D3B-D095C84B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011"/>
            <a:ext cx="10515600" cy="39329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 good way to determine the IV from the DV is to use an “If . . . then” statement. 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follows the IF is the Independent Variable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follows the THEN is the Dependent Variable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3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617B-11BB-3844-976C-69FDD598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559" y="495300"/>
            <a:ext cx="8135516" cy="766763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Control and Experimental Groups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93C2C-BE6B-4468-A76E-BBA26C4A5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204" y="2057400"/>
            <a:ext cx="4328821" cy="3811588"/>
          </a:xfrm>
        </p:spPr>
        <p:txBody>
          <a:bodyPr/>
          <a:lstStyle/>
          <a:p>
            <a:r>
              <a:rPr lang="en-US" altLang="en-US" sz="3200" dirty="0"/>
              <a:t>The experimental group will get the treatment and the control group will not.</a:t>
            </a:r>
          </a:p>
          <a:p>
            <a:endParaRPr lang="en-US" dirty="0"/>
          </a:p>
        </p:txBody>
      </p:sp>
      <p:pic>
        <p:nvPicPr>
          <p:cNvPr id="8" name="Content Placeholder 7" descr="A picture containing room&#10;&#10;Description automatically generated">
            <a:extLst>
              <a:ext uri="{FF2B5EF4-FFF2-40B4-BE49-F238E27FC236}">
                <a16:creationId xmlns:a16="http://schemas.microsoft.com/office/drawing/2014/main" id="{236D8933-2AEB-4494-B4EE-1CE547F58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2106017"/>
            <a:ext cx="6172200" cy="3236514"/>
          </a:xfrm>
        </p:spPr>
      </p:pic>
    </p:spTree>
    <p:extLst>
      <p:ext uri="{BB962C8B-B14F-4D97-AF65-F5344CB8AC3E}">
        <p14:creationId xmlns:p14="http://schemas.microsoft.com/office/powerpoint/2010/main" val="268798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0073-0660-254D-8E47-E4DA8F55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7"/>
            <a:ext cx="3667039" cy="8493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Placebo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D3829-6379-B549-BBB6-DF0A61423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1614792"/>
            <a:ext cx="3667037" cy="460902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altLang="en-US" sz="2400" dirty="0"/>
          </a:p>
          <a:p>
            <a:r>
              <a:rPr lang="en-US" altLang="en-US" sz="2400" dirty="0"/>
              <a:t>When a person takes a medication that he or she thinks will help, and it actually does.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This is NOT treatment.  The effect does not last.</a:t>
            </a:r>
          </a:p>
          <a:p>
            <a:endParaRPr lang="en-US" altLang="en-US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2748A3-F8A1-974E-8A99-737FF7928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592" b="-1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2160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386C7-8634-6247-9FF5-26005750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13931" cy="729574"/>
          </a:xfrm>
        </p:spPr>
        <p:txBody>
          <a:bodyPr>
            <a:normAutofit/>
          </a:bodyPr>
          <a:lstStyle/>
          <a:p>
            <a:pPr algn="ctr"/>
            <a:r>
              <a:rPr lang="en-US" sz="4400" b="1">
                <a:latin typeface="Calibri" panose="020F0502020204030204" pitchFamily="34" charset="0"/>
                <a:cs typeface="Calibri" panose="020F0502020204030204" pitchFamily="34" charset="0"/>
              </a:rPr>
              <a:t>Random Assignment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D26976-95EE-344F-9317-AF50526FB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6180" y="1440201"/>
            <a:ext cx="5715474" cy="428466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01415-094F-B24D-8F70-83499B5F8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894" y="1575881"/>
            <a:ext cx="4519391" cy="4880903"/>
          </a:xfrm>
        </p:spPr>
        <p:txBody>
          <a:bodyPr>
            <a:normAutofit/>
          </a:bodyPr>
          <a:lstStyle/>
          <a:p>
            <a:r>
              <a:rPr lang="en-US" altLang="en-US" sz="2000" dirty="0"/>
              <a:t>You </a:t>
            </a:r>
            <a:r>
              <a:rPr lang="en-US" altLang="en-US" sz="2000" b="1" dirty="0"/>
              <a:t>randomly assign </a:t>
            </a:r>
            <a:r>
              <a:rPr lang="en-US" altLang="en-US" sz="2000" dirty="0"/>
              <a:t>participants to either your control or experimental groups.</a:t>
            </a:r>
          </a:p>
          <a:p>
            <a:endParaRPr lang="en-US" altLang="en-US" sz="2000" dirty="0"/>
          </a:p>
          <a:p>
            <a:r>
              <a:rPr lang="en-US" altLang="en-US" sz="2000" dirty="0"/>
              <a:t>Ex: using an alphabetical list of participants, assign every other name to the experimental group.</a:t>
            </a:r>
          </a:p>
          <a:p>
            <a:endParaRPr lang="en-US" altLang="en-US" sz="2000" dirty="0"/>
          </a:p>
          <a:p>
            <a:r>
              <a:rPr lang="en-US" sz="2000" b="1" dirty="0"/>
              <a:t>Random sampling </a:t>
            </a:r>
            <a:r>
              <a:rPr lang="en-US" sz="2000" dirty="0"/>
              <a:t>refers to selecting individuals from the population. </a:t>
            </a:r>
          </a:p>
          <a:p>
            <a:r>
              <a:rPr lang="en-US" sz="2000" b="1" dirty="0"/>
              <a:t>Random assignment </a:t>
            </a:r>
            <a:r>
              <a:rPr lang="en-US" sz="2000" dirty="0"/>
              <a:t>refers to how you place those participants into groups (such as experimental vs. control).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5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DC2A84-EFA4-0E40-99A4-76EE1157E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Single Blind and Double Blind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5C572E-D588-534F-9D16-EA7C5B9E5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u="sng" dirty="0"/>
              <a:t>Single Blind</a:t>
            </a:r>
            <a:r>
              <a:rPr lang="en-US" altLang="en-US" dirty="0"/>
              <a:t>:</a:t>
            </a:r>
          </a:p>
          <a:p>
            <a:pPr marL="0" indent="0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Only the participant is unaware of which group they are in… either the control or experimental group.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u="sng" dirty="0"/>
              <a:t>Double Blind (Gold Standard)</a:t>
            </a:r>
            <a:r>
              <a:rPr lang="en-US" altLang="en-US" dirty="0"/>
              <a:t>: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/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/>
              <a:t>Both the participant and the researcher are unaware of the group they are in.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1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lowchart: Document 7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E4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908F2FC4-23A0-B649-9322-F055E6CF4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Single Blind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DB34A9D-A1B3-0046-AF74-4630AD5F4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059908"/>
            <a:ext cx="7347537" cy="47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5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lowchart: Document 7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83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7A49421-E46D-0240-844A-777850833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Double Blind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78CDF3-0B97-994A-AD76-D3D566902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059908"/>
            <a:ext cx="7347537" cy="47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64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E7073-2BE6-4042-AF7F-6B7322B69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Confounding Variables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4BF1B-F27E-5F4D-BEC4-48C4EA337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Variables that a researcher fails to control for or eliminate.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The only thing that should change is the Independent Variable.  If the IV is the only thing that changes, then it must be the thing that caused the change.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If there were confounding variables it might have been them.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899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FBDFA86-51D3-4729-B154-79691837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852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8BB5B-87A7-1449-BB7B-EB852090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506251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Experimenter Bias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1CE7C6-BE91-42A7-9214-F33FD918C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078CB-1733-484A-A3AA-1063DFD83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286000"/>
            <a:ext cx="5081232" cy="393192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altLang="en-US" sz="1800" dirty="0">
              <a:solidFill>
                <a:srgbClr val="FFFFFF"/>
              </a:solidFill>
            </a:endParaRPr>
          </a:p>
          <a:p>
            <a:endParaRPr lang="en-US" altLang="en-US" sz="1800" dirty="0">
              <a:solidFill>
                <a:srgbClr val="FFFFFF"/>
              </a:solidFill>
            </a:endParaRPr>
          </a:p>
          <a:p>
            <a:r>
              <a:rPr lang="en-US" altLang="en-US" sz="2800" dirty="0">
                <a:solidFill>
                  <a:srgbClr val="FFFFFF"/>
                </a:solidFill>
              </a:rPr>
              <a:t>Errors in a research study due to the predisposed notions or beliefs of the experimenter. </a:t>
            </a:r>
            <a:r>
              <a:rPr lang="en-US" altLang="en-US" sz="1800" dirty="0">
                <a:solidFill>
                  <a:srgbClr val="FFFFFF"/>
                </a:soli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FFFFFF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16A020-90BA-AC44-BA55-41C37B834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8" r="2" b="2"/>
          <a:stretch/>
        </p:blipFill>
        <p:spPr>
          <a:xfrm>
            <a:off x="7662831" y="640080"/>
            <a:ext cx="377027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3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Experimental Research</vt:lpstr>
      <vt:lpstr>Independent/Dependent Variable </vt:lpstr>
      <vt:lpstr>IV and DV in real study</vt:lpstr>
      <vt:lpstr>Determining Independent and Dependent</vt:lpstr>
      <vt:lpstr>Control and Experimental Groups</vt:lpstr>
      <vt:lpstr>Placebo Effect</vt:lpstr>
      <vt:lpstr>Random Assignment</vt:lpstr>
      <vt:lpstr>Single Blind and Double Blind</vt:lpstr>
      <vt:lpstr>Single Blind</vt:lpstr>
      <vt:lpstr>Double Blind</vt:lpstr>
      <vt:lpstr>Confounding Variables</vt:lpstr>
      <vt:lpstr>Experimenter Bias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19</cp:revision>
  <dcterms:created xsi:type="dcterms:W3CDTF">2018-08-31T10:52:48Z</dcterms:created>
  <dcterms:modified xsi:type="dcterms:W3CDTF">2021-09-30T00:55:40Z</dcterms:modified>
</cp:coreProperties>
</file>