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302" r:id="rId3"/>
    <p:sldId id="304" r:id="rId4"/>
    <p:sldId id="257" r:id="rId5"/>
    <p:sldId id="258" r:id="rId6"/>
    <p:sldId id="259" r:id="rId7"/>
    <p:sldId id="260" r:id="rId8"/>
    <p:sldId id="261" r:id="rId9"/>
    <p:sldId id="262" r:id="rId10"/>
    <p:sldId id="303" r:id="rId11"/>
    <p:sldId id="296" r:id="rId12"/>
    <p:sldId id="297" r:id="rId13"/>
    <p:sldId id="298" r:id="rId14"/>
    <p:sldId id="299" r:id="rId15"/>
    <p:sldId id="300" r:id="rId16"/>
    <p:sldId id="271" r:id="rId17"/>
    <p:sldId id="283" r:id="rId18"/>
    <p:sldId id="294" r:id="rId19"/>
    <p:sldId id="272" r:id="rId20"/>
    <p:sldId id="301" r:id="rId21"/>
    <p:sldId id="278"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4"/>
  </p:normalViewPr>
  <p:slideViewPr>
    <p:cSldViewPr snapToGrid="0" snapToObjects="1">
      <p:cViewPr varScale="1">
        <p:scale>
          <a:sx n="82" d="100"/>
          <a:sy n="82" d="100"/>
        </p:scale>
        <p:origin x="69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png"/></Relationships>
</file>

<file path=ppt/diagrams/_rels/drawing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10F424-44CA-4EBC-8EB2-00F8E91E8F5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1091A28B-41B2-4A51-853C-B81A7BD60D2F}">
      <dgm:prSet/>
      <dgm:spPr/>
      <dgm:t>
        <a:bodyPr/>
        <a:lstStyle/>
        <a:p>
          <a:r>
            <a:rPr lang="en-US"/>
            <a:t>DV = Height</a:t>
          </a:r>
          <a:br>
            <a:rPr lang="en-US"/>
          </a:br>
          <a:r>
            <a:rPr lang="en-US"/>
            <a:t>DV = Weight</a:t>
          </a:r>
        </a:p>
      </dgm:t>
    </dgm:pt>
    <dgm:pt modelId="{5122B14B-2E4F-4590-B02F-361421052B60}" type="parTrans" cxnId="{FB71E1B8-5D4D-4053-A087-1DF47355EEBC}">
      <dgm:prSet/>
      <dgm:spPr/>
      <dgm:t>
        <a:bodyPr/>
        <a:lstStyle/>
        <a:p>
          <a:endParaRPr lang="en-US"/>
        </a:p>
      </dgm:t>
    </dgm:pt>
    <dgm:pt modelId="{8656191F-38AD-450E-8592-EBB2D28D5CF2}" type="sibTrans" cxnId="{FB71E1B8-5D4D-4053-A087-1DF47355EEBC}">
      <dgm:prSet/>
      <dgm:spPr/>
      <dgm:t>
        <a:bodyPr/>
        <a:lstStyle/>
        <a:p>
          <a:endParaRPr lang="en-US"/>
        </a:p>
      </dgm:t>
    </dgm:pt>
    <dgm:pt modelId="{97DCBA24-7351-4E4B-B6F7-72E96A4A0D27}">
      <dgm:prSet/>
      <dgm:spPr/>
      <dgm:t>
        <a:bodyPr/>
        <a:lstStyle/>
        <a:p>
          <a:r>
            <a:rPr lang="en-US" dirty="0"/>
            <a:t>DV = Golf Score</a:t>
          </a:r>
          <a:br>
            <a:rPr lang="en-US" dirty="0"/>
          </a:br>
          <a:r>
            <a:rPr lang="en-US" dirty="0"/>
            <a:t>DV = years the person has played golf</a:t>
          </a:r>
        </a:p>
      </dgm:t>
    </dgm:pt>
    <dgm:pt modelId="{E1F9BB41-06C5-42EF-A6F5-81301EB9B8AA}" type="parTrans" cxnId="{D848F01A-63D8-4752-A7A4-BDCCF694B22E}">
      <dgm:prSet/>
      <dgm:spPr/>
      <dgm:t>
        <a:bodyPr/>
        <a:lstStyle/>
        <a:p>
          <a:endParaRPr lang="en-US"/>
        </a:p>
      </dgm:t>
    </dgm:pt>
    <dgm:pt modelId="{50CBE71B-4E13-4F9D-8C99-DC54C30079D1}" type="sibTrans" cxnId="{D848F01A-63D8-4752-A7A4-BDCCF694B22E}">
      <dgm:prSet/>
      <dgm:spPr/>
      <dgm:t>
        <a:bodyPr/>
        <a:lstStyle/>
        <a:p>
          <a:endParaRPr lang="en-US"/>
        </a:p>
      </dgm:t>
    </dgm:pt>
    <dgm:pt modelId="{4453F64C-1928-4F16-9D71-8464A49DEF04}">
      <dgm:prSet/>
      <dgm:spPr/>
      <dgm:t>
        <a:bodyPr/>
        <a:lstStyle/>
        <a:p>
          <a:r>
            <a:rPr lang="en-US" dirty="0"/>
            <a:t>DV = Salary  </a:t>
          </a:r>
        </a:p>
        <a:p>
          <a:r>
            <a:rPr lang="en-US" dirty="0"/>
            <a:t>DV = Happiness</a:t>
          </a:r>
        </a:p>
      </dgm:t>
    </dgm:pt>
    <dgm:pt modelId="{B234DE20-41B5-478A-B8C2-66F05709A259}" type="parTrans" cxnId="{925B048A-336C-4D70-B9C8-8CF2BF46FE14}">
      <dgm:prSet/>
      <dgm:spPr/>
      <dgm:t>
        <a:bodyPr/>
        <a:lstStyle/>
        <a:p>
          <a:endParaRPr lang="en-US"/>
        </a:p>
      </dgm:t>
    </dgm:pt>
    <dgm:pt modelId="{F18BA07F-76C9-446D-BC84-8A7D0C491FED}" type="sibTrans" cxnId="{925B048A-336C-4D70-B9C8-8CF2BF46FE14}">
      <dgm:prSet/>
      <dgm:spPr/>
      <dgm:t>
        <a:bodyPr/>
        <a:lstStyle/>
        <a:p>
          <a:endParaRPr lang="en-US"/>
        </a:p>
      </dgm:t>
    </dgm:pt>
    <dgm:pt modelId="{AEEB19E3-788E-4087-9EB3-478B2886CB14}">
      <dgm:prSet/>
      <dgm:spPr/>
      <dgm:t>
        <a:bodyPr/>
        <a:lstStyle/>
        <a:p>
          <a:r>
            <a:rPr lang="en-US" dirty="0"/>
            <a:t>DV = IQ scores  </a:t>
          </a:r>
        </a:p>
        <a:p>
          <a:r>
            <a:rPr lang="en-US" dirty="0"/>
            <a:t>DV = Size of your big toe</a:t>
          </a:r>
        </a:p>
      </dgm:t>
    </dgm:pt>
    <dgm:pt modelId="{92C6F13A-4968-47E4-B9B7-155568BB0BC0}" type="sibTrans" cxnId="{CFFBEA57-13AC-433B-A1FF-0A3389B79300}">
      <dgm:prSet/>
      <dgm:spPr/>
      <dgm:t>
        <a:bodyPr/>
        <a:lstStyle/>
        <a:p>
          <a:endParaRPr lang="en-US"/>
        </a:p>
      </dgm:t>
    </dgm:pt>
    <dgm:pt modelId="{7B1A62D2-74C1-4200-8FC4-5E1617627921}" type="parTrans" cxnId="{CFFBEA57-13AC-433B-A1FF-0A3389B79300}">
      <dgm:prSet/>
      <dgm:spPr/>
      <dgm:t>
        <a:bodyPr/>
        <a:lstStyle/>
        <a:p>
          <a:endParaRPr lang="en-US"/>
        </a:p>
      </dgm:t>
    </dgm:pt>
    <dgm:pt modelId="{8FCB0C35-C746-4B80-86F1-96878766F593}" type="pres">
      <dgm:prSet presAssocID="{ED10F424-44CA-4EBC-8EB2-00F8E91E8F5A}" presName="linear" presStyleCnt="0">
        <dgm:presLayoutVars>
          <dgm:animLvl val="lvl"/>
          <dgm:resizeHandles val="exact"/>
        </dgm:presLayoutVars>
      </dgm:prSet>
      <dgm:spPr/>
    </dgm:pt>
    <dgm:pt modelId="{8AA3F1BD-0603-4F74-A4FE-1CF9A7549CEA}" type="pres">
      <dgm:prSet presAssocID="{1091A28B-41B2-4A51-853C-B81A7BD60D2F}" presName="parentText" presStyleLbl="node1" presStyleIdx="0" presStyleCnt="4">
        <dgm:presLayoutVars>
          <dgm:chMax val="0"/>
          <dgm:bulletEnabled val="1"/>
        </dgm:presLayoutVars>
      </dgm:prSet>
      <dgm:spPr/>
    </dgm:pt>
    <dgm:pt modelId="{12EB2364-F6EF-443D-B2F9-BA32FF8EEBF9}" type="pres">
      <dgm:prSet presAssocID="{8656191F-38AD-450E-8592-EBB2D28D5CF2}" presName="spacer" presStyleCnt="0"/>
      <dgm:spPr/>
    </dgm:pt>
    <dgm:pt modelId="{DDACF607-4C3C-44E0-ACD9-76A817517618}" type="pres">
      <dgm:prSet presAssocID="{97DCBA24-7351-4E4B-B6F7-72E96A4A0D27}" presName="parentText" presStyleLbl="node1" presStyleIdx="1" presStyleCnt="4">
        <dgm:presLayoutVars>
          <dgm:chMax val="0"/>
          <dgm:bulletEnabled val="1"/>
        </dgm:presLayoutVars>
      </dgm:prSet>
      <dgm:spPr/>
    </dgm:pt>
    <dgm:pt modelId="{9128932F-FD08-4B66-8500-D2C48217CABD}" type="pres">
      <dgm:prSet presAssocID="{50CBE71B-4E13-4F9D-8C99-DC54C30079D1}" presName="spacer" presStyleCnt="0"/>
      <dgm:spPr/>
    </dgm:pt>
    <dgm:pt modelId="{06E570C9-EDA7-45FF-931B-C64D3CAF4238}" type="pres">
      <dgm:prSet presAssocID="{AEEB19E3-788E-4087-9EB3-478B2886CB14}" presName="parentText" presStyleLbl="node1" presStyleIdx="2" presStyleCnt="4">
        <dgm:presLayoutVars>
          <dgm:chMax val="0"/>
          <dgm:bulletEnabled val="1"/>
        </dgm:presLayoutVars>
      </dgm:prSet>
      <dgm:spPr/>
    </dgm:pt>
    <dgm:pt modelId="{F766B2E8-5D09-4897-BEC0-D9F4A507B03E}" type="pres">
      <dgm:prSet presAssocID="{92C6F13A-4968-47E4-B9B7-155568BB0BC0}" presName="spacer" presStyleCnt="0"/>
      <dgm:spPr/>
    </dgm:pt>
    <dgm:pt modelId="{0392202B-ACEE-417F-9AB5-6F23B3C01D0A}" type="pres">
      <dgm:prSet presAssocID="{4453F64C-1928-4F16-9D71-8464A49DEF04}" presName="parentText" presStyleLbl="node1" presStyleIdx="3" presStyleCnt="4">
        <dgm:presLayoutVars>
          <dgm:chMax val="0"/>
          <dgm:bulletEnabled val="1"/>
        </dgm:presLayoutVars>
      </dgm:prSet>
      <dgm:spPr/>
    </dgm:pt>
  </dgm:ptLst>
  <dgm:cxnLst>
    <dgm:cxn modelId="{D848F01A-63D8-4752-A7A4-BDCCF694B22E}" srcId="{ED10F424-44CA-4EBC-8EB2-00F8E91E8F5A}" destId="{97DCBA24-7351-4E4B-B6F7-72E96A4A0D27}" srcOrd="1" destOrd="0" parTransId="{E1F9BB41-06C5-42EF-A6F5-81301EB9B8AA}" sibTransId="{50CBE71B-4E13-4F9D-8C99-DC54C30079D1}"/>
    <dgm:cxn modelId="{CFFBEA57-13AC-433B-A1FF-0A3389B79300}" srcId="{ED10F424-44CA-4EBC-8EB2-00F8E91E8F5A}" destId="{AEEB19E3-788E-4087-9EB3-478B2886CB14}" srcOrd="2" destOrd="0" parTransId="{7B1A62D2-74C1-4200-8FC4-5E1617627921}" sibTransId="{92C6F13A-4968-47E4-B9B7-155568BB0BC0}"/>
    <dgm:cxn modelId="{925B048A-336C-4D70-B9C8-8CF2BF46FE14}" srcId="{ED10F424-44CA-4EBC-8EB2-00F8E91E8F5A}" destId="{4453F64C-1928-4F16-9D71-8464A49DEF04}" srcOrd="3" destOrd="0" parTransId="{B234DE20-41B5-478A-B8C2-66F05709A259}" sibTransId="{F18BA07F-76C9-446D-BC84-8A7D0C491FED}"/>
    <dgm:cxn modelId="{E215F48D-5198-4CCA-888A-2D101DD3D57A}" type="presOf" srcId="{1091A28B-41B2-4A51-853C-B81A7BD60D2F}" destId="{8AA3F1BD-0603-4F74-A4FE-1CF9A7549CEA}" srcOrd="0" destOrd="0" presId="urn:microsoft.com/office/officeart/2005/8/layout/vList2"/>
    <dgm:cxn modelId="{AAF1D593-C0C6-4AFB-98EC-6F7AE376BA88}" type="presOf" srcId="{4453F64C-1928-4F16-9D71-8464A49DEF04}" destId="{0392202B-ACEE-417F-9AB5-6F23B3C01D0A}" srcOrd="0" destOrd="0" presId="urn:microsoft.com/office/officeart/2005/8/layout/vList2"/>
    <dgm:cxn modelId="{FB71E1B8-5D4D-4053-A087-1DF47355EEBC}" srcId="{ED10F424-44CA-4EBC-8EB2-00F8E91E8F5A}" destId="{1091A28B-41B2-4A51-853C-B81A7BD60D2F}" srcOrd="0" destOrd="0" parTransId="{5122B14B-2E4F-4590-B02F-361421052B60}" sibTransId="{8656191F-38AD-450E-8592-EBB2D28D5CF2}"/>
    <dgm:cxn modelId="{F4AF72EE-4FFA-4091-83AB-4EB1248F4E97}" type="presOf" srcId="{AEEB19E3-788E-4087-9EB3-478B2886CB14}" destId="{06E570C9-EDA7-45FF-931B-C64D3CAF4238}" srcOrd="0" destOrd="0" presId="urn:microsoft.com/office/officeart/2005/8/layout/vList2"/>
    <dgm:cxn modelId="{E2E54CEF-B50B-4380-8095-C0BA682C8E12}" type="presOf" srcId="{97DCBA24-7351-4E4B-B6F7-72E96A4A0D27}" destId="{DDACF607-4C3C-44E0-ACD9-76A817517618}" srcOrd="0" destOrd="0" presId="urn:microsoft.com/office/officeart/2005/8/layout/vList2"/>
    <dgm:cxn modelId="{1E3724F6-C050-4883-9D75-F4ACB797468F}" type="presOf" srcId="{ED10F424-44CA-4EBC-8EB2-00F8E91E8F5A}" destId="{8FCB0C35-C746-4B80-86F1-96878766F593}" srcOrd="0" destOrd="0" presId="urn:microsoft.com/office/officeart/2005/8/layout/vList2"/>
    <dgm:cxn modelId="{4DBC5AFB-90E4-428D-A39D-7AB3575B49CA}" type="presParOf" srcId="{8FCB0C35-C746-4B80-86F1-96878766F593}" destId="{8AA3F1BD-0603-4F74-A4FE-1CF9A7549CEA}" srcOrd="0" destOrd="0" presId="urn:microsoft.com/office/officeart/2005/8/layout/vList2"/>
    <dgm:cxn modelId="{92621368-7F71-421A-B045-A18262BD2E78}" type="presParOf" srcId="{8FCB0C35-C746-4B80-86F1-96878766F593}" destId="{12EB2364-F6EF-443D-B2F9-BA32FF8EEBF9}" srcOrd="1" destOrd="0" presId="urn:microsoft.com/office/officeart/2005/8/layout/vList2"/>
    <dgm:cxn modelId="{94D6B250-4009-41AE-AD7F-CF439823C780}" type="presParOf" srcId="{8FCB0C35-C746-4B80-86F1-96878766F593}" destId="{DDACF607-4C3C-44E0-ACD9-76A817517618}" srcOrd="2" destOrd="0" presId="urn:microsoft.com/office/officeart/2005/8/layout/vList2"/>
    <dgm:cxn modelId="{65515CA2-AD53-4D1C-A221-4E367BA7DEC9}" type="presParOf" srcId="{8FCB0C35-C746-4B80-86F1-96878766F593}" destId="{9128932F-FD08-4B66-8500-D2C48217CABD}" srcOrd="3" destOrd="0" presId="urn:microsoft.com/office/officeart/2005/8/layout/vList2"/>
    <dgm:cxn modelId="{F6DD110C-052B-4211-A30E-4D4F1FD4199D}" type="presParOf" srcId="{8FCB0C35-C746-4B80-86F1-96878766F593}" destId="{06E570C9-EDA7-45FF-931B-C64D3CAF4238}" srcOrd="4" destOrd="0" presId="urn:microsoft.com/office/officeart/2005/8/layout/vList2"/>
    <dgm:cxn modelId="{44D49F3A-0AC9-42DB-883A-EED4D816473C}" type="presParOf" srcId="{8FCB0C35-C746-4B80-86F1-96878766F593}" destId="{F766B2E8-5D09-4897-BEC0-D9F4A507B03E}" srcOrd="5" destOrd="0" presId="urn:microsoft.com/office/officeart/2005/8/layout/vList2"/>
    <dgm:cxn modelId="{C8F951CD-C89A-4632-93AF-12BB74D8BF0E}" type="presParOf" srcId="{8FCB0C35-C746-4B80-86F1-96878766F593}" destId="{0392202B-ACEE-417F-9AB5-6F23B3C01D0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64A78A-CF68-4F72-B82A-A02256DC01F0}" type="doc">
      <dgm:prSet loTypeId="urn:microsoft.com/office/officeart/2018/2/layout/IconVerticalSolidList" loCatId="icon" qsTypeId="urn:microsoft.com/office/officeart/2005/8/quickstyle/simple4" qsCatId="simple" csTypeId="urn:microsoft.com/office/officeart/2018/5/colors/Iconchunking_neutralbg_accent0_3" csCatId="mainScheme" phldr="1"/>
      <dgm:spPr/>
      <dgm:t>
        <a:bodyPr/>
        <a:lstStyle/>
        <a:p>
          <a:endParaRPr lang="en-US"/>
        </a:p>
      </dgm:t>
    </dgm:pt>
    <dgm:pt modelId="{ADAE9CF8-EB7A-4006-A560-F2664EB7CDF8}">
      <dgm:prSet/>
      <dgm:spPr/>
      <dgm:t>
        <a:bodyPr/>
        <a:lstStyle/>
        <a:p>
          <a:pPr>
            <a:lnSpc>
              <a:spcPct val="100000"/>
            </a:lnSpc>
          </a:pPr>
          <a:r>
            <a:rPr lang="en-US" dirty="0"/>
            <a:t>An exact description of the characteristic you are measuring. </a:t>
          </a:r>
        </a:p>
      </dgm:t>
    </dgm:pt>
    <dgm:pt modelId="{3ABD9155-CE3D-4950-90DB-23DD03902B20}" type="parTrans" cxnId="{917BBDF7-0EBB-4F04-8EBF-50DBB2B1C654}">
      <dgm:prSet/>
      <dgm:spPr/>
      <dgm:t>
        <a:bodyPr/>
        <a:lstStyle/>
        <a:p>
          <a:endParaRPr lang="en-US"/>
        </a:p>
      </dgm:t>
    </dgm:pt>
    <dgm:pt modelId="{9435FF45-4F3A-435D-B779-20DC03879B0E}" type="sibTrans" cxnId="{917BBDF7-0EBB-4F04-8EBF-50DBB2B1C654}">
      <dgm:prSet/>
      <dgm:spPr/>
      <dgm:t>
        <a:bodyPr/>
        <a:lstStyle/>
        <a:p>
          <a:endParaRPr lang="en-US"/>
        </a:p>
      </dgm:t>
    </dgm:pt>
    <dgm:pt modelId="{B14D0EE7-9205-41BA-A32E-6759401C5BD7}" type="pres">
      <dgm:prSet presAssocID="{0764A78A-CF68-4F72-B82A-A02256DC01F0}" presName="root" presStyleCnt="0">
        <dgm:presLayoutVars>
          <dgm:dir/>
          <dgm:resizeHandles val="exact"/>
        </dgm:presLayoutVars>
      </dgm:prSet>
      <dgm:spPr/>
    </dgm:pt>
    <dgm:pt modelId="{5889D5BA-947F-42D3-8564-70ACD0E8E9B4}" type="pres">
      <dgm:prSet presAssocID="{ADAE9CF8-EB7A-4006-A560-F2664EB7CDF8}" presName="compNode" presStyleCnt="0"/>
      <dgm:spPr/>
    </dgm:pt>
    <dgm:pt modelId="{297541C7-2E78-470C-8E08-2C480A7211D6}" type="pres">
      <dgm:prSet presAssocID="{ADAE9CF8-EB7A-4006-A560-F2664EB7CDF8}" presName="bgRect" presStyleLbl="bgShp" presStyleIdx="0" presStyleCnt="1" custLinFactNeighborY="-62434"/>
      <dgm:spPr/>
    </dgm:pt>
    <dgm:pt modelId="{02956347-E0B8-4101-910C-9D4CF88B8F06}" type="pres">
      <dgm:prSet presAssocID="{ADAE9CF8-EB7A-4006-A560-F2664EB7CDF8}" presName="iconRect" presStyleLbl="node1" presStyleIdx="0" presStyleCnt="1" custLinFactY="-11439" custLinFactNeighborX="2076" custLinFactNeighborY="-1000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C030471D-6C3A-4C8D-83CD-6BCA6036446F}" type="pres">
      <dgm:prSet presAssocID="{ADAE9CF8-EB7A-4006-A560-F2664EB7CDF8}" presName="spaceRect" presStyleCnt="0"/>
      <dgm:spPr/>
    </dgm:pt>
    <dgm:pt modelId="{B3A5E2FE-8458-43FA-AFBB-5D8BAA45E3BE}" type="pres">
      <dgm:prSet presAssocID="{ADAE9CF8-EB7A-4006-A560-F2664EB7CDF8}" presName="parTx" presStyleLbl="revTx" presStyleIdx="0" presStyleCnt="1" custLinFactNeighborX="-717" custLinFactNeighborY="-60530">
        <dgm:presLayoutVars>
          <dgm:chMax val="0"/>
          <dgm:chPref val="0"/>
        </dgm:presLayoutVars>
      </dgm:prSet>
      <dgm:spPr/>
    </dgm:pt>
  </dgm:ptLst>
  <dgm:cxnLst>
    <dgm:cxn modelId="{173A5E50-5283-4FDC-82C6-A4928B5E9707}" type="presOf" srcId="{0764A78A-CF68-4F72-B82A-A02256DC01F0}" destId="{B14D0EE7-9205-41BA-A32E-6759401C5BD7}" srcOrd="0" destOrd="0" presId="urn:microsoft.com/office/officeart/2018/2/layout/IconVerticalSolidList"/>
    <dgm:cxn modelId="{DD58108D-3DB6-4EE9-86D0-EC5CC7B2A232}" type="presOf" srcId="{ADAE9CF8-EB7A-4006-A560-F2664EB7CDF8}" destId="{B3A5E2FE-8458-43FA-AFBB-5D8BAA45E3BE}" srcOrd="0" destOrd="0" presId="urn:microsoft.com/office/officeart/2018/2/layout/IconVerticalSolidList"/>
    <dgm:cxn modelId="{917BBDF7-0EBB-4F04-8EBF-50DBB2B1C654}" srcId="{0764A78A-CF68-4F72-B82A-A02256DC01F0}" destId="{ADAE9CF8-EB7A-4006-A560-F2664EB7CDF8}" srcOrd="0" destOrd="0" parTransId="{3ABD9155-CE3D-4950-90DB-23DD03902B20}" sibTransId="{9435FF45-4F3A-435D-B779-20DC03879B0E}"/>
    <dgm:cxn modelId="{1945C3DD-02C6-4227-90B8-093F3F98C2C3}" type="presParOf" srcId="{B14D0EE7-9205-41BA-A32E-6759401C5BD7}" destId="{5889D5BA-947F-42D3-8564-70ACD0E8E9B4}" srcOrd="0" destOrd="0" presId="urn:microsoft.com/office/officeart/2018/2/layout/IconVerticalSolidList"/>
    <dgm:cxn modelId="{682AE9FC-0801-4F37-AEBA-7AA8B62C17C0}" type="presParOf" srcId="{5889D5BA-947F-42D3-8564-70ACD0E8E9B4}" destId="{297541C7-2E78-470C-8E08-2C480A7211D6}" srcOrd="0" destOrd="0" presId="urn:microsoft.com/office/officeart/2018/2/layout/IconVerticalSolidList"/>
    <dgm:cxn modelId="{8CE8B99C-B21C-4B51-A996-A7C3D28F211E}" type="presParOf" srcId="{5889D5BA-947F-42D3-8564-70ACD0E8E9B4}" destId="{02956347-E0B8-4101-910C-9D4CF88B8F06}" srcOrd="1" destOrd="0" presId="urn:microsoft.com/office/officeart/2018/2/layout/IconVerticalSolidList"/>
    <dgm:cxn modelId="{3E5B27C6-B203-4EE6-BBDF-A09DE851F317}" type="presParOf" srcId="{5889D5BA-947F-42D3-8564-70ACD0E8E9B4}" destId="{C030471D-6C3A-4C8D-83CD-6BCA6036446F}" srcOrd="2" destOrd="0" presId="urn:microsoft.com/office/officeart/2018/2/layout/IconVerticalSolidList"/>
    <dgm:cxn modelId="{864D041A-E779-4B1D-96F2-934F71BA9F04}" type="presParOf" srcId="{5889D5BA-947F-42D3-8564-70ACD0E8E9B4}" destId="{B3A5E2FE-8458-43FA-AFBB-5D8BAA45E3B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3F1BD-0603-4F74-A4FE-1CF9A7549CEA}">
      <dsp:nvSpPr>
        <dsp:cNvPr id="0" name=""/>
        <dsp:cNvSpPr/>
      </dsp:nvSpPr>
      <dsp:spPr>
        <a:xfrm>
          <a:off x="0" y="53375"/>
          <a:ext cx="6513603" cy="137986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DV = Height</a:t>
          </a:r>
          <a:br>
            <a:rPr lang="en-US" sz="3000" kern="1200"/>
          </a:br>
          <a:r>
            <a:rPr lang="en-US" sz="3000" kern="1200"/>
            <a:t>DV = Weight</a:t>
          </a:r>
        </a:p>
      </dsp:txBody>
      <dsp:txXfrm>
        <a:off x="67360" y="120735"/>
        <a:ext cx="6378883" cy="1245148"/>
      </dsp:txXfrm>
    </dsp:sp>
    <dsp:sp modelId="{DDACF607-4C3C-44E0-ACD9-76A817517618}">
      <dsp:nvSpPr>
        <dsp:cNvPr id="0" name=""/>
        <dsp:cNvSpPr/>
      </dsp:nvSpPr>
      <dsp:spPr>
        <a:xfrm>
          <a:off x="0" y="1519644"/>
          <a:ext cx="6513603" cy="1379868"/>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DV = Golf Score</a:t>
          </a:r>
          <a:br>
            <a:rPr lang="en-US" sz="3000" kern="1200" dirty="0"/>
          </a:br>
          <a:r>
            <a:rPr lang="en-US" sz="3000" kern="1200" dirty="0"/>
            <a:t>DV = years the person has played golf</a:t>
          </a:r>
        </a:p>
      </dsp:txBody>
      <dsp:txXfrm>
        <a:off x="67360" y="1587004"/>
        <a:ext cx="6378883" cy="1245148"/>
      </dsp:txXfrm>
    </dsp:sp>
    <dsp:sp modelId="{06E570C9-EDA7-45FF-931B-C64D3CAF4238}">
      <dsp:nvSpPr>
        <dsp:cNvPr id="0" name=""/>
        <dsp:cNvSpPr/>
      </dsp:nvSpPr>
      <dsp:spPr>
        <a:xfrm>
          <a:off x="0" y="2985913"/>
          <a:ext cx="6513603" cy="1379868"/>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DV = IQ scores  </a:t>
          </a:r>
        </a:p>
        <a:p>
          <a:pPr marL="0" lvl="0" indent="0" algn="l" defTabSz="1333500">
            <a:lnSpc>
              <a:spcPct val="90000"/>
            </a:lnSpc>
            <a:spcBef>
              <a:spcPct val="0"/>
            </a:spcBef>
            <a:spcAft>
              <a:spcPct val="35000"/>
            </a:spcAft>
            <a:buNone/>
          </a:pPr>
          <a:r>
            <a:rPr lang="en-US" sz="3000" kern="1200" dirty="0"/>
            <a:t>DV = Size of your big toe</a:t>
          </a:r>
        </a:p>
      </dsp:txBody>
      <dsp:txXfrm>
        <a:off x="67360" y="3053273"/>
        <a:ext cx="6378883" cy="1245148"/>
      </dsp:txXfrm>
    </dsp:sp>
    <dsp:sp modelId="{0392202B-ACEE-417F-9AB5-6F23B3C01D0A}">
      <dsp:nvSpPr>
        <dsp:cNvPr id="0" name=""/>
        <dsp:cNvSpPr/>
      </dsp:nvSpPr>
      <dsp:spPr>
        <a:xfrm>
          <a:off x="0" y="4452181"/>
          <a:ext cx="6513603" cy="137986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DV = Salary  </a:t>
          </a:r>
        </a:p>
        <a:p>
          <a:pPr marL="0" lvl="0" indent="0" algn="l" defTabSz="1333500">
            <a:lnSpc>
              <a:spcPct val="90000"/>
            </a:lnSpc>
            <a:spcBef>
              <a:spcPct val="0"/>
            </a:spcBef>
            <a:spcAft>
              <a:spcPct val="35000"/>
            </a:spcAft>
            <a:buNone/>
          </a:pPr>
          <a:r>
            <a:rPr lang="en-US" sz="3000" kern="1200" dirty="0"/>
            <a:t>DV = Happiness</a:t>
          </a:r>
        </a:p>
      </dsp:txBody>
      <dsp:txXfrm>
        <a:off x="67360" y="4519541"/>
        <a:ext cx="6378883" cy="12451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7541C7-2E78-470C-8E08-2C480A7211D6}">
      <dsp:nvSpPr>
        <dsp:cNvPr id="0" name=""/>
        <dsp:cNvSpPr/>
      </dsp:nvSpPr>
      <dsp:spPr>
        <a:xfrm>
          <a:off x="0" y="707953"/>
          <a:ext cx="10515600" cy="130540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2956347-E0B8-4101-910C-9D4CF88B8F06}">
      <dsp:nvSpPr>
        <dsp:cNvPr id="0" name=""/>
        <dsp:cNvSpPr/>
      </dsp:nvSpPr>
      <dsp:spPr>
        <a:xfrm>
          <a:off x="409788" y="1016584"/>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3A5E2FE-8458-43FA-AFBB-5D8BAA45E3BE}">
      <dsp:nvSpPr>
        <dsp:cNvPr id="0" name=""/>
        <dsp:cNvSpPr/>
      </dsp:nvSpPr>
      <dsp:spPr>
        <a:xfrm>
          <a:off x="1443152" y="732808"/>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US" sz="2500" kern="1200" dirty="0"/>
            <a:t>An exact description of the characteristic you are measuring. </a:t>
          </a:r>
        </a:p>
      </dsp:txBody>
      <dsp:txXfrm>
        <a:off x="1443152" y="732808"/>
        <a:ext cx="9007861" cy="13054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B81345-AD29-7A4B-B404-A3EA29296D12}" type="datetimeFigureOut">
              <a:rPr lang="en-US" smtClean="0"/>
              <a:t>9/27/2021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E8B23A-30C4-4543-93F3-559F8140069B}" type="slidenum">
              <a:rPr lang="en-US" smtClean="0"/>
              <a:t>‹#›</a:t>
            </a:fld>
            <a:endParaRPr lang="en-US"/>
          </a:p>
        </p:txBody>
      </p:sp>
    </p:spTree>
    <p:extLst>
      <p:ext uri="{BB962C8B-B14F-4D97-AF65-F5344CB8AC3E}">
        <p14:creationId xmlns:p14="http://schemas.microsoft.com/office/powerpoint/2010/main" val="3026774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4A9B7EB-1B03-5341-AE63-265823446E9D}"/>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5E80EFCD-534D-5140-A3C0-6A37AACA89BB}"/>
              </a:ext>
            </a:extLst>
          </p:cNvPr>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US" altLang="en-US"/>
              <a:t>r=.42</a:t>
            </a:r>
          </a:p>
        </p:txBody>
      </p:sp>
    </p:spTree>
    <p:extLst>
      <p:ext uri="{BB962C8B-B14F-4D97-AF65-F5344CB8AC3E}">
        <p14:creationId xmlns:p14="http://schemas.microsoft.com/office/powerpoint/2010/main" val="3046544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BE141F1-ABC4-C14A-AB64-4DAA802F6BB8}"/>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5B2248CD-207A-0643-AC92-45710520F25E}"/>
              </a:ext>
            </a:extLst>
          </p:cNvPr>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US" altLang="en-US"/>
              <a:t>r=.70</a:t>
            </a:r>
          </a:p>
        </p:txBody>
      </p:sp>
    </p:spTree>
    <p:extLst>
      <p:ext uri="{BB962C8B-B14F-4D97-AF65-F5344CB8AC3E}">
        <p14:creationId xmlns:p14="http://schemas.microsoft.com/office/powerpoint/2010/main" val="2879128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D3BBFB8A-192B-5042-AF09-608D12740C67}"/>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8177EBB9-4AAA-DD40-8901-2C0E359CCC5B}" type="slidenum">
              <a:rPr lang="en-US" altLang="en-US">
                <a:latin typeface="Times New Roman" panose="02020603050405020304" pitchFamily="18" charset="0"/>
              </a:rPr>
              <a:pPr algn="r" eaLnBrk="1" hangingPunct="1">
                <a:spcBef>
                  <a:spcPct val="0"/>
                </a:spcBef>
              </a:pPr>
              <a:t>16</a:t>
            </a:fld>
            <a:endParaRPr lang="en-US" altLang="en-US">
              <a:latin typeface="Times New Roman" panose="02020603050405020304" pitchFamily="18" charset="0"/>
            </a:endParaRPr>
          </a:p>
        </p:txBody>
      </p:sp>
      <p:sp>
        <p:nvSpPr>
          <p:cNvPr id="38915" name="Rectangle 2">
            <a:extLst>
              <a:ext uri="{FF2B5EF4-FFF2-40B4-BE49-F238E27FC236}">
                <a16:creationId xmlns:a16="http://schemas.microsoft.com/office/drawing/2014/main" id="{41F70240-3780-6546-882B-0935BE75C3FA}"/>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9A115DE8-5E03-B04B-873F-0B29AD61BF6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b="1"/>
              <a:t>OBJECTIVE 9| Explain why correlational research fails to provide evidence of cause-effect relationships.</a:t>
            </a:r>
          </a:p>
        </p:txBody>
      </p:sp>
    </p:spTree>
    <p:extLst>
      <p:ext uri="{BB962C8B-B14F-4D97-AF65-F5344CB8AC3E}">
        <p14:creationId xmlns:p14="http://schemas.microsoft.com/office/powerpoint/2010/main" val="819956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1FBCAD2B-BE8A-0F4C-9375-0ED020C0DA17}"/>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975AE4A-C7B2-6C4E-A5E1-FBCFBEBA80BC}" type="slidenum">
              <a:rPr lang="en-US" altLang="en-US">
                <a:latin typeface="Times New Roman" panose="02020603050405020304" pitchFamily="18" charset="0"/>
              </a:rPr>
              <a:pPr algn="r" eaLnBrk="1" hangingPunct="1">
                <a:spcBef>
                  <a:spcPct val="0"/>
                </a:spcBef>
              </a:pPr>
              <a:t>17</a:t>
            </a:fld>
            <a:endParaRPr lang="en-US" altLang="en-US">
              <a:latin typeface="Times New Roman" panose="02020603050405020304" pitchFamily="18" charset="0"/>
            </a:endParaRPr>
          </a:p>
        </p:txBody>
      </p:sp>
      <p:sp>
        <p:nvSpPr>
          <p:cNvPr id="57347" name="Rectangle 2">
            <a:extLst>
              <a:ext uri="{FF2B5EF4-FFF2-40B4-BE49-F238E27FC236}">
                <a16:creationId xmlns:a16="http://schemas.microsoft.com/office/drawing/2014/main" id="{B81D05BD-CE66-AD4B-9BA5-E735475BE0D7}"/>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ACD28894-6FF2-2A42-AD92-E3AAB295ABA0}"/>
              </a:ext>
            </a:extLst>
          </p:cNvPr>
          <p:cNvSpPr>
            <a:spLocks noGrp="1" noChangeArrowheads="1"/>
          </p:cNvSpPr>
          <p:nvPr>
            <p:ph type="body" idx="1"/>
          </p:nvPr>
        </p:nvSpPr>
        <p:spPr>
          <a:xfrm>
            <a:off x="914400" y="4343400"/>
            <a:ext cx="5029200" cy="411480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2471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B8D6A877-28F4-4D48-8FD3-8590E8BAD74E}"/>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1B6FD10-600E-C14A-B4C3-E35B3674B073}" type="slidenum">
              <a:rPr lang="en-US" altLang="en-US">
                <a:latin typeface="Times New Roman" panose="02020603050405020304" pitchFamily="18" charset="0"/>
              </a:rPr>
              <a:pPr algn="r" eaLnBrk="1" hangingPunct="1">
                <a:spcBef>
                  <a:spcPct val="0"/>
                </a:spcBef>
              </a:pPr>
              <a:t>19</a:t>
            </a:fld>
            <a:endParaRPr lang="en-US" altLang="en-US">
              <a:latin typeface="Times New Roman" panose="02020603050405020304" pitchFamily="18" charset="0"/>
            </a:endParaRPr>
          </a:p>
        </p:txBody>
      </p:sp>
      <p:sp>
        <p:nvSpPr>
          <p:cNvPr id="40963" name="Rectangle 2">
            <a:extLst>
              <a:ext uri="{FF2B5EF4-FFF2-40B4-BE49-F238E27FC236}">
                <a16:creationId xmlns:a16="http://schemas.microsoft.com/office/drawing/2014/main" id="{AE725944-7DB1-C943-BA53-374558F2DEF6}"/>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EDC079CD-52EA-1F43-A38F-73BAD93B35E7}"/>
              </a:ext>
            </a:extLst>
          </p:cNvPr>
          <p:cNvSpPr>
            <a:spLocks noGrp="1" noChangeArrowheads="1"/>
          </p:cNvSpPr>
          <p:nvPr>
            <p:ph type="body" idx="1"/>
          </p:nvPr>
        </p:nvSpPr>
        <p:spPr>
          <a:xfrm>
            <a:off x="914400" y="4343400"/>
            <a:ext cx="5029200" cy="411480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0026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B8D6A877-28F4-4D48-8FD3-8590E8BAD74E}"/>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1B6FD10-600E-C14A-B4C3-E35B3674B073}" type="slidenum">
              <a:rPr lang="en-US" altLang="en-US">
                <a:latin typeface="Times New Roman" panose="02020603050405020304" pitchFamily="18" charset="0"/>
              </a:rPr>
              <a:pPr algn="r" eaLnBrk="1" hangingPunct="1">
                <a:spcBef>
                  <a:spcPct val="0"/>
                </a:spcBef>
              </a:pPr>
              <a:t>20</a:t>
            </a:fld>
            <a:endParaRPr lang="en-US" altLang="en-US">
              <a:latin typeface="Times New Roman" panose="02020603050405020304" pitchFamily="18" charset="0"/>
            </a:endParaRPr>
          </a:p>
        </p:txBody>
      </p:sp>
      <p:sp>
        <p:nvSpPr>
          <p:cNvPr id="40963" name="Rectangle 2">
            <a:extLst>
              <a:ext uri="{FF2B5EF4-FFF2-40B4-BE49-F238E27FC236}">
                <a16:creationId xmlns:a16="http://schemas.microsoft.com/office/drawing/2014/main" id="{AE725944-7DB1-C943-BA53-374558F2DEF6}"/>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EDC079CD-52EA-1F43-A38F-73BAD93B35E7}"/>
              </a:ext>
            </a:extLst>
          </p:cNvPr>
          <p:cNvSpPr>
            <a:spLocks noGrp="1" noChangeArrowheads="1"/>
          </p:cNvSpPr>
          <p:nvPr>
            <p:ph type="body" idx="1"/>
          </p:nvPr>
        </p:nvSpPr>
        <p:spPr>
          <a:xfrm>
            <a:off x="914400" y="4343400"/>
            <a:ext cx="5029200" cy="411480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7438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5512B042-2D89-2A42-888C-C167A6848014}"/>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B2BB761-F567-A646-9548-4DF66970D2CC}" type="slidenum">
              <a:rPr lang="en-US" altLang="en-US">
                <a:latin typeface="Times New Roman" panose="02020603050405020304" pitchFamily="18" charset="0"/>
              </a:rPr>
              <a:pPr algn="r" eaLnBrk="1" hangingPunct="1">
                <a:spcBef>
                  <a:spcPct val="0"/>
                </a:spcBef>
              </a:pPr>
              <a:t>21</a:t>
            </a:fld>
            <a:endParaRPr lang="en-US" altLang="en-US">
              <a:latin typeface="Times New Roman" panose="02020603050405020304" pitchFamily="18" charset="0"/>
            </a:endParaRPr>
          </a:p>
        </p:txBody>
      </p:sp>
      <p:sp>
        <p:nvSpPr>
          <p:cNvPr id="49155" name="Rectangle 2">
            <a:extLst>
              <a:ext uri="{FF2B5EF4-FFF2-40B4-BE49-F238E27FC236}">
                <a16:creationId xmlns:a16="http://schemas.microsoft.com/office/drawing/2014/main" id="{D749DEA3-D8EF-074C-9414-FD35C9A357A8}"/>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AF354A30-1D4A-5849-999E-3F904B6E3363}"/>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489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2C358A7F-3050-4E42-8AEF-04983233D626}"/>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2D0102DE-3A48-DB4A-96FC-CD906F9C6297}" type="slidenum">
              <a:rPr lang="en-US" altLang="en-US">
                <a:latin typeface="Times New Roman" panose="02020603050405020304" pitchFamily="18" charset="0"/>
              </a:rPr>
              <a:pPr algn="r" eaLnBrk="1" hangingPunct="1">
                <a:spcBef>
                  <a:spcPct val="0"/>
                </a:spcBef>
              </a:pPr>
              <a:t>22</a:t>
            </a:fld>
            <a:endParaRPr lang="en-US" altLang="en-US">
              <a:latin typeface="Times New Roman" panose="02020603050405020304" pitchFamily="18" charset="0"/>
            </a:endParaRPr>
          </a:p>
        </p:txBody>
      </p:sp>
      <p:sp>
        <p:nvSpPr>
          <p:cNvPr id="45059" name="Rectangle 2">
            <a:extLst>
              <a:ext uri="{FF2B5EF4-FFF2-40B4-BE49-F238E27FC236}">
                <a16:creationId xmlns:a16="http://schemas.microsoft.com/office/drawing/2014/main" id="{BBA77B9C-681A-CF41-B885-8057E9951110}"/>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FD59E60C-AA2B-7743-8A8B-24F854070A4C}"/>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6891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7C9F9-188C-0448-B959-51974E89F0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B30D63-0625-A44F-9E1F-B9DE705E44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C6D747-6A60-8C4B-859E-414D331FA864}"/>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5" name="Footer Placeholder 4">
            <a:extLst>
              <a:ext uri="{FF2B5EF4-FFF2-40B4-BE49-F238E27FC236}">
                <a16:creationId xmlns:a16="http://schemas.microsoft.com/office/drawing/2014/main" id="{44DC1236-85F3-B045-8B24-0CCFA900C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7F638-69F3-9945-87B3-78508298EAFB}"/>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3119056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7F237-18E8-614D-8718-FAF3A70F36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CE4EC-560E-384E-AD7D-594174B3155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91C333-C979-DA42-AF42-E889D8C39752}"/>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5" name="Footer Placeholder 4">
            <a:extLst>
              <a:ext uri="{FF2B5EF4-FFF2-40B4-BE49-F238E27FC236}">
                <a16:creationId xmlns:a16="http://schemas.microsoft.com/office/drawing/2014/main" id="{C41D4023-0C34-8A40-97F4-18288551F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147EFE-0308-114A-900A-516340254008}"/>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297164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CD2A-5945-1543-BBAD-3E07871F23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09C49F-F734-B849-8DC1-89F23B830F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B4C99BE-832A-9E48-977C-E5084406CFF7}"/>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5" name="Footer Placeholder 4">
            <a:extLst>
              <a:ext uri="{FF2B5EF4-FFF2-40B4-BE49-F238E27FC236}">
                <a16:creationId xmlns:a16="http://schemas.microsoft.com/office/drawing/2014/main" id="{9B1774D8-4C41-B14C-9908-8A4C2B0C71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CE5808-FBAD-A94D-A781-276F32DCCFEA}"/>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3354033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5B9F0-AE83-6A4D-9966-D012818DC7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489E60-0329-FE45-BD57-2793B9BC76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1EE74A-A191-B444-9E8A-4AD01704025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8555E4-9A32-3A47-B8EB-6C973006C4B2}"/>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6" name="Footer Placeholder 5">
            <a:extLst>
              <a:ext uri="{FF2B5EF4-FFF2-40B4-BE49-F238E27FC236}">
                <a16:creationId xmlns:a16="http://schemas.microsoft.com/office/drawing/2014/main" id="{DE0E8D6C-69DE-F143-801B-B268B2B9C1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66E34B-B4BE-4842-9618-118B3F3CA6CD}"/>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3000634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0EBA3-34E5-924E-A499-DE602436C7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6546D6-0446-864D-963A-2D4A383C1D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DE0FD3-3AA1-7449-A5E5-0F956BDCF0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396D6A-63D6-CB42-880A-B9D55D294B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2594926-2E68-5245-8EAD-27F79E923E6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9B533B-98F9-304A-96BE-202B505BC8A2}"/>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8" name="Footer Placeholder 7">
            <a:extLst>
              <a:ext uri="{FF2B5EF4-FFF2-40B4-BE49-F238E27FC236}">
                <a16:creationId xmlns:a16="http://schemas.microsoft.com/office/drawing/2014/main" id="{9BE9E70A-2BFA-D848-A64B-F6E86C10CA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1E257C-6E40-EA43-ABDA-2E61619B1EE6}"/>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2187711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3D8A-EC1F-1245-82BF-348EEB9E02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17E388-B70F-554B-875D-08ED61D9EE36}"/>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4" name="Footer Placeholder 3">
            <a:extLst>
              <a:ext uri="{FF2B5EF4-FFF2-40B4-BE49-F238E27FC236}">
                <a16:creationId xmlns:a16="http://schemas.microsoft.com/office/drawing/2014/main" id="{44D4D073-3D78-454C-9EF1-2A36B6FFB8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8D599F-1546-414B-BF89-2BB75DBC63D4}"/>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60297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DF7DFF-28AF-FF42-8097-510555436B3B}"/>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3" name="Footer Placeholder 2">
            <a:extLst>
              <a:ext uri="{FF2B5EF4-FFF2-40B4-BE49-F238E27FC236}">
                <a16:creationId xmlns:a16="http://schemas.microsoft.com/office/drawing/2014/main" id="{BF3D190A-F114-FF47-BE14-97BE364FD2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0285B5-CE3B-894C-9AA4-69016952F157}"/>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2887306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4DF89-BB04-8A4A-80F6-C30AE82E3A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1A98FE-8088-E843-8776-E222D64C20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1BA3DE-3E83-6A41-A006-6B7AA6048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BD2C5E-095E-6B45-A3C0-E613DF01E949}"/>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6" name="Footer Placeholder 5">
            <a:extLst>
              <a:ext uri="{FF2B5EF4-FFF2-40B4-BE49-F238E27FC236}">
                <a16:creationId xmlns:a16="http://schemas.microsoft.com/office/drawing/2014/main" id="{5B98DAA3-7AF6-DB49-8941-941366DFC9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ED368E-33A6-D444-B3B3-45F5E68413DC}"/>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3972491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DB8C-4A89-D74F-A61B-6CEC15EF28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31CBEC-BDA9-804A-AE45-83D39F882A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79EF98-438D-6C45-9DDA-2B92927C7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522503-1295-524D-B38E-E58378A58730}"/>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6" name="Footer Placeholder 5">
            <a:extLst>
              <a:ext uri="{FF2B5EF4-FFF2-40B4-BE49-F238E27FC236}">
                <a16:creationId xmlns:a16="http://schemas.microsoft.com/office/drawing/2014/main" id="{15189075-9827-8C4E-80B6-761F15BEEC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6CE6E6-8EEA-C24F-B693-0037AA8120CF}"/>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2536030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BE83E-5269-9645-A15E-5A604837B8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7F2614-88E4-D94D-8603-A126B71BF16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DD835-2FD6-B349-BB5D-565BE0969A47}"/>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5" name="Footer Placeholder 4">
            <a:extLst>
              <a:ext uri="{FF2B5EF4-FFF2-40B4-BE49-F238E27FC236}">
                <a16:creationId xmlns:a16="http://schemas.microsoft.com/office/drawing/2014/main" id="{3A3E50B0-DED6-DE40-81BC-1439A7B6D7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213788-E773-3846-B531-34EAE4C0CF66}"/>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246339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BC695A-D00A-564B-AB37-7034B8D20D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08FBA5-E855-3640-AE9E-C647302700D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2D2348-0BAA-7B4E-B94F-3C2947F66276}"/>
              </a:ext>
            </a:extLst>
          </p:cNvPr>
          <p:cNvSpPr>
            <a:spLocks noGrp="1"/>
          </p:cNvSpPr>
          <p:nvPr>
            <p:ph type="dt" sz="half" idx="10"/>
          </p:nvPr>
        </p:nvSpPr>
        <p:spPr/>
        <p:txBody>
          <a:bodyPr/>
          <a:lstStyle/>
          <a:p>
            <a:fld id="{B94CF331-22A3-1E45-A5A5-79ABFC23812E}" type="datetimeFigureOut">
              <a:rPr lang="en-US" smtClean="0"/>
              <a:t>9/27/2021</a:t>
            </a:fld>
            <a:endParaRPr lang="en-US"/>
          </a:p>
        </p:txBody>
      </p:sp>
      <p:sp>
        <p:nvSpPr>
          <p:cNvPr id="5" name="Footer Placeholder 4">
            <a:extLst>
              <a:ext uri="{FF2B5EF4-FFF2-40B4-BE49-F238E27FC236}">
                <a16:creationId xmlns:a16="http://schemas.microsoft.com/office/drawing/2014/main" id="{858F6713-2F5E-6140-B090-134D38FBF6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E4100-59B6-EB45-AB94-E131C5D55C8B}"/>
              </a:ext>
            </a:extLst>
          </p:cNvPr>
          <p:cNvSpPr>
            <a:spLocks noGrp="1"/>
          </p:cNvSpPr>
          <p:nvPr>
            <p:ph type="sldNum" sz="quarter" idx="12"/>
          </p:nvPr>
        </p:nvSpPr>
        <p:spPr/>
        <p:txBody>
          <a:bodyPr/>
          <a:lstStyle/>
          <a:p>
            <a:fld id="{52B0E6AA-C41B-5949-9A0D-8D9E22687B3F}" type="slidenum">
              <a:rPr lang="en-US" smtClean="0"/>
              <a:t>‹#›</a:t>
            </a:fld>
            <a:endParaRPr lang="en-US"/>
          </a:p>
        </p:txBody>
      </p:sp>
    </p:spTree>
    <p:extLst>
      <p:ext uri="{BB962C8B-B14F-4D97-AF65-F5344CB8AC3E}">
        <p14:creationId xmlns:p14="http://schemas.microsoft.com/office/powerpoint/2010/main" val="428761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589FA7-421A-214D-BBF1-35BA5CDCE0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BDC121-5F05-044F-8DC7-2F2A0F7373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3A0D37-1660-E241-8A5A-97597C7F1D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CF331-22A3-1E45-A5A5-79ABFC23812E}" type="datetimeFigureOut">
              <a:rPr lang="en-US" smtClean="0"/>
              <a:t>9/27/2021</a:t>
            </a:fld>
            <a:endParaRPr lang="en-US"/>
          </a:p>
        </p:txBody>
      </p:sp>
      <p:sp>
        <p:nvSpPr>
          <p:cNvPr id="5" name="Footer Placeholder 4">
            <a:extLst>
              <a:ext uri="{FF2B5EF4-FFF2-40B4-BE49-F238E27FC236}">
                <a16:creationId xmlns:a16="http://schemas.microsoft.com/office/drawing/2014/main" id="{1BD6CDB4-2BE1-8548-8F02-3F028EC5F8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F3BD27-05C6-E94A-94F4-F7C21BA17F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0E6AA-C41B-5949-9A0D-8D9E22687B3F}" type="slidenum">
              <a:rPr lang="en-US" smtClean="0"/>
              <a:t>‹#›</a:t>
            </a:fld>
            <a:endParaRPr lang="en-US"/>
          </a:p>
        </p:txBody>
      </p:sp>
    </p:spTree>
    <p:extLst>
      <p:ext uri="{BB962C8B-B14F-4D97-AF65-F5344CB8AC3E}">
        <p14:creationId xmlns:p14="http://schemas.microsoft.com/office/powerpoint/2010/main" val="2770996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BDC2CB9-F681-8E4C-9527-C27B9B18465D}"/>
              </a:ext>
            </a:extLst>
          </p:cNvPr>
          <p:cNvSpPr>
            <a:spLocks noGrp="1"/>
          </p:cNvSpPr>
          <p:nvPr>
            <p:ph type="title"/>
          </p:nvPr>
        </p:nvSpPr>
        <p:spPr>
          <a:xfrm>
            <a:off x="838200" y="963877"/>
            <a:ext cx="3494362" cy="4930246"/>
          </a:xfrm>
        </p:spPr>
        <p:txBody>
          <a:bodyPr>
            <a:normAutofit/>
          </a:bodyPr>
          <a:lstStyle/>
          <a:p>
            <a:pPr algn="ctr"/>
            <a:r>
              <a:rPr lang="en-US" b="1" dirty="0">
                <a:solidFill>
                  <a:schemeClr val="accent1"/>
                </a:solidFill>
                <a:latin typeface="Calibri" panose="020F0502020204030204" pitchFamily="34" charset="0"/>
                <a:cs typeface="Calibri" panose="020F0502020204030204" pitchFamily="34" charset="0"/>
              </a:rPr>
              <a:t>Correlational Research</a:t>
            </a:r>
          </a:p>
        </p:txBody>
      </p:sp>
      <p:cxnSp>
        <p:nvCxnSpPr>
          <p:cNvPr id="12" name="Straight Connector 1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72444D00-3F63-A546-9781-39CC928021FF}"/>
              </a:ext>
            </a:extLst>
          </p:cNvPr>
          <p:cNvSpPr>
            <a:spLocks noGrp="1"/>
          </p:cNvSpPr>
          <p:nvPr>
            <p:ph idx="1"/>
          </p:nvPr>
        </p:nvSpPr>
        <p:spPr>
          <a:xfrm>
            <a:off x="4976031" y="963877"/>
            <a:ext cx="6377769" cy="4930246"/>
          </a:xfrm>
        </p:spPr>
        <p:txBody>
          <a:bodyPr anchor="ctr">
            <a:normAutofit/>
          </a:bodyPr>
          <a:lstStyle/>
          <a:p>
            <a:pPr marL="0" indent="0">
              <a:buNone/>
              <a:defRPr/>
            </a:pPr>
            <a:r>
              <a:rPr lang="en-US" altLang="en-US" sz="2400" dirty="0"/>
              <a:t>Research technique used to analyze findings.  </a:t>
            </a:r>
          </a:p>
          <a:p>
            <a:pPr marL="0" indent="0">
              <a:buNone/>
              <a:defRPr/>
            </a:pPr>
            <a:endParaRPr lang="en-US" altLang="en-US" sz="2400" dirty="0"/>
          </a:p>
          <a:p>
            <a:pPr marL="0" indent="0">
              <a:buNone/>
              <a:defRPr/>
            </a:pPr>
            <a:r>
              <a:rPr lang="en-US" altLang="en-US" sz="2400" dirty="0"/>
              <a:t>Tries to find a </a:t>
            </a:r>
            <a:r>
              <a:rPr lang="en-US" altLang="en-US" sz="2400" b="1" dirty="0"/>
              <a:t>naturally occurring</a:t>
            </a:r>
            <a:r>
              <a:rPr lang="en-US" altLang="en-US" sz="2400" dirty="0"/>
              <a:t> relationship between two or more variables</a:t>
            </a:r>
          </a:p>
          <a:p>
            <a:pPr marL="457200" lvl="1" indent="0">
              <a:buNone/>
              <a:defRPr/>
            </a:pPr>
            <a:endParaRPr lang="en-US" altLang="en-US" dirty="0"/>
          </a:p>
          <a:p>
            <a:pPr marL="0" indent="0">
              <a:buNone/>
              <a:defRPr/>
            </a:pPr>
            <a:r>
              <a:rPr lang="en-US" altLang="en-US" sz="2400" dirty="0"/>
              <a:t>Used to make </a:t>
            </a:r>
            <a:r>
              <a:rPr lang="en-US" altLang="en-US" sz="2400" b="1" dirty="0"/>
              <a:t>PREDICTIONS</a:t>
            </a:r>
            <a:r>
              <a:rPr lang="en-US" altLang="en-US" sz="2400" dirty="0"/>
              <a:t>, such as the relation between SAT scores and success at college </a:t>
            </a:r>
          </a:p>
          <a:p>
            <a:pPr marL="457200" lvl="1" indent="0">
              <a:buNone/>
              <a:defRPr/>
            </a:pPr>
            <a:endParaRPr lang="en-US" altLang="en-US" dirty="0"/>
          </a:p>
          <a:p>
            <a:pPr marL="0" indent="0">
              <a:buNone/>
              <a:defRPr/>
            </a:pPr>
            <a:r>
              <a:rPr lang="en-US" altLang="en-US" sz="2400" dirty="0"/>
              <a:t>Can </a:t>
            </a:r>
            <a:r>
              <a:rPr lang="en-US" altLang="en-US" sz="2400" u="sng" dirty="0"/>
              <a:t>NOT</a:t>
            </a:r>
            <a:r>
              <a:rPr lang="en-US" altLang="en-US" sz="2400" dirty="0"/>
              <a:t> be used to determine cause and effect</a:t>
            </a:r>
          </a:p>
          <a:p>
            <a:pPr marL="457200" lvl="1" indent="0">
              <a:buNone/>
              <a:defRPr/>
            </a:pPr>
            <a:endParaRPr lang="en-US" altLang="en-US" dirty="0"/>
          </a:p>
          <a:p>
            <a:pPr marL="0" indent="0">
              <a:buNone/>
              <a:defRPr/>
            </a:pPr>
            <a:r>
              <a:rPr lang="en-US" altLang="en-US" sz="2400" dirty="0"/>
              <a:t>Asks: Do the two variables relate? </a:t>
            </a:r>
          </a:p>
        </p:txBody>
      </p:sp>
    </p:spTree>
    <p:extLst>
      <p:ext uri="{BB962C8B-B14F-4D97-AF65-F5344CB8AC3E}">
        <p14:creationId xmlns:p14="http://schemas.microsoft.com/office/powerpoint/2010/main" val="3090817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food&#10;&#10;Description automatically generated">
            <a:extLst>
              <a:ext uri="{FF2B5EF4-FFF2-40B4-BE49-F238E27FC236}">
                <a16:creationId xmlns:a16="http://schemas.microsoft.com/office/drawing/2014/main" id="{B65AC0A2-CED8-4489-838C-83528C51E027}"/>
              </a:ext>
            </a:extLst>
          </p:cNvPr>
          <p:cNvPicPr>
            <a:picLocks noChangeAspect="1"/>
          </p:cNvPicPr>
          <p:nvPr/>
        </p:nvPicPr>
        <p:blipFill>
          <a:blip r:embed="rId2"/>
          <a:stretch>
            <a:fillRect/>
          </a:stretch>
        </p:blipFill>
        <p:spPr>
          <a:xfrm>
            <a:off x="3531052" y="643467"/>
            <a:ext cx="5129895" cy="5571066"/>
          </a:xfrm>
          <a:prstGeom prst="rect">
            <a:avLst/>
          </a:prstGeom>
        </p:spPr>
      </p:pic>
    </p:spTree>
    <p:extLst>
      <p:ext uri="{BB962C8B-B14F-4D97-AF65-F5344CB8AC3E}">
        <p14:creationId xmlns:p14="http://schemas.microsoft.com/office/powerpoint/2010/main" val="1291337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53BD9C-3724-4DC6-AFD3-C8CD44DAC9C9}"/>
              </a:ext>
            </a:extLst>
          </p:cNvPr>
          <p:cNvSpPr>
            <a:spLocks noGrp="1"/>
          </p:cNvSpPr>
          <p:nvPr>
            <p:ph type="title"/>
          </p:nvPr>
        </p:nvSpPr>
        <p:spPr>
          <a:xfrm>
            <a:off x="823913" y="1967266"/>
            <a:ext cx="2833687" cy="2547257"/>
          </a:xfrm>
          <a:noFill/>
        </p:spPr>
        <p:txBody>
          <a:bodyPr vert="horz" lIns="91440" tIns="45720" rIns="91440" bIns="45720" rtlCol="0" anchor="ctr">
            <a:normAutofit/>
          </a:bodyPr>
          <a:lstStyle/>
          <a:p>
            <a:pPr algn="ctr"/>
            <a:r>
              <a:rPr lang="en-US" sz="3600" b="1" kern="1200" dirty="0">
                <a:solidFill>
                  <a:srgbClr val="FFFFFF"/>
                </a:solidFill>
                <a:latin typeface="+mn-lt"/>
                <a:ea typeface="+mj-ea"/>
                <a:cs typeface="+mj-cs"/>
              </a:rPr>
              <a:t>Independent vs. Dependent Variables</a:t>
            </a:r>
          </a:p>
        </p:txBody>
      </p:sp>
      <p:pic>
        <p:nvPicPr>
          <p:cNvPr id="5" name="Content Placeholder 4" descr="Table&#10;&#10;Description automatically generated with low confidence">
            <a:extLst>
              <a:ext uri="{FF2B5EF4-FFF2-40B4-BE49-F238E27FC236}">
                <a16:creationId xmlns:a16="http://schemas.microsoft.com/office/drawing/2014/main" id="{7A5CD908-83D4-4245-98EB-E53AFFECCF36}"/>
              </a:ext>
            </a:extLst>
          </p:cNvPr>
          <p:cNvPicPr>
            <a:picLocks noGrp="1" noChangeAspect="1"/>
          </p:cNvPicPr>
          <p:nvPr>
            <p:ph idx="1"/>
          </p:nvPr>
        </p:nvPicPr>
        <p:blipFill>
          <a:blip r:embed="rId2"/>
          <a:stretch>
            <a:fillRect/>
          </a:stretch>
        </p:blipFill>
        <p:spPr>
          <a:xfrm>
            <a:off x="4777316" y="885073"/>
            <a:ext cx="6780700" cy="5085525"/>
          </a:xfrm>
          <a:prstGeom prst="rect">
            <a:avLst/>
          </a:prstGeom>
        </p:spPr>
      </p:pic>
    </p:spTree>
    <p:extLst>
      <p:ext uri="{BB962C8B-B14F-4D97-AF65-F5344CB8AC3E}">
        <p14:creationId xmlns:p14="http://schemas.microsoft.com/office/powerpoint/2010/main" val="3383728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D816CD-C5F1-7F4E-AD9C-F2AFB73393BC}"/>
              </a:ext>
            </a:extLst>
          </p:cNvPr>
          <p:cNvSpPr>
            <a:spLocks noGrp="1"/>
          </p:cNvSpPr>
          <p:nvPr>
            <p:ph type="title"/>
          </p:nvPr>
        </p:nvSpPr>
        <p:spPr>
          <a:xfrm>
            <a:off x="863029" y="1012004"/>
            <a:ext cx="3416158" cy="4795408"/>
          </a:xfrm>
        </p:spPr>
        <p:txBody>
          <a:bodyPr>
            <a:normAutofit/>
          </a:bodyPr>
          <a:lstStyle/>
          <a:p>
            <a:r>
              <a:rPr lang="en-US" altLang="en-US" b="1" dirty="0">
                <a:solidFill>
                  <a:srgbClr val="FFFFFF"/>
                </a:solidFill>
                <a:latin typeface="Calibri" panose="020F0502020204030204" pitchFamily="34" charset="0"/>
                <a:cs typeface="Calibri" panose="020F0502020204030204" pitchFamily="34" charset="0"/>
              </a:rPr>
              <a:t>Start with 2 Dependent Variables</a:t>
            </a:r>
            <a:endParaRPr lang="en-US" b="1" dirty="0">
              <a:solidFill>
                <a:srgbClr val="FFFFFF"/>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926735BF-8F58-4D2D-BAD0-70EC05AD8BD5}"/>
              </a:ext>
            </a:extLst>
          </p:cNvPr>
          <p:cNvGraphicFramePr>
            <a:graphicFrameLocks noGrp="1"/>
          </p:cNvGraphicFramePr>
          <p:nvPr>
            <p:ph idx="1"/>
            <p:extLst>
              <p:ext uri="{D42A27DB-BD31-4B8C-83A1-F6EECF244321}">
                <p14:modId xmlns:p14="http://schemas.microsoft.com/office/powerpoint/2010/main" val="37356614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502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E14E1-8024-CD4D-9245-B65B9DEF18CB}"/>
              </a:ext>
            </a:extLst>
          </p:cNvPr>
          <p:cNvSpPr>
            <a:spLocks noGrp="1"/>
          </p:cNvSpPr>
          <p:nvPr>
            <p:ph type="title"/>
          </p:nvPr>
        </p:nvSpPr>
        <p:spPr>
          <a:xfrm>
            <a:off x="1069753" y="427539"/>
            <a:ext cx="7474172" cy="944061"/>
          </a:xfrm>
        </p:spPr>
        <p:txBody>
          <a:bodyPr>
            <a:normAutofit/>
          </a:bodyPr>
          <a:lstStyle/>
          <a:p>
            <a:r>
              <a:rPr lang="en-US" altLang="en-US" b="1" dirty="0">
                <a:latin typeface="Calibri" panose="020F0502020204030204" pitchFamily="34" charset="0"/>
                <a:cs typeface="Calibri" panose="020F0502020204030204" pitchFamily="34" charset="0"/>
              </a:rPr>
              <a:t>Is there a relationship?</a:t>
            </a:r>
            <a:endParaRPr lang="en-US"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C056CC1E-6CAF-DB45-BB49-9DB1A4ED39F4}"/>
              </a:ext>
            </a:extLst>
          </p:cNvPr>
          <p:cNvSpPr>
            <a:spLocks noGrp="1"/>
          </p:cNvSpPr>
          <p:nvPr>
            <p:ph idx="1"/>
          </p:nvPr>
        </p:nvSpPr>
        <p:spPr>
          <a:xfrm>
            <a:off x="637841" y="1566863"/>
            <a:ext cx="7396497" cy="4862512"/>
          </a:xfrm>
        </p:spPr>
        <p:txBody>
          <a:bodyPr anchor="ctr">
            <a:normAutofit/>
          </a:bodyPr>
          <a:lstStyle/>
          <a:p>
            <a:pPr marL="0" indent="0">
              <a:buNone/>
              <a:defRPr/>
            </a:pPr>
            <a:r>
              <a:rPr lang="en-US" altLang="en-US" sz="2400" dirty="0"/>
              <a:t>Are the numbers which represent height somehow related to (vary with) the numbers which represent weight?</a:t>
            </a:r>
          </a:p>
          <a:p>
            <a:pPr marL="0" indent="0">
              <a:buNone/>
              <a:defRPr/>
            </a:pPr>
            <a:endParaRPr lang="en-US" altLang="en-US" sz="2400" dirty="0"/>
          </a:p>
          <a:p>
            <a:pPr marL="0" indent="0">
              <a:buNone/>
              <a:defRPr/>
            </a:pPr>
            <a:r>
              <a:rPr lang="en-US" altLang="en-US" sz="2400" dirty="0"/>
              <a:t>Does a person’s golf score vary with years of practice?</a:t>
            </a:r>
          </a:p>
          <a:p>
            <a:pPr marL="0" indent="0">
              <a:buNone/>
              <a:defRPr/>
            </a:pPr>
            <a:endParaRPr lang="en-US" altLang="en-US" sz="2400" dirty="0"/>
          </a:p>
          <a:p>
            <a:pPr marL="0" indent="0">
              <a:buNone/>
              <a:defRPr/>
            </a:pPr>
            <a:r>
              <a:rPr lang="en-US" altLang="en-US" sz="2400" dirty="0"/>
              <a:t>Does IQ vary with big toe length?</a:t>
            </a:r>
          </a:p>
          <a:p>
            <a:pPr marL="0" indent="0">
              <a:buNone/>
              <a:defRPr/>
            </a:pPr>
            <a:endParaRPr lang="en-US" altLang="en-US" sz="2400" dirty="0"/>
          </a:p>
          <a:p>
            <a:pPr marL="0" indent="0">
              <a:buNone/>
              <a:defRPr/>
            </a:pPr>
            <a:r>
              <a:rPr lang="en-US" altLang="en-US" sz="2400" dirty="0"/>
              <a:t>Does happiness vary with salary?</a:t>
            </a:r>
          </a:p>
          <a:p>
            <a:endParaRPr lang="en-US" sz="20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 mark">
            <a:extLst>
              <a:ext uri="{FF2B5EF4-FFF2-40B4-BE49-F238E27FC236}">
                <a16:creationId xmlns:a16="http://schemas.microsoft.com/office/drawing/2014/main" id="{FF944B2E-5B1C-4877-9757-560500B275F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1536896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513B-6E2F-0F47-B955-F7A5B9CB47FB}"/>
              </a:ext>
            </a:extLst>
          </p:cNvPr>
          <p:cNvSpPr>
            <a:spLocks noGrp="1"/>
          </p:cNvSpPr>
          <p:nvPr>
            <p:ph type="title"/>
          </p:nvPr>
        </p:nvSpPr>
        <p:spPr>
          <a:xfrm>
            <a:off x="838200" y="365125"/>
            <a:ext cx="10515600" cy="1325563"/>
          </a:xfrm>
        </p:spPr>
        <p:txBody>
          <a:bodyPr>
            <a:normAutofit/>
          </a:bodyPr>
          <a:lstStyle/>
          <a:p>
            <a:pPr algn="ctr"/>
            <a:r>
              <a:rPr lang="en-US" b="1" dirty="0">
                <a:latin typeface="Calibri" panose="020F0502020204030204" pitchFamily="34" charset="0"/>
                <a:cs typeface="Calibri" panose="020F0502020204030204" pitchFamily="34" charset="0"/>
              </a:rPr>
              <a:t>Operational Definition</a:t>
            </a:r>
          </a:p>
        </p:txBody>
      </p:sp>
      <p:graphicFrame>
        <p:nvGraphicFramePr>
          <p:cNvPr id="5" name="Content Placeholder 2">
            <a:extLst>
              <a:ext uri="{FF2B5EF4-FFF2-40B4-BE49-F238E27FC236}">
                <a16:creationId xmlns:a16="http://schemas.microsoft.com/office/drawing/2014/main" id="{6EB78A6C-E61C-4909-B06C-42C5B2585F06}"/>
              </a:ext>
            </a:extLst>
          </p:cNvPr>
          <p:cNvGraphicFramePr>
            <a:graphicFrameLocks noGrp="1"/>
          </p:cNvGraphicFramePr>
          <p:nvPr>
            <p:ph idx="1"/>
            <p:extLst>
              <p:ext uri="{D42A27DB-BD31-4B8C-83A1-F6EECF244321}">
                <p14:modId xmlns:p14="http://schemas.microsoft.com/office/powerpoint/2010/main" val="19588509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061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5A79-4CAE-5742-86A5-FA085B268349}"/>
              </a:ext>
            </a:extLst>
          </p:cNvPr>
          <p:cNvSpPr>
            <a:spLocks noGrp="1"/>
          </p:cNvSpPr>
          <p:nvPr>
            <p:ph type="title"/>
          </p:nvPr>
        </p:nvSpPr>
        <p:spPr/>
        <p:txBody>
          <a:bodyPr/>
          <a:lstStyle/>
          <a:p>
            <a:pPr algn="ctr"/>
            <a:r>
              <a:rPr lang="en-US" altLang="en-US" b="1" dirty="0">
                <a:latin typeface="Calibri" panose="020F0502020204030204" pitchFamily="34" charset="0"/>
                <a:cs typeface="Calibri" panose="020F0502020204030204" pitchFamily="34" charset="0"/>
              </a:rPr>
              <a:t>Operational Definitions in Blue</a:t>
            </a:r>
            <a:endParaRPr lang="en-US"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551F2BE-F20A-C249-87D1-7C3C3BDFFC65}"/>
              </a:ext>
            </a:extLst>
          </p:cNvPr>
          <p:cNvSpPr>
            <a:spLocks noGrp="1"/>
          </p:cNvSpPr>
          <p:nvPr>
            <p:ph idx="1"/>
          </p:nvPr>
        </p:nvSpPr>
        <p:spPr/>
        <p:txBody>
          <a:bodyPr/>
          <a:lstStyle/>
          <a:p>
            <a:pPr marL="685800" indent="-685800">
              <a:buFontTx/>
              <a:buAutoNum type="arabicPeriod"/>
            </a:pPr>
            <a:r>
              <a:rPr lang="en-US" altLang="en-US" dirty="0"/>
              <a:t>DV = Height </a:t>
            </a:r>
            <a:r>
              <a:rPr lang="en-US" altLang="en-US" dirty="0">
                <a:solidFill>
                  <a:schemeClr val="accent1"/>
                </a:solidFill>
              </a:rPr>
              <a:t>(in inches without shoes)</a:t>
            </a:r>
          </a:p>
          <a:p>
            <a:pPr marL="685800" indent="-685800">
              <a:buFontTx/>
              <a:buAutoNum type="arabicPeriod"/>
            </a:pPr>
            <a:r>
              <a:rPr lang="en-US" altLang="en-US" dirty="0"/>
              <a:t>DV = Weight </a:t>
            </a:r>
            <a:r>
              <a:rPr lang="en-US" altLang="en-US" dirty="0">
                <a:solidFill>
                  <a:schemeClr val="accent1"/>
                </a:solidFill>
              </a:rPr>
              <a:t>(in </a:t>
            </a:r>
            <a:r>
              <a:rPr lang="en-US" altLang="en-US" dirty="0" err="1">
                <a:solidFill>
                  <a:schemeClr val="accent1"/>
                </a:solidFill>
              </a:rPr>
              <a:t>lbs</a:t>
            </a:r>
            <a:r>
              <a:rPr lang="en-US" altLang="en-US" dirty="0">
                <a:solidFill>
                  <a:schemeClr val="accent1"/>
                </a:solidFill>
              </a:rPr>
              <a:t> without clothes)</a:t>
            </a:r>
          </a:p>
          <a:p>
            <a:pPr marL="685800" indent="-685800">
              <a:buFontTx/>
              <a:buAutoNum type="arabicPeriod"/>
            </a:pPr>
            <a:r>
              <a:rPr lang="en-US" altLang="en-US" dirty="0"/>
              <a:t>DV = Golf Score </a:t>
            </a:r>
            <a:r>
              <a:rPr lang="en-US" altLang="en-US" dirty="0">
                <a:solidFill>
                  <a:schemeClr val="accent1"/>
                </a:solidFill>
              </a:rPr>
              <a:t>(on golf course x)</a:t>
            </a:r>
            <a:br>
              <a:rPr lang="en-US" altLang="en-US" dirty="0"/>
            </a:br>
            <a:r>
              <a:rPr lang="en-US" altLang="en-US" dirty="0"/>
              <a:t>DV = Number of years the person has played golf</a:t>
            </a:r>
          </a:p>
          <a:p>
            <a:pPr marL="685800" indent="-685800">
              <a:buFontTx/>
              <a:buAutoNum type="arabicPeriod"/>
            </a:pPr>
            <a:r>
              <a:rPr lang="en-US" altLang="en-US" dirty="0"/>
              <a:t>DV = IQ scores </a:t>
            </a:r>
            <a:r>
              <a:rPr lang="en-US" altLang="en-US" dirty="0">
                <a:solidFill>
                  <a:schemeClr val="accent1"/>
                </a:solidFill>
              </a:rPr>
              <a:t>(from the QIRT Intelligence Test)</a:t>
            </a:r>
          </a:p>
          <a:p>
            <a:pPr marL="685800" indent="-685800">
              <a:buFontTx/>
              <a:buNone/>
            </a:pPr>
            <a:r>
              <a:rPr lang="en-US" altLang="en-US" dirty="0"/>
              <a:t>	DV = Size of your big toe </a:t>
            </a:r>
            <a:r>
              <a:rPr lang="en-US" altLang="en-US" dirty="0">
                <a:solidFill>
                  <a:schemeClr val="accent1"/>
                </a:solidFill>
              </a:rPr>
              <a:t>(in mm from top of joint to top of toe)</a:t>
            </a:r>
          </a:p>
          <a:p>
            <a:pPr marL="685800" indent="-685800">
              <a:buFontTx/>
              <a:buAutoNum type="arabicPeriod" startAt="4"/>
            </a:pPr>
            <a:r>
              <a:rPr lang="en-US" altLang="en-US" dirty="0"/>
              <a:t>DV = Salary </a:t>
            </a:r>
            <a:r>
              <a:rPr lang="en-US" altLang="en-US" dirty="0">
                <a:solidFill>
                  <a:schemeClr val="accent1"/>
                </a:solidFill>
              </a:rPr>
              <a:t>(annual salary including bonuses and benefits)</a:t>
            </a:r>
          </a:p>
          <a:p>
            <a:pPr marL="685800" indent="-685800">
              <a:buFontTx/>
              <a:buNone/>
            </a:pPr>
            <a:r>
              <a:rPr lang="en-US" altLang="en-US" dirty="0"/>
              <a:t>	DV = Happiness </a:t>
            </a:r>
            <a:r>
              <a:rPr lang="en-US" altLang="en-US" dirty="0">
                <a:solidFill>
                  <a:schemeClr val="accent1"/>
                </a:solidFill>
              </a:rPr>
              <a:t>(???)</a:t>
            </a:r>
          </a:p>
          <a:p>
            <a:endParaRPr lang="en-US" dirty="0"/>
          </a:p>
        </p:txBody>
      </p:sp>
    </p:spTree>
    <p:extLst>
      <p:ext uri="{BB962C8B-B14F-4D97-AF65-F5344CB8AC3E}">
        <p14:creationId xmlns:p14="http://schemas.microsoft.com/office/powerpoint/2010/main" val="2625764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D797D-F5F1-9647-9C89-4076A59BEBB9}"/>
              </a:ext>
            </a:extLst>
          </p:cNvPr>
          <p:cNvSpPr>
            <a:spLocks noGrp="1"/>
          </p:cNvSpPr>
          <p:nvPr>
            <p:ph type="title"/>
          </p:nvPr>
        </p:nvSpPr>
        <p:spPr>
          <a:xfrm>
            <a:off x="512742" y="376346"/>
            <a:ext cx="3667039" cy="1121713"/>
          </a:xfrm>
        </p:spPr>
        <p:txBody>
          <a:bodyPr vert="horz" lIns="91440" tIns="45720" rIns="91440" bIns="45720" rtlCol="0" anchor="ctr">
            <a:normAutofit/>
          </a:bodyPr>
          <a:lstStyle/>
          <a:p>
            <a:pPr algn="ctr"/>
            <a:r>
              <a:rPr lang="en-US" sz="4400" b="1" dirty="0">
                <a:latin typeface="Calibri" panose="020F0502020204030204" pitchFamily="34" charset="0"/>
                <a:cs typeface="Calibri" panose="020F0502020204030204" pitchFamily="34" charset="0"/>
              </a:rPr>
              <a:t>Scatterplots</a:t>
            </a:r>
          </a:p>
        </p:txBody>
      </p:sp>
      <p:sp>
        <p:nvSpPr>
          <p:cNvPr id="5" name="Text Placeholder 4">
            <a:extLst>
              <a:ext uri="{FF2B5EF4-FFF2-40B4-BE49-F238E27FC236}">
                <a16:creationId xmlns:a16="http://schemas.microsoft.com/office/drawing/2014/main" id="{88CAAEFC-1A0F-964F-AF9F-22E41125A67A}"/>
              </a:ext>
            </a:extLst>
          </p:cNvPr>
          <p:cNvSpPr>
            <a:spLocks noGrp="1"/>
          </p:cNvSpPr>
          <p:nvPr>
            <p:ph type="body" sz="half" idx="2"/>
          </p:nvPr>
        </p:nvSpPr>
        <p:spPr>
          <a:xfrm>
            <a:off x="648930" y="1498059"/>
            <a:ext cx="3667037" cy="4387175"/>
          </a:xfrm>
        </p:spPr>
        <p:txBody>
          <a:bodyPr vert="horz" lIns="91440" tIns="45720" rIns="91440" bIns="45720" rtlCol="0">
            <a:normAutofit lnSpcReduction="10000"/>
          </a:bodyPr>
          <a:lstStyle/>
          <a:p>
            <a:endParaRPr lang="en-US" altLang="en-US" sz="1800" dirty="0"/>
          </a:p>
          <a:p>
            <a:r>
              <a:rPr lang="en-US" altLang="en-US" sz="2400" dirty="0"/>
              <a:t>Scatterplot is a graph representing the values of two variables. </a:t>
            </a:r>
          </a:p>
          <a:p>
            <a:pPr indent="-228600">
              <a:buFont typeface="Arial" panose="020B0604020202020204" pitchFamily="34" charset="0"/>
              <a:buChar char="•"/>
            </a:pPr>
            <a:endParaRPr lang="en-US" altLang="en-US" sz="2400" dirty="0"/>
          </a:p>
          <a:p>
            <a:r>
              <a:rPr lang="en-US" altLang="en-US" sz="2400" dirty="0"/>
              <a:t>The slope of points depicts the relationship…positive or negative</a:t>
            </a:r>
          </a:p>
          <a:p>
            <a:pPr indent="-228600">
              <a:buFont typeface="Arial" panose="020B0604020202020204" pitchFamily="34" charset="0"/>
              <a:buChar char="•"/>
            </a:pPr>
            <a:endParaRPr lang="en-US" altLang="en-US" sz="2400" dirty="0"/>
          </a:p>
          <a:p>
            <a:r>
              <a:rPr lang="en-US" altLang="en-US" sz="2400" dirty="0"/>
              <a:t>The amount of scatter shows the strength of relationship. </a:t>
            </a:r>
          </a:p>
          <a:p>
            <a:pPr indent="-228600">
              <a:buFont typeface="Arial" panose="020B0604020202020204" pitchFamily="34" charset="0"/>
              <a:buChar char="•"/>
            </a:pPr>
            <a:endParaRPr lang="en-US" sz="1800" dirty="0"/>
          </a:p>
        </p:txBody>
      </p:sp>
      <p:pic>
        <p:nvPicPr>
          <p:cNvPr id="11" name="Content Placeholder 10">
            <a:extLst>
              <a:ext uri="{FF2B5EF4-FFF2-40B4-BE49-F238E27FC236}">
                <a16:creationId xmlns:a16="http://schemas.microsoft.com/office/drawing/2014/main" id="{56ABEE16-5C74-B34A-B2EB-197785FD5413}"/>
              </a:ext>
            </a:extLst>
          </p:cNvPr>
          <p:cNvPicPr>
            <a:picLocks noGrp="1" noChangeAspect="1"/>
          </p:cNvPicPr>
          <p:nvPr>
            <p:ph idx="1"/>
          </p:nvPr>
        </p:nvPicPr>
        <p:blipFill rotWithShape="1">
          <a:blip r:embed="rId2"/>
          <a:srcRect l="6870" r="11291" b="-1"/>
          <a:stretch/>
        </p:blipFill>
        <p:spPr>
          <a:xfrm>
            <a:off x="4636008" y="640082"/>
            <a:ext cx="6916329" cy="5577837"/>
          </a:xfrm>
          <a:prstGeom prst="rect">
            <a:avLst/>
          </a:prstGeom>
          <a:effectLst/>
        </p:spPr>
      </p:pic>
    </p:spTree>
    <p:extLst>
      <p:ext uri="{BB962C8B-B14F-4D97-AF65-F5344CB8AC3E}">
        <p14:creationId xmlns:p14="http://schemas.microsoft.com/office/powerpoint/2010/main" val="1786839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3413-4BFE-5D47-AC41-F684239777D1}"/>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ctr"/>
            <a:r>
              <a:rPr lang="en-US" sz="4400" b="1" dirty="0">
                <a:latin typeface="Calibri" panose="020F0502020204030204" pitchFamily="34" charset="0"/>
                <a:cs typeface="Calibri" panose="020F0502020204030204" pitchFamily="34" charset="0"/>
              </a:rPr>
              <a:t>Correlation Coefficient</a:t>
            </a:r>
          </a:p>
        </p:txBody>
      </p:sp>
      <p:sp>
        <p:nvSpPr>
          <p:cNvPr id="4" name="Text Placeholder 3">
            <a:extLst>
              <a:ext uri="{FF2B5EF4-FFF2-40B4-BE49-F238E27FC236}">
                <a16:creationId xmlns:a16="http://schemas.microsoft.com/office/drawing/2014/main" id="{1D271B69-D0AB-A549-AAB5-59BA04073B35}"/>
              </a:ext>
            </a:extLst>
          </p:cNvPr>
          <p:cNvSpPr>
            <a:spLocks noGrp="1"/>
          </p:cNvSpPr>
          <p:nvPr>
            <p:ph type="body" sz="half" idx="2"/>
          </p:nvPr>
        </p:nvSpPr>
        <p:spPr>
          <a:xfrm>
            <a:off x="838200" y="1825625"/>
            <a:ext cx="3797807" cy="4351338"/>
          </a:xfrm>
        </p:spPr>
        <p:txBody>
          <a:bodyPr vert="horz" lIns="91440" tIns="45720" rIns="91440" bIns="45720" rtlCol="0">
            <a:normAutofit/>
          </a:bodyPr>
          <a:lstStyle/>
          <a:p>
            <a:r>
              <a:rPr lang="en-US" sz="2800" dirty="0"/>
              <a:t>When one trait or behavior varies with the other, we say they correlate.</a:t>
            </a:r>
          </a:p>
          <a:p>
            <a:pPr indent="-228600">
              <a:buFont typeface="Arial" panose="020B0604020202020204" pitchFamily="34" charset="0"/>
              <a:buChar char="•"/>
            </a:pPr>
            <a:endParaRPr lang="en-US" sz="2800" dirty="0"/>
          </a:p>
          <a:p>
            <a:r>
              <a:rPr lang="en-US" altLang="en-US" sz="2800" u="sng" dirty="0"/>
              <a:t>Correlation Coefficient</a:t>
            </a:r>
            <a:r>
              <a:rPr lang="en-US" altLang="en-US" sz="2800" dirty="0"/>
              <a:t> is a statistical measure of relationship between two variables…(-1 to +1)</a:t>
            </a:r>
          </a:p>
          <a:p>
            <a:pPr indent="-228600">
              <a:buFont typeface="Arial" panose="020B0604020202020204" pitchFamily="34" charset="0"/>
              <a:buChar char="•"/>
            </a:pPr>
            <a:endParaRPr lang="en-US" sz="2000" dirty="0"/>
          </a:p>
        </p:txBody>
      </p:sp>
      <p:pic>
        <p:nvPicPr>
          <p:cNvPr id="6" name="Content Placeholder 5">
            <a:extLst>
              <a:ext uri="{FF2B5EF4-FFF2-40B4-BE49-F238E27FC236}">
                <a16:creationId xmlns:a16="http://schemas.microsoft.com/office/drawing/2014/main" id="{BF7798FC-DF0D-0249-8418-ED576F5D3D88}"/>
              </a:ext>
            </a:extLst>
          </p:cNvPr>
          <p:cNvPicPr>
            <a:picLocks noGrp="1" noChangeAspect="1"/>
          </p:cNvPicPr>
          <p:nvPr>
            <p:ph idx="1"/>
          </p:nvPr>
        </p:nvPicPr>
        <p:blipFill rotWithShape="1">
          <a:blip r:embed="rId2"/>
          <a:srcRect t="4795" r="1" b="1"/>
          <a:stretch/>
        </p:blipFill>
        <p:spPr>
          <a:xfrm>
            <a:off x="5120640" y="1904281"/>
            <a:ext cx="6233160" cy="4272681"/>
          </a:xfrm>
          <a:prstGeom prst="rect">
            <a:avLst/>
          </a:prstGeom>
        </p:spPr>
      </p:pic>
    </p:spTree>
    <p:extLst>
      <p:ext uri="{BB962C8B-B14F-4D97-AF65-F5344CB8AC3E}">
        <p14:creationId xmlns:p14="http://schemas.microsoft.com/office/powerpoint/2010/main" val="3120198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E83FC1F-937E-47B8-9353-8D873B1FFAF5}"/>
              </a:ext>
            </a:extLst>
          </p:cNvPr>
          <p:cNvPicPr/>
          <p:nvPr/>
        </p:nvPicPr>
        <p:blipFill>
          <a:blip r:embed="rId2" cstate="print"/>
          <a:stretch>
            <a:fillRect/>
          </a:stretch>
        </p:blipFill>
        <p:spPr bwMode="auto">
          <a:xfrm>
            <a:off x="643467" y="1002624"/>
            <a:ext cx="10905066" cy="4852751"/>
          </a:xfrm>
          <a:prstGeom prst="rect">
            <a:avLst/>
          </a:prstGeom>
          <a:noFill/>
        </p:spPr>
      </p:pic>
    </p:spTree>
    <p:extLst>
      <p:ext uri="{BB962C8B-B14F-4D97-AF65-F5344CB8AC3E}">
        <p14:creationId xmlns:p14="http://schemas.microsoft.com/office/powerpoint/2010/main" val="65800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Rectangle 2">
            <a:extLst>
              <a:ext uri="{FF2B5EF4-FFF2-40B4-BE49-F238E27FC236}">
                <a16:creationId xmlns:a16="http://schemas.microsoft.com/office/drawing/2014/main" id="{642CE626-6B56-7F4A-965D-EEEE7BE6979F}"/>
              </a:ext>
            </a:extLst>
          </p:cNvPr>
          <p:cNvSpPr>
            <a:spLocks noGrp="1" noChangeArrowheads="1"/>
          </p:cNvSpPr>
          <p:nvPr>
            <p:ph type="title"/>
          </p:nvPr>
        </p:nvSpPr>
        <p:spPr>
          <a:xfrm>
            <a:off x="556532" y="643467"/>
            <a:ext cx="11210925" cy="744836"/>
          </a:xfrm>
        </p:spPr>
        <p:txBody>
          <a:bodyPr vert="horz" lIns="91440" tIns="45720" rIns="91440" bIns="45720" rtlCol="0" anchor="ctr">
            <a:normAutofit/>
          </a:bodyPr>
          <a:lstStyle/>
          <a:p>
            <a:pPr algn="ctr">
              <a:defRPr/>
            </a:pPr>
            <a:r>
              <a:rPr lang="en-US" altLang="en-US" sz="3200" b="1" kern="1200">
                <a:solidFill>
                  <a:schemeClr val="bg1"/>
                </a:solidFill>
                <a:latin typeface="+mj-lt"/>
                <a:ea typeface="+mj-ea"/>
                <a:cs typeface="+mj-cs"/>
              </a:rPr>
              <a:t>U. Virginia School of Engineering (n=588)</a:t>
            </a:r>
          </a:p>
        </p:txBody>
      </p:sp>
      <p:pic>
        <p:nvPicPr>
          <p:cNvPr id="4" name="Content Placeholder 3">
            <a:extLst>
              <a:ext uri="{FF2B5EF4-FFF2-40B4-BE49-F238E27FC236}">
                <a16:creationId xmlns:a16="http://schemas.microsoft.com/office/drawing/2014/main" id="{99DAEA55-962A-324E-8633-5A5EBB4AB331}"/>
              </a:ext>
            </a:extLst>
          </p:cNvPr>
          <p:cNvPicPr>
            <a:picLocks noGrp="1" noChangeAspect="1"/>
          </p:cNvPicPr>
          <p:nvPr>
            <p:ph idx="1"/>
          </p:nvPr>
        </p:nvPicPr>
        <p:blipFill>
          <a:blip r:embed="rId3"/>
          <a:stretch>
            <a:fillRect/>
          </a:stretch>
        </p:blipFill>
        <p:spPr>
          <a:xfrm>
            <a:off x="2828937" y="1675227"/>
            <a:ext cx="6534125" cy="4394199"/>
          </a:xfrm>
          <a:prstGeom prst="rect">
            <a:avLst/>
          </a:prstGeom>
        </p:spPr>
      </p:pic>
    </p:spTree>
    <p:extLst>
      <p:ext uri="{BB962C8B-B14F-4D97-AF65-F5344CB8AC3E}">
        <p14:creationId xmlns:p14="http://schemas.microsoft.com/office/powerpoint/2010/main" val="2733141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8" name="Rectangle 2">
            <a:extLst>
              <a:ext uri="{FF2B5EF4-FFF2-40B4-BE49-F238E27FC236}">
                <a16:creationId xmlns:a16="http://schemas.microsoft.com/office/drawing/2014/main" id="{BFFC84F2-352E-F447-A635-F93AEDFFFCA2}"/>
              </a:ext>
            </a:extLst>
          </p:cNvPr>
          <p:cNvSpPr>
            <a:spLocks noGrp="1" noChangeArrowheads="1"/>
          </p:cNvSpPr>
          <p:nvPr>
            <p:ph type="title"/>
          </p:nvPr>
        </p:nvSpPr>
        <p:spPr>
          <a:xfrm>
            <a:off x="556532" y="643467"/>
            <a:ext cx="11210925" cy="744836"/>
          </a:xfrm>
        </p:spPr>
        <p:txBody>
          <a:bodyPr vert="horz" lIns="91440" tIns="45720" rIns="91440" bIns="45720" rtlCol="0" anchor="ctr">
            <a:normAutofit/>
          </a:bodyPr>
          <a:lstStyle/>
          <a:p>
            <a:pPr algn="ctr">
              <a:defRPr/>
            </a:pPr>
            <a:r>
              <a:rPr lang="en-US" altLang="en-US" sz="3200" b="1" kern="1200">
                <a:solidFill>
                  <a:schemeClr val="bg1"/>
                </a:solidFill>
                <a:latin typeface="+mj-lt"/>
                <a:ea typeface="+mj-ea"/>
                <a:cs typeface="+mj-cs"/>
              </a:rPr>
              <a:t>U. of Virginia School of Engineering (n=588)</a:t>
            </a:r>
          </a:p>
        </p:txBody>
      </p:sp>
      <p:pic>
        <p:nvPicPr>
          <p:cNvPr id="4" name="Content Placeholder 3">
            <a:extLst>
              <a:ext uri="{FF2B5EF4-FFF2-40B4-BE49-F238E27FC236}">
                <a16:creationId xmlns:a16="http://schemas.microsoft.com/office/drawing/2014/main" id="{BC2EA5C7-EDDA-E34D-8FCA-F84D4C06B107}"/>
              </a:ext>
            </a:extLst>
          </p:cNvPr>
          <p:cNvPicPr>
            <a:picLocks noGrp="1" noChangeAspect="1"/>
          </p:cNvPicPr>
          <p:nvPr>
            <p:ph idx="1"/>
          </p:nvPr>
        </p:nvPicPr>
        <p:blipFill>
          <a:blip r:embed="rId3"/>
          <a:stretch>
            <a:fillRect/>
          </a:stretch>
        </p:blipFill>
        <p:spPr>
          <a:xfrm>
            <a:off x="2828937" y="1675227"/>
            <a:ext cx="6534125" cy="4394199"/>
          </a:xfrm>
          <a:prstGeom prst="rect">
            <a:avLst/>
          </a:prstGeom>
        </p:spPr>
      </p:pic>
    </p:spTree>
    <p:extLst>
      <p:ext uri="{BB962C8B-B14F-4D97-AF65-F5344CB8AC3E}">
        <p14:creationId xmlns:p14="http://schemas.microsoft.com/office/powerpoint/2010/main" val="3411147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Rectangle 2">
            <a:extLst>
              <a:ext uri="{FF2B5EF4-FFF2-40B4-BE49-F238E27FC236}">
                <a16:creationId xmlns:a16="http://schemas.microsoft.com/office/drawing/2014/main" id="{831F321E-BBED-7D47-91F1-5029B15E879D}"/>
              </a:ext>
            </a:extLst>
          </p:cNvPr>
          <p:cNvSpPr>
            <a:spLocks noGrp="1" noChangeArrowheads="1"/>
          </p:cNvSpPr>
          <p:nvPr>
            <p:ph type="title"/>
          </p:nvPr>
        </p:nvSpPr>
        <p:spPr>
          <a:xfrm>
            <a:off x="674237" y="914400"/>
            <a:ext cx="3657600" cy="2887579"/>
          </a:xfrm>
        </p:spPr>
        <p:txBody>
          <a:bodyPr vert="horz" lIns="91440" tIns="45720" rIns="91440" bIns="45720" rtlCol="0" anchor="b">
            <a:normAutofit/>
          </a:bodyPr>
          <a:lstStyle/>
          <a:p>
            <a:pPr algn="ctr">
              <a:defRPr/>
            </a:pPr>
            <a:r>
              <a:rPr lang="en-US" altLang="en-US" sz="4800" b="1" kern="1200">
                <a:solidFill>
                  <a:srgbClr val="FFFFFF"/>
                </a:solidFill>
                <a:latin typeface="+mj-lt"/>
                <a:ea typeface="+mj-ea"/>
                <a:cs typeface="+mj-cs"/>
              </a:rPr>
              <a:t>If not just IQ, then what?</a:t>
            </a: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86187E53-9D69-584C-8915-85E31427A6B3}"/>
              </a:ext>
            </a:extLst>
          </p:cNvPr>
          <p:cNvPicPr>
            <a:picLocks noGrp="1" noChangeAspect="1"/>
          </p:cNvPicPr>
          <p:nvPr>
            <p:ph idx="1"/>
          </p:nvPr>
        </p:nvPicPr>
        <p:blipFill>
          <a:blip r:embed="rId2"/>
          <a:stretch>
            <a:fillRect/>
          </a:stretch>
        </p:blipFill>
        <p:spPr>
          <a:xfrm>
            <a:off x="5593111" y="492573"/>
            <a:ext cx="5674967" cy="5880796"/>
          </a:xfrm>
          <a:prstGeom prst="rect">
            <a:avLst/>
          </a:prstGeom>
        </p:spPr>
      </p:pic>
    </p:spTree>
    <p:extLst>
      <p:ext uri="{BB962C8B-B14F-4D97-AF65-F5344CB8AC3E}">
        <p14:creationId xmlns:p14="http://schemas.microsoft.com/office/powerpoint/2010/main" val="2053435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95F2D-AF3E-6E45-97E0-9D14A5E92ED0}"/>
              </a:ext>
            </a:extLst>
          </p:cNvPr>
          <p:cNvSpPr>
            <a:spLocks noGrp="1"/>
          </p:cNvSpPr>
          <p:nvPr>
            <p:ph type="title"/>
          </p:nvPr>
        </p:nvSpPr>
        <p:spPr/>
        <p:txBody>
          <a:bodyPr/>
          <a:lstStyle/>
          <a:p>
            <a:pPr algn="ctr"/>
            <a:r>
              <a:rPr lang="en-US" altLang="en-US" b="1" dirty="0">
                <a:latin typeface="Calibri" panose="020F0502020204030204" pitchFamily="34" charset="0"/>
                <a:cs typeface="Calibri" panose="020F0502020204030204" pitchFamily="34" charset="0"/>
              </a:rPr>
              <a:t>Study of Low Self Esteem and Depression</a:t>
            </a:r>
            <a:endParaRPr lang="en-US"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0848F14-5FAB-4842-959B-D46885B96EC3}"/>
              </a:ext>
            </a:extLst>
          </p:cNvPr>
          <p:cNvSpPr>
            <a:spLocks noGrp="1"/>
          </p:cNvSpPr>
          <p:nvPr>
            <p:ph idx="1"/>
          </p:nvPr>
        </p:nvSpPr>
        <p:spPr/>
        <p:txBody>
          <a:bodyPr/>
          <a:lstStyle/>
          <a:p>
            <a:pPr marL="0" indent="0">
              <a:buNone/>
              <a:defRPr/>
            </a:pPr>
            <a:r>
              <a:rPr lang="en-US" altLang="en-US" dirty="0"/>
              <a:t>You do the research because you assume the two are related</a:t>
            </a:r>
          </a:p>
          <a:p>
            <a:pPr marL="0" indent="0">
              <a:buNone/>
              <a:defRPr/>
            </a:pPr>
            <a:endParaRPr lang="en-US" altLang="en-US" dirty="0"/>
          </a:p>
          <a:p>
            <a:pPr marL="0" indent="0">
              <a:buNone/>
              <a:defRPr/>
            </a:pPr>
            <a:r>
              <a:rPr lang="en-US" altLang="en-US" dirty="0"/>
              <a:t>Compare two variables</a:t>
            </a:r>
          </a:p>
          <a:p>
            <a:pPr marL="457200" lvl="1" indent="0">
              <a:buNone/>
              <a:defRPr/>
            </a:pPr>
            <a:endParaRPr lang="en-US" altLang="en-US" dirty="0"/>
          </a:p>
          <a:p>
            <a:pPr marL="457200" lvl="1" indent="0">
              <a:buNone/>
              <a:defRPr/>
            </a:pPr>
            <a:r>
              <a:rPr lang="en-US" altLang="en-US" dirty="0"/>
              <a:t>Variable 1 = Score on a self-esteem test</a:t>
            </a:r>
          </a:p>
          <a:p>
            <a:pPr marL="457200" lvl="1" indent="0">
              <a:buNone/>
              <a:defRPr/>
            </a:pPr>
            <a:endParaRPr lang="en-US" altLang="en-US" dirty="0"/>
          </a:p>
          <a:p>
            <a:pPr marL="457200" lvl="1" indent="0">
              <a:buNone/>
              <a:defRPr/>
            </a:pPr>
            <a:r>
              <a:rPr lang="en-US" altLang="en-US" dirty="0"/>
              <a:t>Variable 2 = Length in months of a bout of depression</a:t>
            </a:r>
          </a:p>
          <a:p>
            <a:endParaRPr lang="en-US" dirty="0"/>
          </a:p>
        </p:txBody>
      </p:sp>
    </p:spTree>
    <p:extLst>
      <p:ext uri="{BB962C8B-B14F-4D97-AF65-F5344CB8AC3E}">
        <p14:creationId xmlns:p14="http://schemas.microsoft.com/office/powerpoint/2010/main" val="201735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6360CE3-1742-C440-B3CE-29C24E0D7A69}"/>
              </a:ext>
            </a:extLst>
          </p:cNvPr>
          <p:cNvPicPr>
            <a:picLocks noChangeAspect="1"/>
          </p:cNvPicPr>
          <p:nvPr/>
        </p:nvPicPr>
        <p:blipFill>
          <a:blip r:embed="rId3"/>
          <a:stretch>
            <a:fillRect/>
          </a:stretch>
        </p:blipFill>
        <p:spPr>
          <a:xfrm>
            <a:off x="1566679" y="643467"/>
            <a:ext cx="9058642" cy="5361918"/>
          </a:xfrm>
          <a:prstGeom prst="rect">
            <a:avLst/>
          </a:prstGeom>
          <a:solidFill>
            <a:schemeClr val="accent5">
              <a:lumMod val="20000"/>
              <a:lumOff val="80000"/>
            </a:schemeClr>
          </a:solidFill>
        </p:spPr>
      </p:pic>
      <p:sp>
        <p:nvSpPr>
          <p:cNvPr id="7" name="TextBox 6">
            <a:extLst>
              <a:ext uri="{FF2B5EF4-FFF2-40B4-BE49-F238E27FC236}">
                <a16:creationId xmlns:a16="http://schemas.microsoft.com/office/drawing/2014/main" id="{B28F3462-B88A-D24F-A59D-8C280DF16FE7}"/>
              </a:ext>
            </a:extLst>
          </p:cNvPr>
          <p:cNvSpPr txBox="1"/>
          <p:nvPr/>
        </p:nvSpPr>
        <p:spPr>
          <a:xfrm>
            <a:off x="3768988" y="5758076"/>
            <a:ext cx="4757352" cy="461665"/>
          </a:xfrm>
          <a:prstGeom prst="rect">
            <a:avLst/>
          </a:prstGeom>
          <a:solidFill>
            <a:schemeClr val="accent5">
              <a:lumMod val="20000"/>
              <a:lumOff val="80000"/>
            </a:schemeClr>
          </a:solidFill>
        </p:spPr>
        <p:txBody>
          <a:bodyPr wrap="square" rtlCol="0">
            <a:spAutoFit/>
          </a:bodyPr>
          <a:lstStyle/>
          <a:p>
            <a:pPr algn="ctr"/>
            <a:r>
              <a:rPr lang="en-US" sz="2400" b="1" dirty="0"/>
              <a:t>Length of Depression in Months</a:t>
            </a:r>
          </a:p>
        </p:txBody>
      </p:sp>
      <p:sp>
        <p:nvSpPr>
          <p:cNvPr id="8" name="TextBox 7">
            <a:extLst>
              <a:ext uri="{FF2B5EF4-FFF2-40B4-BE49-F238E27FC236}">
                <a16:creationId xmlns:a16="http://schemas.microsoft.com/office/drawing/2014/main" id="{180AD337-B1BC-5A40-830F-80DDCB666D6D}"/>
              </a:ext>
            </a:extLst>
          </p:cNvPr>
          <p:cNvSpPr txBox="1"/>
          <p:nvPr/>
        </p:nvSpPr>
        <p:spPr>
          <a:xfrm>
            <a:off x="1289680" y="1487006"/>
            <a:ext cx="553998" cy="3420643"/>
          </a:xfrm>
          <a:prstGeom prst="rect">
            <a:avLst/>
          </a:prstGeom>
          <a:solidFill>
            <a:schemeClr val="accent5">
              <a:lumMod val="20000"/>
              <a:lumOff val="80000"/>
            </a:schemeClr>
          </a:solidFill>
        </p:spPr>
        <p:txBody>
          <a:bodyPr vert="vert270" wrap="square" rtlCol="0">
            <a:spAutoFit/>
          </a:bodyPr>
          <a:lstStyle/>
          <a:p>
            <a:r>
              <a:rPr lang="en-US" sz="2400" b="1" dirty="0"/>
              <a:t>Score on Self-Esteem Test</a:t>
            </a:r>
          </a:p>
        </p:txBody>
      </p:sp>
    </p:spTree>
    <p:extLst>
      <p:ext uri="{BB962C8B-B14F-4D97-AF65-F5344CB8AC3E}">
        <p14:creationId xmlns:p14="http://schemas.microsoft.com/office/powerpoint/2010/main" val="3548896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2">
            <a:extLst>
              <a:ext uri="{FF2B5EF4-FFF2-40B4-BE49-F238E27FC236}">
                <a16:creationId xmlns:a16="http://schemas.microsoft.com/office/drawing/2014/main" id="{03075C9C-384C-2A45-A32D-1722D1D426A4}"/>
              </a:ext>
            </a:extLst>
          </p:cNvPr>
          <p:cNvSpPr txBox="1">
            <a:spLocks noChangeArrowheads="1"/>
          </p:cNvSpPr>
          <p:nvPr/>
        </p:nvSpPr>
        <p:spPr bwMode="auto">
          <a:xfrm>
            <a:off x="5859463" y="4051301"/>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000" b="1">
                <a:latin typeface="Arial" panose="020B0604020202020204" pitchFamily="34" charset="0"/>
              </a:rPr>
              <a:t>or</a:t>
            </a:r>
            <a:endParaRPr lang="en-US" altLang="en-US" sz="2400" b="1">
              <a:latin typeface="Arial" panose="020B0604020202020204" pitchFamily="34" charset="0"/>
            </a:endParaRPr>
          </a:p>
        </p:txBody>
      </p:sp>
      <p:sp>
        <p:nvSpPr>
          <p:cNvPr id="37891" name="Rectangle 3">
            <a:extLst>
              <a:ext uri="{FF2B5EF4-FFF2-40B4-BE49-F238E27FC236}">
                <a16:creationId xmlns:a16="http://schemas.microsoft.com/office/drawing/2014/main" id="{6B12A874-4F9A-0341-AAA4-E733A53B8A1F}"/>
              </a:ext>
            </a:extLst>
          </p:cNvPr>
          <p:cNvSpPr>
            <a:spLocks noGrp="1" noChangeArrowheads="1"/>
          </p:cNvSpPr>
          <p:nvPr>
            <p:ph type="title" idx="4294967295"/>
          </p:nvPr>
        </p:nvSpPr>
        <p:spPr>
          <a:xfrm>
            <a:off x="1801040" y="228601"/>
            <a:ext cx="8554995" cy="1143000"/>
          </a:xfrm>
        </p:spPr>
        <p:txBody>
          <a:bodyPr>
            <a:normAutofit/>
          </a:bodyPr>
          <a:lstStyle/>
          <a:p>
            <a:pPr algn="ctr" eaLnBrk="1" hangingPunct="1">
              <a:defRPr/>
            </a:pPr>
            <a:r>
              <a:rPr lang="en-US" altLang="en-US" b="1" dirty="0">
                <a:latin typeface="Calibri" panose="020F0502020204030204" pitchFamily="34" charset="0"/>
                <a:cs typeface="Calibri" panose="020F0502020204030204" pitchFamily="34" charset="0"/>
              </a:rPr>
              <a:t>Correlation is NOT Causation</a:t>
            </a:r>
          </a:p>
        </p:txBody>
      </p:sp>
      <p:pic>
        <p:nvPicPr>
          <p:cNvPr id="37892" name="Picture 4" descr="12673_MyersPsy8e_fig">
            <a:extLst>
              <a:ext uri="{FF2B5EF4-FFF2-40B4-BE49-F238E27FC236}">
                <a16:creationId xmlns:a16="http://schemas.microsoft.com/office/drawing/2014/main" id="{75EC4D49-73E7-B040-99EA-473925853CAF}"/>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l="1564" t="1517" r="1146" b="1453"/>
          <a:stretch>
            <a:fillRect/>
          </a:stretch>
        </p:blipFill>
        <p:spPr>
          <a:xfrm>
            <a:off x="2640013" y="1371601"/>
            <a:ext cx="7315200" cy="5089525"/>
          </a:xfrm>
        </p:spPr>
      </p:pic>
    </p:spTree>
    <p:extLst>
      <p:ext uri="{BB962C8B-B14F-4D97-AF65-F5344CB8AC3E}">
        <p14:creationId xmlns:p14="http://schemas.microsoft.com/office/powerpoint/2010/main" val="241632185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F094F3DD-EA37-6C49-BA11-A13C6ADDB0C4}"/>
              </a:ext>
            </a:extLst>
          </p:cNvPr>
          <p:cNvSpPr>
            <a:spLocks noGrp="1" noChangeArrowheads="1"/>
          </p:cNvSpPr>
          <p:nvPr>
            <p:ph type="title"/>
          </p:nvPr>
        </p:nvSpPr>
        <p:spPr/>
        <p:txBody>
          <a:bodyPr/>
          <a:lstStyle/>
          <a:p>
            <a:pPr algn="ctr" eaLnBrk="1" hangingPunct="1">
              <a:defRPr/>
            </a:pPr>
            <a:r>
              <a:rPr lang="en-US" altLang="en-US" b="1" dirty="0">
                <a:latin typeface="Calibri" panose="020F0502020204030204" pitchFamily="34" charset="0"/>
                <a:cs typeface="Calibri" panose="020F0502020204030204" pitchFamily="34" charset="0"/>
              </a:rPr>
              <a:t>Illusory Correlations</a:t>
            </a:r>
          </a:p>
        </p:txBody>
      </p:sp>
      <p:sp>
        <p:nvSpPr>
          <p:cNvPr id="56323" name="Rectangle 3">
            <a:extLst>
              <a:ext uri="{FF2B5EF4-FFF2-40B4-BE49-F238E27FC236}">
                <a16:creationId xmlns:a16="http://schemas.microsoft.com/office/drawing/2014/main" id="{F255E486-F3B3-5F47-A0E6-73FDFF423E71}"/>
              </a:ext>
            </a:extLst>
          </p:cNvPr>
          <p:cNvSpPr>
            <a:spLocks noGrp="1" noChangeArrowheads="1"/>
          </p:cNvSpPr>
          <p:nvPr>
            <p:ph idx="1"/>
          </p:nvPr>
        </p:nvSpPr>
        <p:spPr/>
        <p:txBody>
          <a:bodyPr/>
          <a:lstStyle/>
          <a:p>
            <a:pPr marL="0" indent="0" eaLnBrk="1" hangingPunct="1">
              <a:buNone/>
              <a:defRPr/>
            </a:pPr>
            <a:r>
              <a:rPr lang="en-US" altLang="en-US" sz="3200" dirty="0" err="1"/>
              <a:t>Redelmeier</a:t>
            </a:r>
            <a:r>
              <a:rPr lang="en-US" altLang="en-US" sz="3200" dirty="0"/>
              <a:t> and </a:t>
            </a:r>
            <a:r>
              <a:rPr lang="en-US" altLang="en-US" sz="3200" dirty="0" err="1"/>
              <a:t>Tversky</a:t>
            </a:r>
            <a:r>
              <a:rPr lang="en-US" altLang="en-US" sz="3200" dirty="0"/>
              <a:t> (1996) assessed 18 arthritis patients over 15 months, while also taking comprehensive meteorological data. Virtually all of the patients were certain that their condition was correlated with the weather. </a:t>
            </a:r>
          </a:p>
          <a:p>
            <a:pPr marL="0" indent="0" eaLnBrk="1" hangingPunct="1">
              <a:buNone/>
              <a:defRPr/>
            </a:pPr>
            <a:endParaRPr lang="en-US" altLang="en-US" sz="3200" dirty="0"/>
          </a:p>
          <a:p>
            <a:pPr marL="0" indent="0" eaLnBrk="1" hangingPunct="1">
              <a:buNone/>
              <a:defRPr/>
            </a:pPr>
            <a:r>
              <a:rPr lang="en-US" altLang="en-US" sz="3200" dirty="0"/>
              <a:t>In fact the actual correlation was close to zero.</a:t>
            </a:r>
          </a:p>
        </p:txBody>
      </p:sp>
    </p:spTree>
    <p:extLst>
      <p:ext uri="{BB962C8B-B14F-4D97-AF65-F5344CB8AC3E}">
        <p14:creationId xmlns:p14="http://schemas.microsoft.com/office/powerpoint/2010/main" val="2926559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0" name="Rectangle 2">
            <a:extLst>
              <a:ext uri="{FF2B5EF4-FFF2-40B4-BE49-F238E27FC236}">
                <a16:creationId xmlns:a16="http://schemas.microsoft.com/office/drawing/2014/main" id="{55E7AEBD-BE45-3D4E-8A37-E9EF07662A00}"/>
              </a:ext>
            </a:extLst>
          </p:cNvPr>
          <p:cNvSpPr>
            <a:spLocks noGrp="1" noChangeArrowheads="1"/>
          </p:cNvSpPr>
          <p:nvPr>
            <p:ph type="title"/>
          </p:nvPr>
        </p:nvSpPr>
        <p:spPr>
          <a:xfrm>
            <a:off x="556532" y="643467"/>
            <a:ext cx="11210925" cy="744836"/>
          </a:xfrm>
        </p:spPr>
        <p:txBody>
          <a:bodyPr vert="horz" lIns="91440" tIns="45720" rIns="91440" bIns="45720" rtlCol="0" anchor="ctr">
            <a:normAutofit/>
          </a:bodyPr>
          <a:lstStyle/>
          <a:p>
            <a:pPr algn="ctr">
              <a:defRPr/>
            </a:pPr>
            <a:r>
              <a:rPr lang="en-US" altLang="en-US" sz="3200" b="1" kern="1200">
                <a:solidFill>
                  <a:schemeClr val="bg1"/>
                </a:solidFill>
                <a:latin typeface="+mj-lt"/>
                <a:ea typeface="+mj-ea"/>
                <a:cs typeface="+mj-cs"/>
              </a:rPr>
              <a:t>Correlation is not Causation</a:t>
            </a:r>
          </a:p>
        </p:txBody>
      </p:sp>
      <p:pic>
        <p:nvPicPr>
          <p:cNvPr id="4" name="Content Placeholder 3">
            <a:extLst>
              <a:ext uri="{FF2B5EF4-FFF2-40B4-BE49-F238E27FC236}">
                <a16:creationId xmlns:a16="http://schemas.microsoft.com/office/drawing/2014/main" id="{E4D8EB40-3511-0D43-902D-09DC429B9E98}"/>
              </a:ext>
            </a:extLst>
          </p:cNvPr>
          <p:cNvPicPr>
            <a:picLocks noGrp="1" noChangeAspect="1"/>
          </p:cNvPicPr>
          <p:nvPr>
            <p:ph idx="1"/>
          </p:nvPr>
        </p:nvPicPr>
        <p:blipFill>
          <a:blip r:embed="rId2"/>
          <a:stretch>
            <a:fillRect/>
          </a:stretch>
        </p:blipFill>
        <p:spPr>
          <a:xfrm>
            <a:off x="1804086" y="1495168"/>
            <a:ext cx="8587945" cy="5115697"/>
          </a:xfrm>
          <a:prstGeom prst="rect">
            <a:avLst/>
          </a:prstGeom>
        </p:spPr>
      </p:pic>
    </p:spTree>
    <p:extLst>
      <p:ext uri="{BB962C8B-B14F-4D97-AF65-F5344CB8AC3E}">
        <p14:creationId xmlns:p14="http://schemas.microsoft.com/office/powerpoint/2010/main" val="2704193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E0A707BB-4535-B642-BD08-53A10337CEE0}"/>
              </a:ext>
            </a:extLst>
          </p:cNvPr>
          <p:cNvSpPr>
            <a:spLocks noGrp="1" noChangeArrowheads="1"/>
          </p:cNvSpPr>
          <p:nvPr>
            <p:ph type="title"/>
          </p:nvPr>
        </p:nvSpPr>
        <p:spPr>
          <a:xfrm>
            <a:off x="605481" y="365125"/>
            <a:ext cx="11009870" cy="1325563"/>
          </a:xfrm>
        </p:spPr>
        <p:txBody>
          <a:bodyPr>
            <a:normAutofit/>
          </a:bodyPr>
          <a:lstStyle/>
          <a:p>
            <a:pPr eaLnBrk="1" hangingPunct="1">
              <a:defRPr/>
            </a:pPr>
            <a:r>
              <a:rPr lang="en-US" altLang="en-US" b="1" dirty="0">
                <a:latin typeface="Calibri" panose="020F0502020204030204" pitchFamily="34" charset="0"/>
                <a:cs typeface="Calibri" panose="020F0502020204030204" pitchFamily="34" charset="0"/>
              </a:rPr>
              <a:t>Correlation is not Causation:  It only Predicts!!</a:t>
            </a:r>
          </a:p>
        </p:txBody>
      </p:sp>
      <p:sp>
        <p:nvSpPr>
          <p:cNvPr id="32771" name="Rectangle 3">
            <a:extLst>
              <a:ext uri="{FF2B5EF4-FFF2-40B4-BE49-F238E27FC236}">
                <a16:creationId xmlns:a16="http://schemas.microsoft.com/office/drawing/2014/main" id="{34864EC8-BA4A-E046-9FF4-FDADAD615D14}"/>
              </a:ext>
            </a:extLst>
          </p:cNvPr>
          <p:cNvSpPr>
            <a:spLocks noGrp="1" noChangeArrowheads="1"/>
          </p:cNvSpPr>
          <p:nvPr>
            <p:ph idx="1"/>
          </p:nvPr>
        </p:nvSpPr>
        <p:spPr/>
        <p:txBody>
          <a:bodyPr>
            <a:normAutofit/>
          </a:bodyPr>
          <a:lstStyle/>
          <a:p>
            <a:pPr marL="0" indent="0">
              <a:buNone/>
              <a:defRPr/>
            </a:pPr>
            <a:r>
              <a:rPr lang="en-US" altLang="en-US" sz="3200" dirty="0"/>
              <a:t>Children with big feet reason better than children with small feet. </a:t>
            </a:r>
          </a:p>
          <a:p>
            <a:pPr marL="457200" lvl="1" indent="0">
              <a:buNone/>
              <a:defRPr/>
            </a:pPr>
            <a:r>
              <a:rPr lang="en-US" altLang="en-US" sz="2800" dirty="0"/>
              <a:t>(Children who are older have bigger feet than younger children; thus they can reason better)</a:t>
            </a:r>
          </a:p>
          <a:p>
            <a:pPr marL="0" indent="0">
              <a:buNone/>
              <a:defRPr/>
            </a:pPr>
            <a:endParaRPr lang="en-US" altLang="en-US" sz="3200" dirty="0"/>
          </a:p>
          <a:p>
            <a:pPr marL="0" indent="0">
              <a:buNone/>
              <a:defRPr/>
            </a:pPr>
            <a:r>
              <a:rPr lang="en-US" altLang="en-US" sz="3200" dirty="0"/>
              <a:t>Study done in Korea: The most predictive factor in the use of birth control use was the number of appliances in the home.  </a:t>
            </a:r>
          </a:p>
          <a:p>
            <a:pPr marL="457200" lvl="1" indent="0">
              <a:buNone/>
              <a:defRPr/>
            </a:pPr>
            <a:r>
              <a:rPr lang="en-US" altLang="en-US" sz="2800" dirty="0"/>
              <a:t>(Those who have electrical appliances probably have higher socioeconomic level, and thus are probably better educated.)</a:t>
            </a:r>
          </a:p>
        </p:txBody>
      </p:sp>
    </p:spTree>
    <p:extLst>
      <p:ext uri="{BB962C8B-B14F-4D97-AF65-F5344CB8AC3E}">
        <p14:creationId xmlns:p14="http://schemas.microsoft.com/office/powerpoint/2010/main" val="5719470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E0A707BB-4535-B642-BD08-53A10337CEE0}"/>
              </a:ext>
            </a:extLst>
          </p:cNvPr>
          <p:cNvSpPr>
            <a:spLocks noGrp="1" noChangeArrowheads="1"/>
          </p:cNvSpPr>
          <p:nvPr>
            <p:ph type="title"/>
          </p:nvPr>
        </p:nvSpPr>
        <p:spPr>
          <a:xfrm>
            <a:off x="605481" y="365125"/>
            <a:ext cx="11009870" cy="1325563"/>
          </a:xfrm>
        </p:spPr>
        <p:txBody>
          <a:bodyPr>
            <a:normAutofit/>
          </a:bodyPr>
          <a:lstStyle/>
          <a:p>
            <a:pPr eaLnBrk="1" hangingPunct="1">
              <a:defRPr/>
            </a:pPr>
            <a:r>
              <a:rPr lang="en-US" altLang="en-US" b="1" dirty="0">
                <a:latin typeface="Calibri" panose="020F0502020204030204" pitchFamily="34" charset="0"/>
                <a:cs typeface="Calibri" panose="020F0502020204030204" pitchFamily="34" charset="0"/>
              </a:rPr>
              <a:t>Correlation is not Causation:  It only Predicts!!</a:t>
            </a:r>
          </a:p>
        </p:txBody>
      </p:sp>
      <p:sp>
        <p:nvSpPr>
          <p:cNvPr id="32771" name="Rectangle 3">
            <a:extLst>
              <a:ext uri="{FF2B5EF4-FFF2-40B4-BE49-F238E27FC236}">
                <a16:creationId xmlns:a16="http://schemas.microsoft.com/office/drawing/2014/main" id="{34864EC8-BA4A-E046-9FF4-FDADAD615D14}"/>
              </a:ext>
            </a:extLst>
          </p:cNvPr>
          <p:cNvSpPr>
            <a:spLocks noGrp="1" noChangeArrowheads="1"/>
          </p:cNvSpPr>
          <p:nvPr>
            <p:ph idx="1"/>
          </p:nvPr>
        </p:nvSpPr>
        <p:spPr/>
        <p:txBody>
          <a:bodyPr>
            <a:normAutofit/>
          </a:bodyPr>
          <a:lstStyle/>
          <a:p>
            <a:pPr marL="0" indent="0">
              <a:buNone/>
              <a:defRPr/>
            </a:pPr>
            <a:r>
              <a:rPr lang="en-US" altLang="en-US" sz="3200" dirty="0"/>
              <a:t>People who often ate Frosted Flakes as children had half the cancer rate of those who never ate the cereal. Conversely, those who often ate oatmeal as children were four times more likely to develop cancer than those who did not. </a:t>
            </a:r>
          </a:p>
          <a:p>
            <a:pPr marL="457200" lvl="1" indent="0">
              <a:buNone/>
              <a:defRPr/>
            </a:pPr>
            <a:endParaRPr lang="en-US" altLang="en-US" sz="2800" dirty="0"/>
          </a:p>
          <a:p>
            <a:pPr marL="457200" lvl="1" indent="0">
              <a:buNone/>
              <a:defRPr/>
            </a:pPr>
            <a:r>
              <a:rPr lang="en-US" altLang="en-US" sz="2800" dirty="0"/>
              <a:t>Cancer tends to be a disease of later life. Those who ate Frosted Flakes are younger. In fact, the cereal was not around until the 1950s (when older respondents were children, and so they are much more likely to have eaten oatmeal.) </a:t>
            </a:r>
          </a:p>
        </p:txBody>
      </p:sp>
    </p:spTree>
    <p:extLst>
      <p:ext uri="{BB962C8B-B14F-4D97-AF65-F5344CB8AC3E}">
        <p14:creationId xmlns:p14="http://schemas.microsoft.com/office/powerpoint/2010/main" val="8408530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bldLvl="2"/>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F24B8-582D-AA49-963F-5D1CDA90AE27}"/>
              </a:ext>
            </a:extLst>
          </p:cNvPr>
          <p:cNvSpPr>
            <a:spLocks noGrp="1"/>
          </p:cNvSpPr>
          <p:nvPr>
            <p:ph type="title"/>
          </p:nvPr>
        </p:nvSpPr>
        <p:spPr>
          <a:xfrm>
            <a:off x="560173" y="309562"/>
            <a:ext cx="11071654" cy="1325563"/>
          </a:xfrm>
        </p:spPr>
        <p:txBody>
          <a:bodyPr/>
          <a:lstStyle/>
          <a:p>
            <a:r>
              <a:rPr lang="en-US" altLang="en-US" b="1" dirty="0">
                <a:latin typeface="Calibri" panose="020F0502020204030204" pitchFamily="34" charset="0"/>
                <a:cs typeface="Calibri" panose="020F0502020204030204" pitchFamily="34" charset="0"/>
              </a:rPr>
              <a:t>Correlation is not Causation:  It only Predicts!!</a:t>
            </a:r>
            <a:endParaRPr lang="en-US" dirty="0"/>
          </a:p>
        </p:txBody>
      </p:sp>
      <p:sp>
        <p:nvSpPr>
          <p:cNvPr id="52226" name="Rectangle 2">
            <a:extLst>
              <a:ext uri="{FF2B5EF4-FFF2-40B4-BE49-F238E27FC236}">
                <a16:creationId xmlns:a16="http://schemas.microsoft.com/office/drawing/2014/main" id="{B294E4A1-9B98-9F46-96A8-F81FC41C8903}"/>
              </a:ext>
            </a:extLst>
          </p:cNvPr>
          <p:cNvSpPr>
            <a:spLocks noGrp="1" noChangeArrowheads="1"/>
          </p:cNvSpPr>
          <p:nvPr>
            <p:ph idx="1"/>
          </p:nvPr>
        </p:nvSpPr>
        <p:spPr>
          <a:xfrm>
            <a:off x="838200" y="1635125"/>
            <a:ext cx="10515600" cy="4541838"/>
          </a:xfrm>
        </p:spPr>
        <p:txBody>
          <a:bodyPr/>
          <a:lstStyle/>
          <a:p>
            <a:pPr marL="0" indent="0" eaLnBrk="1" hangingPunct="1">
              <a:buNone/>
            </a:pPr>
            <a:r>
              <a:rPr lang="en-US" altLang="en-US" dirty="0">
                <a:latin typeface="Calibri" panose="020F0502020204030204" pitchFamily="34" charset="0"/>
                <a:cs typeface="Calibri" panose="020F0502020204030204" pitchFamily="34" charset="0"/>
              </a:rPr>
              <a:t>Ice cream sales and the number of shark attacks on swimmers are correlated. </a:t>
            </a:r>
          </a:p>
          <a:p>
            <a:pPr>
              <a:buNone/>
            </a:pPr>
            <a:endParaRPr lang="en-US" altLang="en-US" dirty="0">
              <a:latin typeface="Calibri" panose="020F0502020204030204" pitchFamily="34" charset="0"/>
              <a:cs typeface="Calibri" panose="020F0502020204030204" pitchFamily="34" charset="0"/>
            </a:endParaRPr>
          </a:p>
          <a:p>
            <a:pPr>
              <a:buNone/>
            </a:pPr>
            <a:r>
              <a:rPr lang="en-US" altLang="en-US" dirty="0">
                <a:latin typeface="Calibri" panose="020F0502020204030204" pitchFamily="34" charset="0"/>
                <a:cs typeface="Calibri" panose="020F0502020204030204" pitchFamily="34" charset="0"/>
              </a:rPr>
              <a:t>Skirt lengths and stock prices are highly correlated (as stock prices go up, skirt lengths get shorter). </a:t>
            </a:r>
          </a:p>
          <a:p>
            <a:pPr>
              <a:buNone/>
            </a:pPr>
            <a:endParaRPr lang="en-US" altLang="en-US" dirty="0">
              <a:latin typeface="Calibri" panose="020F0502020204030204" pitchFamily="34" charset="0"/>
              <a:cs typeface="Calibri" panose="020F0502020204030204" pitchFamily="34" charset="0"/>
            </a:endParaRPr>
          </a:p>
          <a:p>
            <a:pPr>
              <a:buNone/>
            </a:pPr>
            <a:r>
              <a:rPr lang="en-US" altLang="en-US" dirty="0">
                <a:latin typeface="Calibri" panose="020F0502020204030204" pitchFamily="34" charset="0"/>
                <a:cs typeface="Calibri" panose="020F0502020204030204" pitchFamily="34" charset="0"/>
              </a:rPr>
              <a:t>The number of cavities in elementary school children and vocabulary size are strongly correlated. </a:t>
            </a:r>
          </a:p>
          <a:p>
            <a:pPr eaLnBrk="1" hangingPunct="1">
              <a:buFontTx/>
              <a:buNone/>
            </a:pPr>
            <a:endParaRPr lang="en-US" altLang="en-US" dirty="0">
              <a:latin typeface="Comic Sans MS" panose="030F0902030302020204" pitchFamily="66" charset="0"/>
            </a:endParaRPr>
          </a:p>
        </p:txBody>
      </p:sp>
    </p:spTree>
    <p:extLst>
      <p:ext uri="{BB962C8B-B14F-4D97-AF65-F5344CB8AC3E}">
        <p14:creationId xmlns:p14="http://schemas.microsoft.com/office/powerpoint/2010/main" val="178958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41B9B2B9-DEC0-E546-83EF-39090F9F8CF8}"/>
              </a:ext>
            </a:extLst>
          </p:cNvPr>
          <p:cNvSpPr>
            <a:spLocks noGrp="1" noChangeArrowheads="1"/>
          </p:cNvSpPr>
          <p:nvPr>
            <p:ph type="title"/>
          </p:nvPr>
        </p:nvSpPr>
        <p:spPr/>
        <p:txBody>
          <a:bodyPr>
            <a:normAutofit/>
          </a:bodyPr>
          <a:lstStyle/>
          <a:p>
            <a:pPr algn="ctr" eaLnBrk="1" hangingPunct="1"/>
            <a:r>
              <a:rPr lang="en-US" altLang="en-US" b="1" dirty="0">
                <a:latin typeface="Calibri" panose="020F0502020204030204" pitchFamily="34" charset="0"/>
                <a:cs typeface="Calibri" panose="020F0502020204030204" pitchFamily="34" charset="0"/>
              </a:rPr>
              <a:t>Diet soda and weight gain???</a:t>
            </a:r>
          </a:p>
        </p:txBody>
      </p:sp>
      <p:sp>
        <p:nvSpPr>
          <p:cNvPr id="48131" name="Rectangle 3">
            <a:extLst>
              <a:ext uri="{FF2B5EF4-FFF2-40B4-BE49-F238E27FC236}">
                <a16:creationId xmlns:a16="http://schemas.microsoft.com/office/drawing/2014/main" id="{39871A48-DF94-AF48-98F7-F94490BE0FF9}"/>
              </a:ext>
            </a:extLst>
          </p:cNvPr>
          <p:cNvSpPr>
            <a:spLocks noGrp="1" noChangeArrowheads="1"/>
          </p:cNvSpPr>
          <p:nvPr>
            <p:ph idx="1"/>
          </p:nvPr>
        </p:nvSpPr>
        <p:spPr/>
        <p:txBody>
          <a:bodyPr/>
          <a:lstStyle/>
          <a:p>
            <a:pPr marL="533400" indent="-533400">
              <a:lnSpc>
                <a:spcPct val="80000"/>
              </a:lnSpc>
              <a:buNone/>
              <a:defRPr/>
            </a:pPr>
            <a:endParaRPr lang="en-US" altLang="en-US" sz="3200" i="1" dirty="0">
              <a:latin typeface="Calibri" panose="020F0502020204030204" pitchFamily="34" charset="0"/>
              <a:cs typeface="Calibri" panose="020F0502020204030204" pitchFamily="34" charset="0"/>
            </a:endParaRPr>
          </a:p>
          <a:p>
            <a:pPr marL="533400" indent="-533400">
              <a:lnSpc>
                <a:spcPct val="100000"/>
              </a:lnSpc>
              <a:buNone/>
              <a:defRPr/>
            </a:pPr>
            <a:r>
              <a:rPr lang="en-US" altLang="en-US" sz="3200" dirty="0">
                <a:latin typeface="Calibri" panose="020F0502020204030204" pitchFamily="34" charset="0"/>
                <a:cs typeface="Calibri" panose="020F0502020204030204" pitchFamily="34" charset="0"/>
              </a:rPr>
              <a:t>The study of more than 600 normal-weight people found that eight years later they were 65 percent more likely to be overweight if they drank one diet soda a day than if they drank none. And if they drank two or more diet sodas a day, they were even more likely to become overweight or obese.</a:t>
            </a:r>
          </a:p>
          <a:p>
            <a:pPr marL="533400" indent="-533400">
              <a:lnSpc>
                <a:spcPct val="80000"/>
              </a:lnSpc>
              <a:buNone/>
              <a:defRPr/>
            </a:pPr>
            <a:endParaRPr lang="en-US" altLang="en-US" sz="3200" i="1" dirty="0">
              <a:latin typeface="Berlin Sans FB" charset="0"/>
            </a:endParaRPr>
          </a:p>
        </p:txBody>
      </p:sp>
    </p:spTree>
    <p:extLst>
      <p:ext uri="{BB962C8B-B14F-4D97-AF65-F5344CB8AC3E}">
        <p14:creationId xmlns:p14="http://schemas.microsoft.com/office/powerpoint/2010/main" val="18169246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8131">
                                            <p:txEl>
                                              <p:pRg st="1" end="1"/>
                                            </p:txEl>
                                          </p:spTgt>
                                        </p:tgtEl>
                                        <p:attrNameLst>
                                          <p:attrName>style.visibility</p:attrName>
                                        </p:attrNameLst>
                                      </p:cBhvr>
                                      <p:to>
                                        <p:strVal val="visible"/>
                                      </p:to>
                                    </p:set>
                                    <p:anim calcmode="lin" valueType="num">
                                      <p:cBhvr>
                                        <p:cTn id="7" dur="2000" fill="hold"/>
                                        <p:tgtEl>
                                          <p:spTgt spid="48131">
                                            <p:txEl>
                                              <p:pRg st="1" end="1"/>
                                            </p:txEl>
                                          </p:spTgt>
                                        </p:tgtEl>
                                        <p:attrNameLst>
                                          <p:attrName>ppt_w</p:attrName>
                                        </p:attrNameLst>
                                      </p:cBhvr>
                                      <p:tavLst>
                                        <p:tav tm="0">
                                          <p:val>
                                            <p:fltVal val="0"/>
                                          </p:val>
                                        </p:tav>
                                        <p:tav tm="100000">
                                          <p:val>
                                            <p:strVal val="#ppt_w"/>
                                          </p:val>
                                        </p:tav>
                                      </p:tavLst>
                                    </p:anim>
                                    <p:anim calcmode="lin" valueType="num">
                                      <p:cBhvr>
                                        <p:cTn id="8" dur="2000" fill="hold"/>
                                        <p:tgtEl>
                                          <p:spTgt spid="48131">
                                            <p:txEl>
                                              <p:pRg st="1" end="1"/>
                                            </p:txEl>
                                          </p:spTgt>
                                        </p:tgtEl>
                                        <p:attrNameLst>
                                          <p:attrName>ppt_h</p:attrName>
                                        </p:attrNameLst>
                                      </p:cBhvr>
                                      <p:tavLst>
                                        <p:tav tm="0">
                                          <p:val>
                                            <p:fltVal val="0"/>
                                          </p:val>
                                        </p:tav>
                                        <p:tav tm="100000">
                                          <p:val>
                                            <p:strVal val="#ppt_h"/>
                                          </p:val>
                                        </p:tav>
                                      </p:tavLst>
                                    </p:anim>
                                    <p:anim calcmode="lin" valueType="num">
                                      <p:cBhvr>
                                        <p:cTn id="9" dur="2000" fill="hold"/>
                                        <p:tgtEl>
                                          <p:spTgt spid="48131">
                                            <p:txEl>
                                              <p:pRg st="1" end="1"/>
                                            </p:txEl>
                                          </p:spTgt>
                                        </p:tgtEl>
                                        <p:attrNameLst>
                                          <p:attrName>style.rotation</p:attrName>
                                        </p:attrNameLst>
                                      </p:cBhvr>
                                      <p:tavLst>
                                        <p:tav tm="0">
                                          <p:val>
                                            <p:fltVal val="360"/>
                                          </p:val>
                                        </p:tav>
                                        <p:tav tm="100000">
                                          <p:val>
                                            <p:fltVal val="0"/>
                                          </p:val>
                                        </p:tav>
                                      </p:tavLst>
                                    </p:anim>
                                    <p:animEffect transition="in" filter="fade">
                                      <p:cBhvr>
                                        <p:cTn id="10" dur="2000"/>
                                        <p:tgtEl>
                                          <p:spTgt spid="481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791</Words>
  <Application>Microsoft Office PowerPoint</Application>
  <PresentationFormat>Widescreen</PresentationFormat>
  <Paragraphs>95</Paragraphs>
  <Slides>22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Berlin Sans FB</vt:lpstr>
      <vt:lpstr>Calibri</vt:lpstr>
      <vt:lpstr>Calibri Light</vt:lpstr>
      <vt:lpstr>Comic Sans MS</vt:lpstr>
      <vt:lpstr>Times New Roman</vt:lpstr>
      <vt:lpstr>Office Theme</vt:lpstr>
      <vt:lpstr>Correlational Research</vt:lpstr>
      <vt:lpstr>PowerPoint Presentation</vt:lpstr>
      <vt:lpstr>Independent vs. Dependent Variables</vt:lpstr>
      <vt:lpstr>Start with 2 Dependent Variables</vt:lpstr>
      <vt:lpstr>Is there a relationship?</vt:lpstr>
      <vt:lpstr>Operational Definition</vt:lpstr>
      <vt:lpstr>Operational Definitions in Blue</vt:lpstr>
      <vt:lpstr>Scatterplots</vt:lpstr>
      <vt:lpstr>Correlation Coefficient</vt:lpstr>
      <vt:lpstr>PowerPoint Presentation</vt:lpstr>
      <vt:lpstr>U. Virginia School of Engineering (n=588)</vt:lpstr>
      <vt:lpstr>U. of Virginia School of Engineering (n=588)</vt:lpstr>
      <vt:lpstr>If not just IQ, then what?</vt:lpstr>
      <vt:lpstr>Study of Low Self Esteem and Depression</vt:lpstr>
      <vt:lpstr>PowerPoint Presentation</vt:lpstr>
      <vt:lpstr>Correlation is NOT Causation</vt:lpstr>
      <vt:lpstr>Illusory Correlations</vt:lpstr>
      <vt:lpstr>Correlation is not Causation</vt:lpstr>
      <vt:lpstr>Correlation is not Causation:  It only Predicts!!</vt:lpstr>
      <vt:lpstr>Correlation is not Causation:  It only Predicts!!</vt:lpstr>
      <vt:lpstr>Correlation is not Causation:  It only Predicts!!</vt:lpstr>
      <vt:lpstr>Diet soda and weight gain???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Correlational Research</dc:title>
  <dc:creator>M F</dc:creator>
  <cp:lastModifiedBy>M F</cp:lastModifiedBy>
  <cp:revision>5</cp:revision>
  <dcterms:created xsi:type="dcterms:W3CDTF">2019-10-10T23:12:10Z</dcterms:created>
  <dcterms:modified xsi:type="dcterms:W3CDTF">2021-09-28T00:38:54Z</dcterms:modified>
</cp:coreProperties>
</file>