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9"/>
  </p:notesMasterIdLst>
  <p:sldIdLst>
    <p:sldId id="256" r:id="rId2"/>
    <p:sldId id="262" r:id="rId3"/>
    <p:sldId id="263" r:id="rId4"/>
    <p:sldId id="260" r:id="rId5"/>
    <p:sldId id="258" r:id="rId6"/>
    <p:sldId id="261" r:id="rId7"/>
    <p:sldId id="259" r:id="rId8"/>
  </p:sldIdLst>
  <p:sldSz cx="12192000" cy="6858000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260"/>
    <p:restoredTop sz="94674"/>
  </p:normalViewPr>
  <p:slideViewPr>
    <p:cSldViewPr snapToGrid="0" snapToObjects="1">
      <p:cViewPr varScale="1">
        <p:scale>
          <a:sx n="118" d="100"/>
          <a:sy n="118" d="100"/>
        </p:scale>
        <p:origin x="389" y="8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75452C72-E837-DF41-AFBD-E4BD8DBC05A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F6F3D88-BF20-C040-A899-A43717276BF0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E419F45A-45A7-8F4F-91E0-0C8AADA049B7}" type="datetimeFigureOut">
              <a:rPr lang="en-US"/>
              <a:pPr>
                <a:defRPr/>
              </a:pPr>
              <a:t>9/21/2021</a:t>
            </a:fld>
            <a:endParaRPr lang="en-US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DA09D3D0-9F1D-2542-B8A7-69E6981FE8B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C6624B8B-0E13-9740-923A-0A3DDDF7F29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6B6618A-3B78-DE4E-BF6E-EB9D0AEBB1F8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DF6CC92-6E89-E940-83C1-26084672B88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41A62A83-C373-EB42-94E1-532F7970AFF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7" name="Slide Image Placeholder 1">
            <a:extLst>
              <a:ext uri="{FF2B5EF4-FFF2-40B4-BE49-F238E27FC236}">
                <a16:creationId xmlns:a16="http://schemas.microsoft.com/office/drawing/2014/main" id="{2430677B-E2FE-F549-80E6-7A336E44185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8" name="Notes Placeholder 2">
            <a:extLst>
              <a:ext uri="{FF2B5EF4-FFF2-40B4-BE49-F238E27FC236}">
                <a16:creationId xmlns:a16="http://schemas.microsoft.com/office/drawing/2014/main" id="{C438B54D-A8D0-8C42-86D6-0C7D0F22E97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en-US" altLang="en-US"/>
              <a:t>Because intuition is faulty.</a:t>
            </a:r>
          </a:p>
        </p:txBody>
      </p:sp>
      <p:sp>
        <p:nvSpPr>
          <p:cNvPr id="4099" name="Slide Number Placeholder 3">
            <a:extLst>
              <a:ext uri="{FF2B5EF4-FFF2-40B4-BE49-F238E27FC236}">
                <a16:creationId xmlns:a16="http://schemas.microsoft.com/office/drawing/2014/main" id="{A9A05381-34A0-1248-B7F9-7C95E713FD7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3513A812-5C2D-F54D-BEF0-8FF2ED4FE69C}" type="slidenum">
              <a:rPr lang="en-US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/>
              <a:t>Could overconfidence be at work in that self-assessment?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1A62A83-C373-EB42-94E1-532F7970AFFE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800575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3" name="Slide Image Placeholder 1">
            <a:extLst>
              <a:ext uri="{FF2B5EF4-FFF2-40B4-BE49-F238E27FC236}">
                <a16:creationId xmlns:a16="http://schemas.microsoft.com/office/drawing/2014/main" id="{25BBE93C-743F-1141-87AF-D3C2F04D1DB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194" name="Notes Placeholder 2">
            <a:extLst>
              <a:ext uri="{FF2B5EF4-FFF2-40B4-BE49-F238E27FC236}">
                <a16:creationId xmlns:a16="http://schemas.microsoft.com/office/drawing/2014/main" id="{BC504588-D0BE-7642-B870-1A6EE77FF95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/>
          </a:p>
        </p:txBody>
      </p:sp>
      <p:sp>
        <p:nvSpPr>
          <p:cNvPr id="8195" name="Slide Number Placeholder 3">
            <a:extLst>
              <a:ext uri="{FF2B5EF4-FFF2-40B4-BE49-F238E27FC236}">
                <a16:creationId xmlns:a16="http://schemas.microsoft.com/office/drawing/2014/main" id="{B27D9BB2-D93F-744B-BBA9-3096ABCD792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8DCA9241-A366-2341-841A-62DCB7E2CFB8}" type="slidenum">
              <a:rPr lang="en-US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6</a:t>
            </a:fld>
            <a:endParaRPr lang="en-US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06B74A-6FBC-5B43-888A-0044552F805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D5FA13F-242A-D240-A2BA-215E90131F2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A479A44-6507-914F-8683-570E64FC16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B2A98D-8CF1-B641-BDE6-E16B3D8B1BB4}" type="datetimeFigureOut">
              <a:rPr lang="en-US"/>
              <a:pPr>
                <a:defRPr/>
              </a:pPr>
              <a:t>9/21/2021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B059C8-2850-C74B-91FD-3B77A633AE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0D26A3F-8216-5740-9FDD-52B22D29F6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EBBD6F-BB93-1A4E-9EFB-A335DF521E7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5087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5B7DF1-A034-A44C-A3B7-DFE33DC6E3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3A7305-730D-A74E-AA61-1C697B243E8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DAC49F-2DF6-A641-8719-5B3E8428E2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69D921-361A-A540-A0D2-51D386F2A74B}" type="datetimeFigureOut">
              <a:rPr lang="en-US"/>
              <a:pPr>
                <a:defRPr/>
              </a:pPr>
              <a:t>9/21/2021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D4FC9B-167B-C244-A9DD-3EC8B7E48C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23FCB2-47DF-804A-BFA2-52A4362B74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D3DD9C-E413-C64F-954A-C93CEB47B45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87497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0EA9C5-D8CD-2B42-BD94-DE1A613E16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CDEA1FF-8ED1-F142-9716-8CE539A87F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C6F12C4-B043-784F-BF1F-ECFE0CD534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1B04A0-45EE-934A-81F7-D47D12B4F20C}" type="datetimeFigureOut">
              <a:rPr lang="en-US"/>
              <a:pPr>
                <a:defRPr/>
              </a:pPr>
              <a:t>9/21/2021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20022E-DDB0-334F-91A1-080EDF50E9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733E99-ED19-EA4D-B204-F53A413A5E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9CFF16-1438-2B4E-9FFB-236720EAA86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54215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2808E2-4BF2-7043-B2FC-B34952AE92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39893E-F1B1-8240-B054-F454DA0FD61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FC24AA4-99FB-2543-B368-CDB9CF8F003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F1011FD4-D4D9-CD49-8276-F0F758C88B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F86BE7-AB54-0949-8EEB-3C9FBBCD2931}" type="datetimeFigureOut">
              <a:rPr lang="en-US"/>
              <a:pPr>
                <a:defRPr/>
              </a:pPr>
              <a:t>9/21/2021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F18D58B1-C36A-C341-BE87-8E107D5CA8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846C24BE-227F-134E-9137-260516A36F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ECDEB2-F27B-5F45-ADE3-ED82099A394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07025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3EE947-26F8-6B49-9317-1B7A8ADCA9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0B6DED2-5593-D147-95CD-86642C3A073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C28D3DC-24A8-4E41-B5A3-0FA643DE782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C4FEDDD-A7BF-984B-A8AC-940F9092AC0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CD7EA4B-0FDD-AB45-B2E7-CB2502FC1DB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023BF169-2323-C248-844A-F4DAF61DE1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48F82F-7B7B-704A-80EA-D1728432F3BB}" type="datetimeFigureOut">
              <a:rPr lang="en-US"/>
              <a:pPr>
                <a:defRPr/>
              </a:pPr>
              <a:t>9/21/2021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0C46608C-E3AE-1044-85B2-7C598D6900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B49EBB2B-0ADB-1A4E-8C73-54B409F251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65B62C-B915-8F4D-9860-6E9E7F51020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86570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AC1CB6-1896-964E-8C35-42D162182F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8956E963-BCA9-9646-8CF7-4F4E94071D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D624CE-411E-E14F-9A6E-536286CCD7AF}" type="datetimeFigureOut">
              <a:rPr lang="en-US"/>
              <a:pPr>
                <a:defRPr/>
              </a:pPr>
              <a:t>9/21/2021</a:t>
            </a:fld>
            <a:endParaRPr 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7C921E20-A7EE-6F4C-BED2-B48AE0ABF0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7DAC2FDD-D2A1-6F46-A246-37A522757B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BF6711-F092-FC44-A119-6042D050EBF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88634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40E66F31-D56A-1241-AD23-3BD367CBA7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27DA12-B7D1-0045-B7DD-CAE8B2C98ED2}" type="datetimeFigureOut">
              <a:rPr lang="en-US"/>
              <a:pPr>
                <a:defRPr/>
              </a:pPr>
              <a:t>9/21/2021</a:t>
            </a:fld>
            <a:endParaRPr 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26B012FE-A119-2B4C-8C73-4CDBEBC028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F2FBC489-5F9D-5240-BC0D-632E0872EF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27C91C-59EE-7D40-A94C-6341C7B2D6C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85736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9335B0-C10F-2046-88D2-81C53F15B9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31A645-8F34-5D4F-951C-DF8590622D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F232621-9464-F345-8708-8A2DE630972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E71D249C-6965-7140-9FB7-EE6324AE0F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6F29A4-DE39-4B4E-93FB-89BA4DE52C9E}" type="datetimeFigureOut">
              <a:rPr lang="en-US"/>
              <a:pPr>
                <a:defRPr/>
              </a:pPr>
              <a:t>9/21/2021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8D02EFBB-D5BC-D845-90B0-DC0CE96839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C1B94D75-0BEF-364B-97C7-FAD03AF9D2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2489AF-67B9-C548-A230-D9C79DE4A5E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39001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13BC0D-C70A-6A46-98AC-96AA63DF1A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2620E51-A746-0F4E-B1D8-C4EF484DDF0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7D127B3-5A7C-0549-B12C-B0FCD1B10F9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D8726C37-65FF-3E44-A6C4-6F4551C19E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9DA85B-D694-424B-A671-7045B3A7418D}" type="datetimeFigureOut">
              <a:rPr lang="en-US"/>
              <a:pPr>
                <a:defRPr/>
              </a:pPr>
              <a:t>9/21/2021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E76B7C02-0BE7-2841-8269-E93E9B7165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FC726A93-5F5E-3C43-82FF-9C1FB0D1FA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085301-0723-7743-8DB7-1D06DC8A0F4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93856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88156D-07EF-444C-9C0E-ACF1A71E59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A2DCAC0-F5E0-724E-9193-2AB0D1DACB1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BFCDE7-95A8-CF4F-99EB-2D21B605C0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AD96E4-B1B2-7A41-9EC6-D3FE8B6EF69B}" type="datetimeFigureOut">
              <a:rPr lang="en-US"/>
              <a:pPr>
                <a:defRPr/>
              </a:pPr>
              <a:t>9/21/2021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B3D4C75-FF96-2149-BBEF-B4B2C4F8FF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BDF154-6400-0743-B5F2-00A9BDC669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D383DA-6590-D245-A8C9-2FB44C63D73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29294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62E42FD-F511-344B-B61E-8D1A58BD7C5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0EF8101-9B04-E64E-B23B-C524ACD2BCF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EFD35D-66C8-E344-B28C-EC3ED65476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B32532-EC72-414E-91C3-A94BA78A305C}" type="datetimeFigureOut">
              <a:rPr lang="en-US"/>
              <a:pPr>
                <a:defRPr/>
              </a:pPr>
              <a:t>9/21/2021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D6D4CA-4011-FC4C-8747-88EEA4E46B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4A0AE0-1FA9-BE43-AB2E-35AED117FE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64A176-D7FF-AA46-9B8F-E09B3C456BB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1384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C888F2D3-873C-7D40-9E9D-9B9A4F8F0D0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AB3BBDB7-AC2F-2541-8E96-CCE5D127BFE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99C1E33-3895-C34E-825F-8317C04F93A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18E9A8F5-17C6-AB43-8CA8-5D6E668874D0}" type="datetimeFigureOut">
              <a:rPr lang="en-US"/>
              <a:pPr>
                <a:defRPr/>
              </a:pPr>
              <a:t>9/21/2021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30EA62-94A5-9C4F-952C-4A0C118E684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05DD4C6-BBAA-9F4F-BB2A-78EDC5A2D7D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871430E0-5597-B84C-99DE-902DE0E0822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rtl="0" fontAlgn="base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2pPr>
      <a:lvl3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3pPr>
      <a:lvl4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4pPr>
      <a:lvl5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228600" indent="-228600" algn="l" rtl="0" fontAlgn="base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B7AF7B-5EDF-A548-B808-6CF838E51B6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altLang="en-US" b="1">
                <a:latin typeface="Calibri" panose="020F0502020204030204" pitchFamily="34" charset="0"/>
                <a:cs typeface="Calibri" panose="020F0502020204030204" pitchFamily="34" charset="0"/>
              </a:rPr>
              <a:t>Why Science?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CB78F64-2196-F64F-953E-817C43F9E1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486275"/>
          </a:xfrm>
        </p:spPr>
        <p:txBody>
          <a:bodyPr rtlCol="0">
            <a:normAutofit lnSpcReduction="10000"/>
          </a:bodyPr>
          <a:lstStyle/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dirty="0"/>
              <a:t>“Science is what we do to keep from lying to ourselves.”  Richard Feynman</a:t>
            </a:r>
          </a:p>
          <a:p>
            <a:pPr fontAlgn="auto">
              <a:spcAft>
                <a:spcPts val="0"/>
              </a:spcAft>
              <a:defRPr/>
            </a:pPr>
            <a:endParaRPr lang="en-US" dirty="0"/>
          </a:p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dirty="0"/>
              <a:t>“The good thing about science is that it’s true whether or not you believe in it.”  Neil deGrasse Tyson</a:t>
            </a:r>
          </a:p>
          <a:p>
            <a:pPr fontAlgn="auto">
              <a:spcAft>
                <a:spcPts val="0"/>
              </a:spcAft>
              <a:defRPr/>
            </a:pPr>
            <a:endParaRPr lang="en-US" dirty="0"/>
          </a:p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dirty="0"/>
              <a:t>“It is far better to grasp the universe as it really is than to persist in delusion, however satisfying and reassuring.”   Carl Sagan</a:t>
            </a:r>
          </a:p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en-US" dirty="0"/>
          </a:p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dirty="0"/>
              <a:t>“To believe with certainty, we must begin by doubting.”  Polish proverb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AB45A142-4255-493C-8284-5D566C121B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36884" y="321177"/>
            <a:ext cx="4332307" cy="6179552"/>
          </a:xfrm>
          <a:prstGeom prst="rect">
            <a:avLst/>
          </a:prstGeom>
          <a:solidFill>
            <a:srgbClr val="404040">
              <a:alpha val="89804"/>
            </a:srgbClr>
          </a:solidFill>
          <a:ln w="127000" cap="sq" cmpd="thinThick">
            <a:solidFill>
              <a:srgbClr val="595959">
                <a:alpha val="8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D532C08-6B43-F242-A391-C5B1D94FD6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4237" y="914401"/>
            <a:ext cx="3657600" cy="1920240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4800" b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Confirmation Bias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FC607CE-94AC-AC4C-8982-B10E8935040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74237" y="4170501"/>
            <a:ext cx="3657600" cy="1525597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z="2800" kern="1200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We see and hear what fits our expectations and ignore the rest.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38FB9660-F42F-4313-BBC4-47C007FE48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91126" y="3910267"/>
            <a:ext cx="2586790" cy="0"/>
          </a:xfrm>
          <a:prstGeom prst="line">
            <a:avLst/>
          </a:prstGeom>
          <a:ln w="22225">
            <a:solidFill>
              <a:srgbClr val="D9D9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A7F0EF32-AA94-6548-B873-705C455A9C5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153822" y="1040928"/>
            <a:ext cx="6553545" cy="47840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33534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54AA9507-5050-2B40-A3A9-E8B56A8E85AB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>
          <a:blip r:embed="rId2"/>
          <a:stretch>
            <a:fillRect/>
          </a:stretch>
        </p:blipFill>
        <p:spPr>
          <a:xfrm>
            <a:off x="1394676" y="643466"/>
            <a:ext cx="9402648" cy="5571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24607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06FA49-CB57-2842-AA11-185A7D455E6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77825" y="460376"/>
            <a:ext cx="3665538" cy="1027858"/>
          </a:xfrm>
        </p:spPr>
        <p:txBody>
          <a:bodyPr anchor="ctr"/>
          <a:lstStyle/>
          <a:p>
            <a:pPr algn="ctr"/>
            <a:r>
              <a:rPr lang="en-US" altLang="en-US" sz="4400" b="1" dirty="0">
                <a:latin typeface="Calibri" panose="020F0502020204030204" pitchFamily="34" charset="0"/>
                <a:cs typeface="Calibri" panose="020F0502020204030204" pitchFamily="34" charset="0"/>
              </a:rPr>
              <a:t>Biases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CEDB14C-8102-954C-90B3-F309D4132F1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84150" y="1791479"/>
            <a:ext cx="4295775" cy="4433110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sz="2800" u="sng" dirty="0"/>
              <a:t>Hindsight Bias</a:t>
            </a:r>
            <a:r>
              <a:rPr lang="en-US" sz="2800" dirty="0"/>
              <a:t> (the I-knew-it-all-along phenomenon).  </a:t>
            </a:r>
          </a:p>
          <a:p>
            <a:pPr fontAlgn="auto">
              <a:spcAft>
                <a:spcPts val="0"/>
              </a:spcAft>
              <a:defRPr/>
            </a:pPr>
            <a:endParaRPr lang="en-US" sz="2800" dirty="0"/>
          </a:p>
          <a:p>
            <a:pPr fontAlgn="auto">
              <a:spcAft>
                <a:spcPts val="0"/>
              </a:spcAft>
              <a:defRPr/>
            </a:pPr>
            <a:r>
              <a:rPr lang="en-US" sz="2800" dirty="0"/>
              <a:t>It’s easy to predict the past.</a:t>
            </a:r>
          </a:p>
          <a:p>
            <a:pPr fontAlgn="auto">
              <a:spcAft>
                <a:spcPts val="0"/>
              </a:spcAft>
              <a:defRPr/>
            </a:pPr>
            <a:endParaRPr lang="en-US" sz="1800" dirty="0"/>
          </a:p>
          <a:p>
            <a:pPr fontAlgn="auto">
              <a:spcAft>
                <a:spcPts val="0"/>
              </a:spcAft>
              <a:defRPr/>
            </a:pPr>
            <a:r>
              <a:rPr lang="en-US" sz="2800" dirty="0"/>
              <a:t>If you get a result you think you already know, you may miss something about the data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6C7AA434-4A2D-EA45-B010-6E1F96B3FB74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762" b="-2"/>
          <a:stretch>
            <a:fillRect/>
          </a:stretch>
        </p:blipFill>
        <p:spPr>
          <a:xfrm>
            <a:off x="4635500" y="639763"/>
            <a:ext cx="6916738" cy="5578475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A45331-21A4-DC47-8944-5DFC9856902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4025" y="639763"/>
            <a:ext cx="3667125" cy="1150937"/>
          </a:xfrm>
        </p:spPr>
        <p:txBody>
          <a:bodyPr anchor="ctr"/>
          <a:lstStyle/>
          <a:p>
            <a:pPr algn="ctr"/>
            <a:r>
              <a:rPr lang="en-US" altLang="en-US" sz="4400" b="1" dirty="0">
                <a:latin typeface="Calibri" panose="020F0502020204030204" pitchFamily="34" charset="0"/>
                <a:cs typeface="Calibri" panose="020F0502020204030204" pitchFamily="34" charset="0"/>
              </a:rPr>
              <a:t>Biases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CEDB14C-8102-954C-90B3-F309D4132F1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58763" y="1971190"/>
            <a:ext cx="4057650" cy="3799440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sz="2800" u="sng" dirty="0"/>
              <a:t>Overconfidence</a:t>
            </a:r>
            <a:r>
              <a:rPr lang="en-US" sz="2800" dirty="0"/>
              <a:t> – we think we know more than we do.  </a:t>
            </a:r>
          </a:p>
          <a:p>
            <a:pPr fontAlgn="auto">
              <a:spcAft>
                <a:spcPts val="0"/>
              </a:spcAft>
              <a:defRPr/>
            </a:pPr>
            <a:endParaRPr lang="en-US" sz="2800" dirty="0"/>
          </a:p>
          <a:p>
            <a:pPr fontAlgn="auto">
              <a:spcAft>
                <a:spcPts val="0"/>
              </a:spcAft>
              <a:defRPr/>
            </a:pPr>
            <a:r>
              <a:rPr lang="en-US" sz="2800" dirty="0"/>
              <a:t>Ask yourself:</a:t>
            </a:r>
          </a:p>
          <a:p>
            <a:pPr fontAlgn="auto">
              <a:spcAft>
                <a:spcPts val="0"/>
              </a:spcAft>
              <a:defRPr/>
            </a:pPr>
            <a:r>
              <a:rPr lang="en-US" sz="2800" dirty="0"/>
              <a:t>“Do you have a hard time thinking you may be overconfident?”</a:t>
            </a:r>
            <a:endParaRPr lang="en-US" sz="1800" dirty="0"/>
          </a:p>
          <a:p>
            <a:pPr indent="-228600"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en-US" sz="1800" dirty="0"/>
          </a:p>
          <a:p>
            <a:pPr indent="-228600"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en-US" sz="1800" dirty="0"/>
          </a:p>
        </p:txBody>
      </p:sp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D0E7E712-180F-E841-A34B-34C8637DDAE3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01" b="-2"/>
          <a:stretch>
            <a:fillRect/>
          </a:stretch>
        </p:blipFill>
        <p:spPr>
          <a:xfrm>
            <a:off x="4635500" y="639763"/>
            <a:ext cx="6916738" cy="5578475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7E4750-DEEA-6D4B-AD32-5EAF7EBD170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49288" y="333375"/>
            <a:ext cx="3667125" cy="839788"/>
          </a:xfrm>
        </p:spPr>
        <p:txBody>
          <a:bodyPr anchor="ctr"/>
          <a:lstStyle/>
          <a:p>
            <a:pPr algn="ctr"/>
            <a:r>
              <a:rPr lang="en-US" altLang="en-US" sz="4400" b="1" dirty="0">
                <a:latin typeface="Calibri" panose="020F0502020204030204" pitchFamily="34" charset="0"/>
                <a:cs typeface="Calibri" panose="020F0502020204030204" pitchFamily="34" charset="0"/>
              </a:rPr>
              <a:t>Biases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577FAAD-5F51-C141-872B-15A3DA910DF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20675" y="1358900"/>
            <a:ext cx="3995738" cy="5054600"/>
          </a:xfrm>
        </p:spPr>
        <p:txBody>
          <a:bodyPr rtlCol="0">
            <a:normAutofit lnSpcReduction="1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sz="2000" u="sng" dirty="0"/>
              <a:t>Dunning-Kruger Effect</a:t>
            </a:r>
            <a:r>
              <a:rPr lang="en-US" sz="2000" dirty="0"/>
              <a:t> – </a:t>
            </a:r>
          </a:p>
          <a:p>
            <a:pPr indent="-228600"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en-US" sz="2000" dirty="0"/>
          </a:p>
          <a:p>
            <a:pPr fontAlgn="auto">
              <a:spcAft>
                <a:spcPts val="0"/>
              </a:spcAft>
              <a:defRPr/>
            </a:pPr>
            <a:r>
              <a:rPr lang="en-US" sz="2000" dirty="0"/>
              <a:t>Low and medium skilled people overestimate their skills</a:t>
            </a:r>
          </a:p>
          <a:p>
            <a:pPr indent="-228600"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en-US" sz="2000" dirty="0"/>
          </a:p>
          <a:p>
            <a:pPr fontAlgn="auto">
              <a:spcAft>
                <a:spcPts val="0"/>
              </a:spcAft>
              <a:defRPr/>
            </a:pPr>
            <a:r>
              <a:rPr lang="en-US" sz="2000" dirty="0"/>
              <a:t>High skilled people underestimate their skills</a:t>
            </a:r>
          </a:p>
          <a:p>
            <a:pPr indent="-228600"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en-US" sz="2000" dirty="0"/>
          </a:p>
          <a:p>
            <a:pPr fontAlgn="auto">
              <a:spcAft>
                <a:spcPts val="0"/>
              </a:spcAft>
              <a:defRPr/>
            </a:pPr>
            <a:r>
              <a:rPr lang="en-US" sz="2000" dirty="0"/>
              <a:t>"If you're incompetent, you can't know you're incompetent... The skills you need to do something well are the same skills you need for knowing what doing something well is.” </a:t>
            </a:r>
          </a:p>
          <a:p>
            <a:pPr fontAlgn="auto">
              <a:spcAft>
                <a:spcPts val="0"/>
              </a:spcAft>
              <a:defRPr/>
            </a:pPr>
            <a:r>
              <a:rPr lang="en-US" sz="2000" dirty="0"/>
              <a:t>Paraphrasing David Dunning</a:t>
            </a:r>
          </a:p>
          <a:p>
            <a:pPr indent="-228600"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en-US" sz="1500" dirty="0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8B6C3369-4769-1348-ABEB-0D3CA2023D92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2274" b="2"/>
          <a:stretch>
            <a:fillRect/>
          </a:stretch>
        </p:blipFill>
        <p:spPr>
          <a:xfrm>
            <a:off x="4635500" y="639763"/>
            <a:ext cx="6916738" cy="5578475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664A55-4925-3641-A8EB-8F9CB78DCAC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71488" y="639763"/>
            <a:ext cx="3667125" cy="939800"/>
          </a:xfrm>
        </p:spPr>
        <p:txBody>
          <a:bodyPr anchor="ctr"/>
          <a:lstStyle/>
          <a:p>
            <a:pPr algn="ctr"/>
            <a:r>
              <a:rPr lang="en-US" altLang="en-US" sz="4400" b="1">
                <a:latin typeface="Calibri" panose="020F0502020204030204" pitchFamily="34" charset="0"/>
                <a:cs typeface="Calibri" panose="020F0502020204030204" pitchFamily="34" charset="0"/>
              </a:rPr>
              <a:t>Patterns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E15E08D-5FB7-BB41-9D45-5BFCB60FC5C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47638" y="1579563"/>
            <a:ext cx="4313237" cy="4645025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endParaRPr lang="en-US" sz="2800" dirty="0"/>
          </a:p>
          <a:p>
            <a:pPr fontAlgn="auto">
              <a:spcAft>
                <a:spcPts val="0"/>
              </a:spcAft>
              <a:defRPr/>
            </a:pPr>
            <a:r>
              <a:rPr lang="en-US" sz="2800" dirty="0"/>
              <a:t>Humans love patterns.  We find them everywhere, even when none exists. </a:t>
            </a:r>
          </a:p>
          <a:p>
            <a:pPr fontAlgn="auto">
              <a:spcAft>
                <a:spcPts val="0"/>
              </a:spcAft>
              <a:defRPr/>
            </a:pPr>
            <a:endParaRPr lang="en-US" sz="2800" dirty="0"/>
          </a:p>
          <a:p>
            <a:pPr fontAlgn="auto">
              <a:spcAft>
                <a:spcPts val="0"/>
              </a:spcAft>
              <a:defRPr/>
            </a:pPr>
            <a:r>
              <a:rPr lang="en-US" sz="2800" dirty="0"/>
              <a:t>We perceive order in random events.</a:t>
            </a:r>
          </a:p>
          <a:p>
            <a:pPr indent="-228600"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en-US" sz="2800" dirty="0"/>
          </a:p>
          <a:p>
            <a:pPr fontAlgn="auto">
              <a:spcAft>
                <a:spcPts val="0"/>
              </a:spcAft>
              <a:defRPr/>
            </a:pPr>
            <a:r>
              <a:rPr lang="en-US" sz="2800" u="sng" dirty="0"/>
              <a:t>Pareidolia</a:t>
            </a:r>
            <a:r>
              <a:rPr lang="en-US" sz="2800" dirty="0"/>
              <a:t> -  to see or hear a pattern that doesn’t exist.</a:t>
            </a:r>
          </a:p>
          <a:p>
            <a:pPr indent="-228600"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en-US" sz="1800" dirty="0"/>
          </a:p>
          <a:p>
            <a:pPr indent="-228600"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en-US" sz="1800" dirty="0"/>
          </a:p>
          <a:p>
            <a:pPr indent="-228600"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en-US" sz="1800" dirty="0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E441E5BA-F513-1647-8EEA-4E4B376363BB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666" r="47"/>
          <a:stretch>
            <a:fillRect/>
          </a:stretch>
        </p:blipFill>
        <p:spPr>
          <a:xfrm>
            <a:off x="4635500" y="639763"/>
            <a:ext cx="6916738" cy="5578475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build="p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42</TotalTime>
  <Words>260</Words>
  <Application>Microsoft Office PowerPoint</Application>
  <PresentationFormat>Widescreen</PresentationFormat>
  <Paragraphs>43</Paragraphs>
  <Slides>7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Office Theme</vt:lpstr>
      <vt:lpstr>Why Science?</vt:lpstr>
      <vt:lpstr>Confirmation Bias</vt:lpstr>
      <vt:lpstr>PowerPoint Presentation</vt:lpstr>
      <vt:lpstr>Biases</vt:lpstr>
      <vt:lpstr>Biases</vt:lpstr>
      <vt:lpstr>Biases</vt:lpstr>
      <vt:lpstr>Patterns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 F</dc:creator>
  <cp:lastModifiedBy>M F</cp:lastModifiedBy>
  <cp:revision>17</cp:revision>
  <dcterms:created xsi:type="dcterms:W3CDTF">2018-08-30T10:11:37Z</dcterms:created>
  <dcterms:modified xsi:type="dcterms:W3CDTF">2021-09-21T23:16:13Z</dcterms:modified>
</cp:coreProperties>
</file>