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4" r:id="rId2"/>
    <p:sldId id="265" r:id="rId3"/>
    <p:sldId id="266" r:id="rId4"/>
    <p:sldId id="283" r:id="rId5"/>
    <p:sldId id="284" r:id="rId6"/>
    <p:sldId id="285" r:id="rId7"/>
    <p:sldId id="288" r:id="rId8"/>
    <p:sldId id="291" r:id="rId9"/>
    <p:sldId id="292" r:id="rId10"/>
    <p:sldId id="296" r:id="rId11"/>
    <p:sldId id="293" r:id="rId12"/>
    <p:sldId id="294" r:id="rId13"/>
    <p:sldId id="295" r:id="rId14"/>
    <p:sldId id="274" r:id="rId15"/>
    <p:sldId id="297" r:id="rId16"/>
    <p:sldId id="282" r:id="rId17"/>
    <p:sldId id="299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5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AD25FC3-FF82-4420-811F-838137934599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F60E45F-E352-4AFC-9503-A68EA5977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93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C7635C9F-C7A4-4FF1-A30F-1DB1ECE0B3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149A68-931D-4D3B-A380-7C5910CD01DF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3D2900DD-6ABD-4E9E-B038-640512E9B9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1C4C0E6-D51C-4FE3-929B-A0A4795389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FA09073B-3CF1-43B9-9C66-2FBCF3628C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74B50C-FE73-4787-980A-7C278D320475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562AE1BF-F330-4610-89A3-F8AA61B0B2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A1BE618-2F64-4FFF-BE15-9F10A573A0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3F6B7DD7-718D-4623-A980-BD9C4E915C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8F9A95C-9063-4A5E-9CD0-0206E9D8ABCE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CF6C7A3A-72D5-457B-A9D5-EC06E3B452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C828B3F5-9254-4C85-8E01-B042F3B6AB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22B358C-10A4-4013-830E-DD6F185DFF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BE3CA8C-BE26-4661-9027-2C565A9184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C9D8FE4-8987-4C3F-A202-22A48C60F3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C9FF4AC-56CA-4DD3-A01E-FBAA73F41A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27DE5AB-C196-4D73-9806-96020A34C2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C8971C5-4377-4A5D-977E-BF4DF86785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A0F4BFD-2308-4977-8384-65FABC8A6A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0C7AADC-9EE4-431D-AB51-713243A641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4B96D39-8A6D-4D96-B79E-AE66CC263C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BC09E9A-C6FD-4349-9DE0-AF18E12A8A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6| Describe the drawbacks and advantages of overconfidence in decision making.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9E95E4F-DAFC-48BE-B0CE-5038CFCEC2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FBE99FC-4A7B-4002-97F4-8A9A54703A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92AD4671-4995-4680-B85C-C739EF9F18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9114231-241E-4D8F-9910-E4BC8C5D9C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0463453-9824-439E-B2A8-AF454BB126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AA77BCB8-44E1-4338-8D05-96B6112B8A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5044423F-6F3B-4000-AF26-188F3AB4C1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783B16-99EC-44B3-819B-DBC7DE0FF996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FE609BEC-FA36-46A3-8E5F-F16794C911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171711E7-CFDE-49E4-9ACB-CD2A5D7445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C55A027-113F-4348-BF9E-255622EE46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29821817-6A8B-450C-AF51-9DAAE0767E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A2AAE651-FBD9-4C5E-A45E-05185F486A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5AB115C0-D453-40B3-AE7E-BA9852187B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9| Describe the remedy for belief perseverance phenomenon.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9F9F-BD59-40A6-9AAE-B6A4A8705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587798-05FF-477A-829F-CF63AF9420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07346-479A-4A46-83C2-8E5EF2450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D966-AAE1-4898-B9F7-591C60F4EF8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5FB2E-B664-4556-9136-A11A35712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DB1D3-D8F6-474F-8146-5F8C8D2D0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CA79-8434-49BF-ABFD-8713821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414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FD5BB-F490-4BF7-8AD6-BAE1ABCE3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B78F3-8F0E-4707-AF71-BD0174834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38B35-EEDC-46F4-B9F8-29E95616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D966-AAE1-4898-B9F7-591C60F4EF8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7EF73-7DC5-46C2-835C-F25F2E533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C193E-B774-42BD-89D1-BB4A8360F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CA79-8434-49BF-ABFD-8713821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64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2B4C2-DD6B-4248-8B3F-4B1428254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664D4-EDD2-4DF7-9639-CA55C517A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05471-8802-4871-AD67-5D810CDC5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D966-AAE1-4898-B9F7-591C60F4EF8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17CC9-B7DE-4346-8F2E-0C422915C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9F376-72EA-4FBC-A07C-B2FF97BAA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CA79-8434-49BF-ABFD-8713821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1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5E1B5-207E-400E-9CAD-31D39BCE9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592AF-B5BA-427E-B2B1-870AC49C6C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BDF104-6DB7-4FB2-98EF-26D49D425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9CA1A-7F6F-4BE7-A573-46789CDDA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D966-AAE1-4898-B9F7-591C60F4EF8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F68479-A231-4DE9-9A43-691642A83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C9F28-748B-49C6-9CA3-31A57DF4E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CA79-8434-49BF-ABFD-8713821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07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0D7D1-3E1A-48AA-9526-0C1595AB9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DD535D-E9C0-4377-94B2-F260369A3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0DFB4C-FF03-4B2E-9697-8ACC73163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B8E72D-6B8E-4AAE-A0F8-039A905332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4346B7-E252-46C2-B429-B2C924DA8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16047B-9FC8-4885-ACE7-F52165F79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D966-AAE1-4898-B9F7-591C60F4EF8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562607-8B18-4427-9DCC-918535B64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06B558-A79A-4925-ADB4-3A7FD3AA9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CA79-8434-49BF-ABFD-8713821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081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AC0CC-0B8A-451D-AA7C-EC7F9BE2A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EE71D6-52A1-463E-A1EA-DD48D8176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D966-AAE1-4898-B9F7-591C60F4EF8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16973E-BFF6-49E6-9DAB-EE1D76576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C82184-33AA-426C-91EF-9E8A24B1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CA79-8434-49BF-ABFD-8713821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4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230DA7-0773-4D44-96E0-FAF2E6FD2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D966-AAE1-4898-B9F7-591C60F4EF8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5F106C-FAE2-4657-AEF1-5A1E70976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34C537-7746-4E5E-811B-D86ADB815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CA79-8434-49BF-ABFD-8713821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51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91136-CCF9-40AA-99BA-8F2E0237D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C5C9C-45E0-4874-8474-56432167C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EB841-1B79-4A22-AC3F-76ADB8705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2BFAA-2B59-4B49-B38E-FE80EEFC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D966-AAE1-4898-B9F7-591C60F4EF8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F977-ED2C-4C82-9C9B-F5BAC96A7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AA887F-A47A-4885-A85F-48315A5BA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CA79-8434-49BF-ABFD-8713821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03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7813A-3C23-4AB2-AC20-69C485F36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5AF104-B58F-4BC1-AB9B-E7AE329D4D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82B81-1D06-4818-821F-33E47B4983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E5A3DA-84A3-4D0A-8E8C-A7A9D4E66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D966-AAE1-4898-B9F7-591C60F4EF8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93E945-4644-4A0D-93C6-7B96FB83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10802-2592-4931-A979-7DC7CB75B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CA79-8434-49BF-ABFD-8713821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576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A2F6B-F07E-4C0C-9705-929CDA314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E796D7-E116-431D-850B-62B9473E92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2C1F7-33A7-49BD-AAB2-6A3DFD029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D966-AAE1-4898-B9F7-591C60F4EF8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0AF13-FFBD-4EEA-903A-2D23DB69A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50CEC-469E-4C68-A54E-185EF4E4D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CA79-8434-49BF-ABFD-8713821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50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8ED4F6-5414-4297-A02D-E88473249E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3BBF88-0364-4BAD-9600-4D132CF34D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D697F-3857-4088-9EFB-825BF0738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D966-AAE1-4898-B9F7-591C60F4EF8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71B05-F2C9-47D5-9611-5CC8F21AC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E015A-994E-4178-AEC0-23CD04796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CA79-8434-49BF-ABFD-8713821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935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0"/>
            <a:ext cx="10464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27200" y="1600200"/>
            <a:ext cx="5130800" cy="4724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61200" y="1600200"/>
            <a:ext cx="5130800" cy="4724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3EEEE8E-19DD-441D-BECA-017720F8EFB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ET </a:t>
            </a:r>
            <a:fld id="{A24F6924-D5B7-4AA3-9B72-8DCFD2DBDEA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62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292719-67AB-4EBC-A01E-64936E35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1C2D42-DBB1-4343-98E2-4089D1E97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646D4-8C77-4451-8117-A9C0416DEA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2D966-AAE1-4898-B9F7-591C60F4EF8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DCD43-75E2-43A8-81FA-CF26707D06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47B84-05A9-43EC-891D-02AC24BE73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FCA79-8434-49BF-ABFD-8713821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236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0" name="Picture 139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2DB9746A-E1FD-4A4D-A6BD-5B314EFB75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13423" y="493673"/>
            <a:ext cx="4977976" cy="865589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0000"/>
                </a:solidFill>
                <a:latin typeface="+mn-lt"/>
              </a:rPr>
              <a:t>Solution Strategies</a:t>
            </a:r>
          </a:p>
        </p:txBody>
      </p:sp>
      <p:sp>
        <p:nvSpPr>
          <p:cNvPr id="142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5" name="Graphic 134" descr="Lightbulb">
            <a:extLst>
              <a:ext uri="{FF2B5EF4-FFF2-40B4-BE49-F238E27FC236}">
                <a16:creationId xmlns:a16="http://schemas.microsoft.com/office/drawing/2014/main" id="{02985FC5-E4E0-4B04-9D21-35101EB15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10243" name="Rectangle 3">
            <a:extLst>
              <a:ext uri="{FF2B5EF4-FFF2-40B4-BE49-F238E27FC236}">
                <a16:creationId xmlns:a16="http://schemas.microsoft.com/office/drawing/2014/main" id="{0DC041A0-C52F-4DF1-949C-930F55C0D5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89811" y="1668544"/>
            <a:ext cx="5614875" cy="4392427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US" altLang="en-US" sz="2000" b="1" dirty="0">
                <a:solidFill>
                  <a:srgbClr val="000000"/>
                </a:solidFill>
              </a:rPr>
              <a:t>Trial and error</a:t>
            </a:r>
          </a:p>
          <a:p>
            <a:pPr marL="457200" lvl="1" indent="0">
              <a:buNone/>
              <a:defRPr/>
            </a:pPr>
            <a:r>
              <a:rPr lang="en-US" altLang="en-US" sz="2000" dirty="0">
                <a:solidFill>
                  <a:srgbClr val="000000"/>
                </a:solidFill>
              </a:rPr>
              <a:t>Works best with limited number of choices</a:t>
            </a:r>
          </a:p>
          <a:p>
            <a:pPr marL="457200" lvl="1" indent="0">
              <a:buNone/>
              <a:defRPr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  <a:defRPr/>
            </a:pPr>
            <a:r>
              <a:rPr lang="en-US" altLang="en-US" sz="2000" b="1" dirty="0">
                <a:solidFill>
                  <a:srgbClr val="000000"/>
                </a:solidFill>
              </a:rPr>
              <a:t>Insight</a:t>
            </a:r>
          </a:p>
          <a:p>
            <a:pPr marL="457200" lvl="1" indent="0">
              <a:buNone/>
              <a:defRPr/>
            </a:pPr>
            <a:r>
              <a:rPr lang="en-US" altLang="en-US" sz="2000" dirty="0">
                <a:solidFill>
                  <a:srgbClr val="000000"/>
                </a:solidFill>
              </a:rPr>
              <a:t>Sudden realization of a problem’s solution</a:t>
            </a:r>
          </a:p>
          <a:p>
            <a:pPr marL="457200" lvl="1" indent="0">
              <a:buNone/>
              <a:defRPr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  <a:defRPr/>
            </a:pPr>
            <a:r>
              <a:rPr lang="en-US" altLang="en-US" sz="2000" b="1" dirty="0">
                <a:solidFill>
                  <a:srgbClr val="000000"/>
                </a:solidFill>
              </a:rPr>
              <a:t>Algorithms</a:t>
            </a:r>
          </a:p>
          <a:p>
            <a:pPr marL="457200" lvl="1" indent="0">
              <a:buNone/>
              <a:defRPr/>
            </a:pPr>
            <a:r>
              <a:rPr lang="en-US" altLang="en-US" sz="2000" dirty="0">
                <a:solidFill>
                  <a:srgbClr val="000000"/>
                </a:solidFill>
              </a:rPr>
              <a:t>Step-by-step methods that guarantees a solution</a:t>
            </a:r>
          </a:p>
          <a:p>
            <a:pPr marL="457200" lvl="1" indent="0">
              <a:buNone/>
              <a:defRPr/>
            </a:pPr>
            <a:r>
              <a:rPr lang="en-US" altLang="en-US" sz="2000" dirty="0">
                <a:solidFill>
                  <a:srgbClr val="000000"/>
                </a:solidFill>
              </a:rPr>
              <a:t>Math-type problems are best solved using an algorithm</a:t>
            </a:r>
          </a:p>
          <a:p>
            <a:pPr marL="457200" lvl="1" indent="0">
              <a:buNone/>
              <a:defRPr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  <a:defRPr/>
            </a:pPr>
            <a:r>
              <a:rPr lang="en-US" altLang="en-US" sz="2000" b="1" dirty="0">
                <a:solidFill>
                  <a:srgbClr val="000000"/>
                </a:solidFill>
              </a:rPr>
              <a:t>Heuristics </a:t>
            </a:r>
            <a:r>
              <a:rPr lang="en-US" altLang="en-US" sz="2000" dirty="0">
                <a:solidFill>
                  <a:srgbClr val="000000"/>
                </a:solidFill>
              </a:rPr>
              <a:t>(Intuition)</a:t>
            </a:r>
            <a:endParaRPr lang="en-US" altLang="en-US" sz="2000" b="1" dirty="0">
              <a:solidFill>
                <a:srgbClr val="000000"/>
              </a:solidFill>
            </a:endParaRPr>
          </a:p>
          <a:p>
            <a:pPr marL="457200" lvl="1" indent="0">
              <a:buNone/>
              <a:defRPr/>
            </a:pPr>
            <a:r>
              <a:rPr lang="en-US" altLang="en-US" sz="2000" dirty="0">
                <a:solidFill>
                  <a:srgbClr val="000000"/>
                </a:solidFill>
              </a:rPr>
              <a:t>Rules of thumb that may help simplify a problem, but do not guarantee a solution.  </a:t>
            </a:r>
          </a:p>
          <a:p>
            <a:pPr marL="457200" lvl="1" indent="0">
              <a:buNone/>
              <a:defRPr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457200" lvl="1" indent="0">
              <a:buNone/>
              <a:defRPr/>
            </a:pPr>
            <a:r>
              <a:rPr lang="en-US" altLang="en-US" sz="2000" dirty="0">
                <a:solidFill>
                  <a:srgbClr val="000000"/>
                </a:solidFill>
              </a:rPr>
              <a:t>Quicker than algorithms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095732A-168E-4556-8434-2296BB8099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Algorithms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B45F013-545A-47B7-8CD6-EBB395E640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en-US" dirty="0"/>
              <a:t>Algorithms, which are very time consuming, exhaust all possibilities before arriving at a solution. Computers use algorithms.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DC5BF028-C203-44E3-8BB5-8C3CAD3A9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589" y="3065929"/>
            <a:ext cx="7543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5400" b="1" dirty="0">
                <a:solidFill>
                  <a:srgbClr val="0000FF"/>
                </a:solidFill>
                <a:latin typeface="Palatino Linotype" panose="02040502050505030304" pitchFamily="18" charset="0"/>
              </a:rPr>
              <a:t>S P L O Y O C H Y G</a:t>
            </a:r>
            <a:endParaRPr lang="en-US" altLang="en-US" sz="2400" dirty="0">
              <a:solidFill>
                <a:srgbClr val="0000FF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1582F22-A935-490C-A244-3A153D52B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624" y="4381781"/>
            <a:ext cx="10753163" cy="461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latin typeface="+mn-lt"/>
              </a:rPr>
              <a:t>Using an algorithmic approach, we would face 907,208 possibilities.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E1DE3EB-D38C-4BEF-A8D3-72D9AEBAD3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000" b="1" dirty="0">
                <a:latin typeface="+mn-lt"/>
              </a:rPr>
              <a:t>Heuristics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4A3FDE7-74E2-46E6-8615-F99D18B669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506071"/>
            <a:ext cx="10515600" cy="46708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dirty="0"/>
              <a:t>Heuristics make it easier for us to use simple principles to arrive at solutions to problems. 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F2CB2510-0A77-4448-A9DE-E3A402D46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7677" y="2411528"/>
            <a:ext cx="835202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5400" b="1" dirty="0">
                <a:solidFill>
                  <a:srgbClr val="0000FF"/>
                </a:solidFill>
                <a:latin typeface="Palatino Linotype" panose="02040502050505030304" pitchFamily="18" charset="0"/>
              </a:rPr>
              <a:t>S P L O Y O C H Y G</a:t>
            </a:r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8C9C97EA-16C1-459F-B30E-320E0597C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77" y="3179425"/>
            <a:ext cx="66770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S P L O Y O C H G Y</a:t>
            </a:r>
          </a:p>
        </p:txBody>
      </p:sp>
      <p:sp>
        <p:nvSpPr>
          <p:cNvPr id="36870" name="Rectangle 6">
            <a:extLst>
              <a:ext uri="{FF2B5EF4-FFF2-40B4-BE49-F238E27FC236}">
                <a16:creationId xmlns:a16="http://schemas.microsoft.com/office/drawing/2014/main" id="{C96D65D0-8B24-4F45-84EB-8B08A9225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77" y="3933474"/>
            <a:ext cx="66770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P S L O Y O C H G Y</a:t>
            </a:r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B0D9F63A-55AF-4E3C-B875-93E86CE49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4006" y="4682050"/>
            <a:ext cx="724936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P S Y C H O L O G Y</a:t>
            </a:r>
          </a:p>
        </p:txBody>
      </p:sp>
      <p:sp>
        <p:nvSpPr>
          <p:cNvPr id="36872" name="Rectangle 8">
            <a:extLst>
              <a:ext uri="{FF2B5EF4-FFF2-40B4-BE49-F238E27FC236}">
                <a16:creationId xmlns:a16="http://schemas.microsoft.com/office/drawing/2014/main" id="{7A90C827-FF9B-484F-A46A-6C10C47AA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7379" y="5625096"/>
            <a:ext cx="907982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800" dirty="0">
                <a:latin typeface="+mn-lt"/>
              </a:rPr>
              <a:t>Heuristic at work:  Y’s usually go at the end of a word.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36869" grpId="1"/>
      <p:bldP spid="36870" grpId="0"/>
      <p:bldP spid="36870" grpId="1"/>
      <p:bldP spid="36871" grpId="0"/>
      <p:bldP spid="368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242" name="Rectangle 2">
            <a:extLst>
              <a:ext uri="{FF2B5EF4-FFF2-40B4-BE49-F238E27FC236}">
                <a16:creationId xmlns:a16="http://schemas.microsoft.com/office/drawing/2014/main" id="{2414D70D-3EF8-421C-AE40-31BDC356E8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FFFFFF"/>
                </a:solidFill>
                <a:latin typeface="+mn-lt"/>
              </a:rPr>
              <a:t>Heuristics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83DBDCCA-6362-4AA5-AC7F-7495466800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Short-cuts learned from experience, to make decisions when facing complex problems or incomplete information.</a:t>
            </a:r>
          </a:p>
          <a:p>
            <a:pPr marL="0" indent="0"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Assumptions</a:t>
            </a:r>
          </a:p>
          <a:p>
            <a:pPr marL="0" indent="0"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Two Types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Availability heuristic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Representativeness Heuristic.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>
            <a:extLst>
              <a:ext uri="{FF2B5EF4-FFF2-40B4-BE49-F238E27FC236}">
                <a16:creationId xmlns:a16="http://schemas.microsoft.com/office/drawing/2014/main" id="{4381D33F-6E90-4D94-A1B6-317E66A052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06266" y="115377"/>
            <a:ext cx="7413625" cy="1295400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Representativeness Heuristic</a:t>
            </a:r>
          </a:p>
        </p:txBody>
      </p:sp>
      <p:sp>
        <p:nvSpPr>
          <p:cNvPr id="11267" name="Rectangle 4">
            <a:extLst>
              <a:ext uri="{FF2B5EF4-FFF2-40B4-BE49-F238E27FC236}">
                <a16:creationId xmlns:a16="http://schemas.microsoft.com/office/drawing/2014/main" id="{4B3E95BF-2F7D-4313-8B32-AE5F195E2D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84729" y="1447800"/>
            <a:ext cx="10188389" cy="1015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Based upon how much something </a:t>
            </a:r>
            <a:r>
              <a:rPr lang="en-US" altLang="en-US" b="1" dirty="0">
                <a:solidFill>
                  <a:srgbClr val="2C8842"/>
                </a:solidFill>
              </a:rPr>
              <a:t>represents</a:t>
            </a:r>
            <a:r>
              <a:rPr lang="en-US" altLang="en-US" dirty="0"/>
              <a:t>, or matches up, with characteristics from your typical case.</a:t>
            </a:r>
          </a:p>
        </p:txBody>
      </p:sp>
      <p:pic>
        <p:nvPicPr>
          <p:cNvPr id="11268" name="Picture 8" descr="0d1487_020512UMass">
            <a:extLst>
              <a:ext uri="{FF2B5EF4-FFF2-40B4-BE49-F238E27FC236}">
                <a16:creationId xmlns:a16="http://schemas.microsoft.com/office/drawing/2014/main" id="{A9A514E0-74A7-4F5E-B69E-AF58D8ED4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266" y="3861310"/>
            <a:ext cx="3276600" cy="184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AutoShape 11">
            <a:extLst>
              <a:ext uri="{FF2B5EF4-FFF2-40B4-BE49-F238E27FC236}">
                <a16:creationId xmlns:a16="http://schemas.microsoft.com/office/drawing/2014/main" id="{DCC9C362-1DFE-4200-AC90-578CABBA17FE}"/>
              </a:ext>
            </a:extLst>
          </p:cNvPr>
          <p:cNvSpPr>
            <a:spLocks noChangeArrowheads="1"/>
          </p:cNvSpPr>
          <p:nvPr/>
        </p:nvSpPr>
        <p:spPr bwMode="auto">
          <a:xfrm rot="19849782">
            <a:off x="7320116" y="3175510"/>
            <a:ext cx="1143000" cy="1371600"/>
          </a:xfrm>
          <a:prstGeom prst="rightArrow">
            <a:avLst>
              <a:gd name="adj1" fmla="val 35648"/>
              <a:gd name="adj2" fmla="val 4222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1270" name="AutoShape 12">
            <a:extLst>
              <a:ext uri="{FF2B5EF4-FFF2-40B4-BE49-F238E27FC236}">
                <a16:creationId xmlns:a16="http://schemas.microsoft.com/office/drawing/2014/main" id="{393AC720-1F6A-4C76-A54C-FE98B19FA3B6}"/>
              </a:ext>
            </a:extLst>
          </p:cNvPr>
          <p:cNvSpPr>
            <a:spLocks noChangeArrowheads="1"/>
          </p:cNvSpPr>
          <p:nvPr/>
        </p:nvSpPr>
        <p:spPr bwMode="auto">
          <a:xfrm rot="1305309">
            <a:off x="7368419" y="4827657"/>
            <a:ext cx="1143000" cy="1371600"/>
          </a:xfrm>
          <a:prstGeom prst="rightArrow">
            <a:avLst>
              <a:gd name="adj1" fmla="val 35648"/>
              <a:gd name="adj2" fmla="val 4222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1271" name="Rectangle 13">
            <a:extLst>
              <a:ext uri="{FF2B5EF4-FFF2-40B4-BE49-F238E27FC236}">
                <a16:creationId xmlns:a16="http://schemas.microsoft.com/office/drawing/2014/main" id="{5911A7D2-35BA-4868-A878-032E0AD90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1" y="2705100"/>
            <a:ext cx="1295400" cy="914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Arial" panose="020B0604020202020204" pitchFamily="34" charset="0"/>
              </a:rPr>
              <a:t>Good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Arial" panose="020B0604020202020204" pitchFamily="34" charset="0"/>
              </a:rPr>
              <a:t>School</a:t>
            </a:r>
          </a:p>
        </p:txBody>
      </p:sp>
      <p:sp>
        <p:nvSpPr>
          <p:cNvPr id="11272" name="Rectangle 14">
            <a:extLst>
              <a:ext uri="{FF2B5EF4-FFF2-40B4-BE49-F238E27FC236}">
                <a16:creationId xmlns:a16="http://schemas.microsoft.com/office/drawing/2014/main" id="{025CED67-28F5-4095-95C4-11A04E371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0732" y="5426099"/>
            <a:ext cx="1295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  <a:latin typeface="Arial" panose="020B0604020202020204" pitchFamily="34" charset="0"/>
              </a:rPr>
              <a:t>Bad School</a:t>
            </a:r>
          </a:p>
        </p:txBody>
      </p:sp>
      <p:sp>
        <p:nvSpPr>
          <p:cNvPr id="11273" name="Rectangle 16">
            <a:extLst>
              <a:ext uri="{FF2B5EF4-FFF2-40B4-BE49-F238E27FC236}">
                <a16:creationId xmlns:a16="http://schemas.microsoft.com/office/drawing/2014/main" id="{35D7B747-FB11-4E75-9F63-F2405A253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48432" y="4218476"/>
            <a:ext cx="21336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It matches my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‘party school’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concept so I decide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it is bad school.</a:t>
            </a:r>
          </a:p>
        </p:txBody>
      </p:sp>
      <p:pic>
        <p:nvPicPr>
          <p:cNvPr id="11274" name="Picture 18" descr="50234_2209899011_2752_n">
            <a:extLst>
              <a:ext uri="{FF2B5EF4-FFF2-40B4-BE49-F238E27FC236}">
                <a16:creationId xmlns:a16="http://schemas.microsoft.com/office/drawing/2014/main" id="{D44D840F-58AE-4BB9-9366-E530E56CE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291" y="2600325"/>
            <a:ext cx="19050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10" descr="edac44_3715be32ea805aa991ca06f4b6b61cdd">
            <a:extLst>
              <a:ext uri="{FF2B5EF4-FFF2-40B4-BE49-F238E27FC236}">
                <a16:creationId xmlns:a16="http://schemas.microsoft.com/office/drawing/2014/main" id="{A8BDC8C1-4195-4D3D-AEAF-F932134A8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933" y="3202899"/>
            <a:ext cx="24384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EA17B47-66F5-4A25-A6FC-6603C00C05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Representativeness Heuristic</a:t>
            </a:r>
          </a:p>
        </p:txBody>
      </p:sp>
      <p:pic>
        <p:nvPicPr>
          <p:cNvPr id="13315" name="Picture 5" descr="surfer_tall_large1">
            <a:extLst>
              <a:ext uri="{FF2B5EF4-FFF2-40B4-BE49-F238E27FC236}">
                <a16:creationId xmlns:a16="http://schemas.microsoft.com/office/drawing/2014/main" id="{3485472C-A8FB-4369-AF5C-620EFE21E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600200"/>
            <a:ext cx="260985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7" descr="CO00">
            <a:extLst>
              <a:ext uri="{FF2B5EF4-FFF2-40B4-BE49-F238E27FC236}">
                <a16:creationId xmlns:a16="http://schemas.microsoft.com/office/drawing/2014/main" id="{62BD645D-F94D-4A17-916C-4367452AD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600200"/>
            <a:ext cx="3962400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9" descr="almostpolitically">
            <a:extLst>
              <a:ext uri="{FF2B5EF4-FFF2-40B4-BE49-F238E27FC236}">
                <a16:creationId xmlns:a16="http://schemas.microsoft.com/office/drawing/2014/main" id="{BE3CB67D-7861-450B-9199-3A28C5570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6576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10">
            <a:extLst>
              <a:ext uri="{FF2B5EF4-FFF2-40B4-BE49-F238E27FC236}">
                <a16:creationId xmlns:a16="http://schemas.microsoft.com/office/drawing/2014/main" id="{53CB36F1-D4B9-48FA-94FF-41A091D83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486400"/>
            <a:ext cx="2209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Decide where they are from.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8B0D8895-B5C0-46EE-B44B-21175D9058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altLang="en-US" sz="44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Availability Heuristic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0DCF33A-09AD-479B-9278-57B13A50D8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4800" y="2801470"/>
            <a:ext cx="4083424" cy="325219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2400" dirty="0">
                <a:solidFill>
                  <a:schemeClr val="bg1"/>
                </a:solidFill>
              </a:rPr>
              <a:t>We make decisions on how </a:t>
            </a:r>
            <a:r>
              <a:rPr lang="en-US" altLang="en-US" sz="2400" b="1" dirty="0">
                <a:solidFill>
                  <a:schemeClr val="bg1"/>
                </a:solidFill>
              </a:rPr>
              <a:t>available</a:t>
            </a:r>
            <a:r>
              <a:rPr lang="en-US" altLang="en-US" sz="2400" dirty="0">
                <a:solidFill>
                  <a:schemeClr val="bg1"/>
                </a:solidFill>
              </a:rPr>
              <a:t> information is. 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schemeClr val="bg1"/>
              </a:solidFill>
            </a:endParaRPr>
          </a:p>
          <a:p>
            <a:r>
              <a:rPr lang="en-US" altLang="en-US" sz="2400" dirty="0">
                <a:solidFill>
                  <a:schemeClr val="bg1"/>
                </a:solidFill>
              </a:rPr>
              <a:t>The faster people can remember an instance of some event the more they expect it to occur.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A close up of a logo&#10;&#10;Description automatically generated">
            <a:extLst>
              <a:ext uri="{FF2B5EF4-FFF2-40B4-BE49-F238E27FC236}">
                <a16:creationId xmlns:a16="http://schemas.microsoft.com/office/drawing/2014/main" id="{A0A50CD1-3CEB-48E2-B46F-84D270771D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025" y="1785873"/>
            <a:ext cx="6855508" cy="373638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90572" cy="6858000"/>
          </a:xfrm>
          <a:prstGeom prst="rect">
            <a:avLst/>
          </a:prstGeom>
          <a:gradFill>
            <a:gsLst>
              <a:gs pos="0">
                <a:schemeClr val="accent6">
                  <a:lumMod val="90000"/>
                </a:schemeClr>
              </a:gs>
              <a:gs pos="25000">
                <a:schemeClr val="accent6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8" name="Picture 137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434" name="Rectangle 2">
            <a:extLst>
              <a:ext uri="{FF2B5EF4-FFF2-40B4-BE49-F238E27FC236}">
                <a16:creationId xmlns:a16="http://schemas.microsoft.com/office/drawing/2014/main" id="{5168A35F-EE8D-4039-92D5-77EBFC5CC4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altLang="ko-KR" b="1" dirty="0">
                <a:solidFill>
                  <a:srgbClr val="FFFFFF"/>
                </a:solidFill>
                <a:latin typeface="+mn-lt"/>
                <a:ea typeface="Gulim" panose="020B0600000101010101" pitchFamily="34" charset="-127"/>
              </a:rPr>
              <a:t>Which causes more deaths per 100,000?</a:t>
            </a:r>
            <a:endParaRPr lang="en-US" altLang="en-US" dirty="0">
              <a:solidFill>
                <a:srgbClr val="FFFFFF"/>
              </a:solidFill>
              <a:latin typeface="+mn-lt"/>
              <a:ea typeface="Gulim" panose="020B0600000101010101" pitchFamily="34" charset="-127"/>
            </a:endParaRP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B533A0F1-26C9-4686-9F8E-8A4AB1F9F2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41893" y="801866"/>
            <a:ext cx="5903259" cy="523063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altLang="ko-KR" sz="2400" dirty="0">
                <a:solidFill>
                  <a:srgbClr val="000000"/>
                </a:solidFill>
                <a:ea typeface="Gulim" panose="020B0600000101010101" pitchFamily="34" charset="-127"/>
              </a:rPr>
              <a:t>All accidents or strokes</a:t>
            </a:r>
            <a:endParaRPr lang="pt-BR" altLang="ko-KR" sz="2400" dirty="0">
              <a:solidFill>
                <a:srgbClr val="000000"/>
              </a:solidFill>
              <a:ea typeface="Gulim" panose="020B0600000101010101" pitchFamily="34" charset="-127"/>
            </a:endParaRPr>
          </a:p>
          <a:p>
            <a:pPr marL="0" indent="0" algn="ctr">
              <a:buNone/>
            </a:pPr>
            <a:r>
              <a:rPr lang="pt-BR" altLang="ko-KR" sz="2400" dirty="0">
                <a:solidFill>
                  <a:srgbClr val="000000"/>
                </a:solidFill>
                <a:ea typeface="Gulim" panose="020B0600000101010101" pitchFamily="34" charset="-127"/>
              </a:rPr>
              <a:t>Blood poisoning or suicide</a:t>
            </a:r>
          </a:p>
          <a:p>
            <a:pPr marL="0" indent="0" algn="ctr">
              <a:buNone/>
            </a:pPr>
            <a:r>
              <a:rPr lang="pt-BR" altLang="ko-KR" sz="2400" dirty="0">
                <a:solidFill>
                  <a:srgbClr val="000000"/>
                </a:solidFill>
                <a:ea typeface="Gulim" panose="020B0600000101010101" pitchFamily="34" charset="-127"/>
              </a:rPr>
              <a:t>Homicide or diabetes</a:t>
            </a:r>
            <a:endParaRPr lang="en-US" altLang="ko-KR" sz="2400" dirty="0">
              <a:solidFill>
                <a:srgbClr val="000000"/>
              </a:solidFill>
              <a:ea typeface="Gulim" panose="020B0600000101010101" pitchFamily="34" charset="-127"/>
            </a:endParaRPr>
          </a:p>
          <a:p>
            <a:pPr marL="0" indent="0" algn="ctr">
              <a:buNone/>
            </a:pPr>
            <a:r>
              <a:rPr lang="en-US" altLang="ko-KR" sz="2400" dirty="0">
                <a:solidFill>
                  <a:srgbClr val="000000"/>
                </a:solidFill>
                <a:ea typeface="Gulim" panose="020B0600000101010101" pitchFamily="34" charset="-127"/>
              </a:rPr>
              <a:t>Motor vehicle accidents or colorectal cancer</a:t>
            </a:r>
          </a:p>
          <a:p>
            <a:pPr marL="0" indent="0" algn="ctr">
              <a:buNone/>
            </a:pPr>
            <a:r>
              <a:rPr lang="en-US" altLang="ko-KR" sz="2400" dirty="0">
                <a:solidFill>
                  <a:srgbClr val="000000"/>
                </a:solidFill>
                <a:ea typeface="Gulim" panose="020B0600000101010101" pitchFamily="34" charset="-127"/>
              </a:rPr>
              <a:t>leukemia or Drowning</a:t>
            </a:r>
          </a:p>
          <a:p>
            <a:pPr marL="685800" indent="-685800"/>
            <a:endParaRPr lang="en-US" altLang="ko-KR" sz="2400" dirty="0">
              <a:solidFill>
                <a:srgbClr val="000000"/>
              </a:solidFill>
              <a:ea typeface="Gulim" panose="020B0600000101010101" pitchFamily="34" charset="-127"/>
            </a:endParaRPr>
          </a:p>
          <a:p>
            <a:pPr marL="685800" indent="-685800">
              <a:buNone/>
            </a:pPr>
            <a:endParaRPr lang="en-US" alt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87B316F-0E3E-439C-9D86-53E599684A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b="1" dirty="0">
                <a:latin typeface="+mn-lt"/>
                <a:ea typeface="Gulim" panose="020B0600000101010101" pitchFamily="34" charset="-127"/>
              </a:rPr>
              <a:t>Which causes more deaths per 100,000?</a:t>
            </a:r>
            <a:endParaRPr lang="en-US" altLang="en-US" b="1" dirty="0">
              <a:latin typeface="+mn-lt"/>
              <a:ea typeface="Gulim" panose="020B0600000101010101" pitchFamily="34" charset="-127"/>
            </a:endParaRP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4FD46B52-3A7E-41CD-8986-26AC39202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ko-KR" dirty="0">
              <a:ea typeface="Gulim" panose="020B0600000101010101" pitchFamily="34" charset="-127"/>
            </a:endParaRPr>
          </a:p>
          <a:p>
            <a:pPr marL="0" indent="0" algn="ctr">
              <a:buNone/>
            </a:pPr>
            <a:r>
              <a:rPr lang="en-US" altLang="ko-KR" dirty="0">
                <a:ea typeface="Gulim" panose="020B0600000101010101" pitchFamily="34" charset="-127"/>
              </a:rPr>
              <a:t>All accidents (35.7) vs. strokes (57.4)</a:t>
            </a:r>
            <a:endParaRPr lang="pt-BR" altLang="ko-KR" dirty="0">
              <a:ea typeface="Gulim" panose="020B0600000101010101" pitchFamily="34" charset="-127"/>
            </a:endParaRPr>
          </a:p>
          <a:p>
            <a:pPr marL="0" indent="0" algn="ctr">
              <a:buNone/>
            </a:pPr>
            <a:r>
              <a:rPr lang="pt-BR" altLang="ko-KR" dirty="0">
                <a:ea typeface="Gulim" panose="020B0600000101010101" pitchFamily="34" charset="-127"/>
              </a:rPr>
              <a:t>Suicide (10.4) vs. blood poisoning (11.3)</a:t>
            </a:r>
          </a:p>
          <a:p>
            <a:pPr marL="0" indent="0" algn="ctr">
              <a:buNone/>
            </a:pPr>
            <a:r>
              <a:rPr lang="pt-BR" altLang="ko-KR" dirty="0">
                <a:ea typeface="Gulim" panose="020B0600000101010101" pitchFamily="34" charset="-127"/>
              </a:rPr>
              <a:t>Homicide (7.1) vs. diabetes (25.1)</a:t>
            </a:r>
            <a:endParaRPr lang="en-US" altLang="ko-KR" dirty="0">
              <a:ea typeface="Gulim" panose="020B0600000101010101" pitchFamily="34" charset="-127"/>
            </a:endParaRPr>
          </a:p>
          <a:p>
            <a:pPr marL="0" indent="0" algn="ctr">
              <a:buNone/>
            </a:pPr>
            <a:r>
              <a:rPr lang="en-US" altLang="ko-KR" dirty="0">
                <a:ea typeface="Gulim" panose="020B0600000101010101" pitchFamily="34" charset="-127"/>
              </a:rPr>
              <a:t>Motor vehicle accidents (15.7) vs. colorectal cancer (18.9)</a:t>
            </a:r>
          </a:p>
          <a:p>
            <a:pPr marL="0" indent="0" algn="ctr">
              <a:buNone/>
            </a:pPr>
            <a:r>
              <a:rPr lang="en-US" altLang="ko-KR" dirty="0">
                <a:ea typeface="Gulim" panose="020B0600000101010101" pitchFamily="34" charset="-127"/>
              </a:rPr>
              <a:t>Drowning (1.1) vs. leukemia (7.8)</a:t>
            </a:r>
          </a:p>
          <a:p>
            <a:pPr marL="0" indent="0" algn="ctr">
              <a:buNone/>
            </a:pPr>
            <a:endParaRPr lang="en-US" altLang="ko-KR" dirty="0">
              <a:ea typeface="Gulim" panose="020B0600000101010101" pitchFamily="34" charset="-127"/>
            </a:endParaRPr>
          </a:p>
          <a:p>
            <a:pPr marL="0" indent="0" algn="ctr">
              <a:buNone/>
            </a:pPr>
            <a:endParaRPr lang="en-US" altLang="ko-KR" dirty="0">
              <a:ea typeface="Gulim" panose="020B0600000101010101" pitchFamily="34" charset="-127"/>
            </a:endParaRPr>
          </a:p>
          <a:p>
            <a:pPr marL="685800" indent="-685800">
              <a:buNone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D87ABD9-30ED-493C-8575-37002466CE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Overconfidence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1B537DF-0465-40B6-9655-EFEFE454D1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en-US" sz="3200" dirty="0"/>
              <a:t>Overestimate the accuracy of our beliefs and judgments.</a:t>
            </a:r>
          </a:p>
        </p:txBody>
      </p:sp>
      <p:sp>
        <p:nvSpPr>
          <p:cNvPr id="22532" name="Rectangle 82">
            <a:extLst>
              <a:ext uri="{FF2B5EF4-FFF2-40B4-BE49-F238E27FC236}">
                <a16:creationId xmlns:a16="http://schemas.microsoft.com/office/drawing/2014/main" id="{69671804-CF88-4177-B160-ABCC8EAD6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191716"/>
            <a:ext cx="3581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At a stock market, both the seller and the buyer may be confident about their decisions on a stock.</a:t>
            </a:r>
          </a:p>
        </p:txBody>
      </p:sp>
      <p:pic>
        <p:nvPicPr>
          <p:cNvPr id="22533" name="Picture 84" descr="large_WallStreet">
            <a:extLst>
              <a:ext uri="{FF2B5EF4-FFF2-40B4-BE49-F238E27FC236}">
                <a16:creationId xmlns:a16="http://schemas.microsoft.com/office/drawing/2014/main" id="{DE5423BB-D915-4CC6-8E76-E5891884B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505" y="2850124"/>
            <a:ext cx="32385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5852CD5-382D-4DEF-9864-1170915ADD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457200"/>
            <a:ext cx="4444906" cy="891988"/>
          </a:xfrm>
        </p:spPr>
        <p:txBody>
          <a:bodyPr>
            <a:normAutofit/>
          </a:bodyPr>
          <a:lstStyle/>
          <a:p>
            <a:r>
              <a:rPr lang="en-US" altLang="en-US" sz="4400" b="1" dirty="0">
                <a:latin typeface="+mn-lt"/>
              </a:rPr>
              <a:t>Exaggerated Fear</a:t>
            </a:r>
          </a:p>
        </p:txBody>
      </p:sp>
      <p:pic>
        <p:nvPicPr>
          <p:cNvPr id="24580" name="Picture 4" descr="12673_MyersPsy8e_fig">
            <a:extLst>
              <a:ext uri="{FF2B5EF4-FFF2-40B4-BE49-F238E27FC236}">
                <a16:creationId xmlns:a16="http://schemas.microsoft.com/office/drawing/2014/main" id="{BD0EA50C-C335-403A-BC99-032B4A28BE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817" y="987425"/>
            <a:ext cx="4342941" cy="4873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79" name="Rectangle 3">
            <a:extLst>
              <a:ext uri="{FF2B5EF4-FFF2-40B4-BE49-F238E27FC236}">
                <a16:creationId xmlns:a16="http://schemas.microsoft.com/office/drawing/2014/main" id="{0367E97F-4F22-410F-BBDE-D99BBBA2FF8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29085" y="1869141"/>
            <a:ext cx="4958703" cy="39998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2400" dirty="0"/>
              <a:t>The opposite of overconfidence.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rgbClr val="0000FF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2400" dirty="0"/>
              <a:t>Such fears may be unfounded.</a:t>
            </a:r>
          </a:p>
          <a:p>
            <a:pPr marL="0" indent="0" algn="ctr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The 9/11 attacks led to a 20% decline in air travel due to fear. 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800 more people would die if they drove just half those miles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91873EB-8DAC-4CD5-9F2E-F498C1745F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latin typeface="+mn-lt"/>
              </a:rPr>
              <a:t>Which city has the higher crime index?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6AA7DAFA-9F6E-43AF-9B93-6DB75FDBDD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ko-KR" sz="3200" dirty="0">
                <a:ea typeface="Gulim" panose="020B0600000101010101" pitchFamily="34" charset="-127"/>
              </a:rPr>
              <a:t>Detroit or Myrtle Beach, SC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3200" dirty="0">
                <a:ea typeface="Gulim" panose="020B0600000101010101" pitchFamily="34" charset="-127"/>
              </a:rPr>
              <a:t>Chicago or Baltimore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3200" dirty="0">
                <a:ea typeface="Gulim" panose="020B0600000101010101" pitchFamily="34" charset="-127"/>
              </a:rPr>
              <a:t>Manhattan or Gary, Indiana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3200" dirty="0">
                <a:ea typeface="Gulim" panose="020B0600000101010101" pitchFamily="34" charset="-127"/>
              </a:rPr>
              <a:t>Boston or Flint, MI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3200" dirty="0">
                <a:ea typeface="Gulim" panose="020B0600000101010101" pitchFamily="34" charset="-127"/>
              </a:rPr>
              <a:t>Montreal or Hot Springs, Ark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3200" dirty="0">
                <a:ea typeface="Gulim" panose="020B0600000101010101" pitchFamily="34" charset="-127"/>
              </a:rPr>
              <a:t>San Francisco or Durham, NC</a:t>
            </a:r>
            <a:endParaRPr lang="en-US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B049035-A0D0-4112-8797-9802520421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+mn-lt"/>
              </a:rPr>
              <a:t>Answers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392F24CE-5584-47FF-AF0A-DBEDC510E6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ko-KR" sz="3200" dirty="0">
                <a:ea typeface="Gulim" panose="020B0600000101010101" pitchFamily="34" charset="-127"/>
              </a:rPr>
              <a:t>Detroit (crime index = 531) vs. Myrtle Beach (597)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3200" dirty="0">
                <a:ea typeface="Gulim" panose="020B0600000101010101" pitchFamily="34" charset="-127"/>
              </a:rPr>
              <a:t>Chicago (335) vs. Baltimore (479)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3200" dirty="0">
                <a:ea typeface="Gulim" panose="020B0600000101010101" pitchFamily="34" charset="-127"/>
              </a:rPr>
              <a:t>Manhattan (152) vs. Gary (544)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3200" dirty="0">
                <a:ea typeface="Gulim" panose="020B0600000101010101" pitchFamily="34" charset="-127"/>
              </a:rPr>
              <a:t>Boston (223) vs. Flint (329)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3200" dirty="0">
                <a:ea typeface="Gulim" panose="020B0600000101010101" pitchFamily="34" charset="-127"/>
              </a:rPr>
              <a:t>Montreal (181) vs. Hot Springs (201)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3200" dirty="0">
                <a:ea typeface="Gulim" panose="020B0600000101010101" pitchFamily="34" charset="-127"/>
              </a:rPr>
              <a:t>San Francisco (176) vs. Durham (216)</a:t>
            </a:r>
            <a:endParaRPr lang="en-US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722" name="Rectangle 2">
            <a:extLst>
              <a:ext uri="{FF2B5EF4-FFF2-40B4-BE49-F238E27FC236}">
                <a16:creationId xmlns:a16="http://schemas.microsoft.com/office/drawing/2014/main" id="{D60E38F4-3672-4ED4-847E-FD7E38335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68153" y="483817"/>
            <a:ext cx="6167718" cy="1006480"/>
          </a:xfrm>
        </p:spPr>
        <p:txBody>
          <a:bodyPr>
            <a:norm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+mn-lt"/>
              </a:rPr>
              <a:t>Obstacles to Solving Problems</a:t>
            </a:r>
          </a:p>
        </p:txBody>
      </p:sp>
      <p:sp>
        <p:nvSpPr>
          <p:cNvPr id="78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1" name="Graphic 70" descr="Head with Gears">
            <a:extLst>
              <a:ext uri="{FF2B5EF4-FFF2-40B4-BE49-F238E27FC236}">
                <a16:creationId xmlns:a16="http://schemas.microsoft.com/office/drawing/2014/main" id="{F5CBF91E-DCE1-4E78-AD16-3EE55DE16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30723" name="Rectangle 3">
            <a:extLst>
              <a:ext uri="{FF2B5EF4-FFF2-40B4-BE49-F238E27FC236}">
                <a16:creationId xmlns:a16="http://schemas.microsoft.com/office/drawing/2014/main" id="{19354E33-DC61-49AE-A72D-B8D4E397F6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0574" y="1685366"/>
            <a:ext cx="4977578" cy="437560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000" u="sng" dirty="0">
                <a:solidFill>
                  <a:srgbClr val="000000"/>
                </a:solidFill>
              </a:rPr>
              <a:t>Confirmation Bias</a:t>
            </a:r>
          </a:p>
          <a:p>
            <a:pPr marL="457200" lvl="1" indent="0">
              <a:buNone/>
            </a:pPr>
            <a:r>
              <a:rPr lang="en-US" altLang="en-US" sz="2000" dirty="0">
                <a:solidFill>
                  <a:srgbClr val="000000"/>
                </a:solidFill>
              </a:rPr>
              <a:t>We seek and favor information that verifies our ideas</a:t>
            </a:r>
          </a:p>
          <a:p>
            <a:pPr marL="457200" lvl="1" indent="0"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sz="2000" u="sng" dirty="0">
                <a:solidFill>
                  <a:srgbClr val="000000"/>
                </a:solidFill>
              </a:rPr>
              <a:t>Mental sets</a:t>
            </a:r>
          </a:p>
          <a:p>
            <a:pPr marL="457200" lvl="1" indent="0">
              <a:buNone/>
            </a:pPr>
            <a:r>
              <a:rPr lang="en-US" sz="2000" dirty="0"/>
              <a:t>Tendency to only see solutions that have worked in the past. </a:t>
            </a:r>
          </a:p>
          <a:p>
            <a:pPr marL="457200" lvl="1" indent="0"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sz="2000" u="sng" dirty="0">
                <a:solidFill>
                  <a:srgbClr val="000000"/>
                </a:solidFill>
              </a:rPr>
              <a:t>Functional fixedness</a:t>
            </a:r>
          </a:p>
          <a:p>
            <a:pPr marL="457200" lvl="1" indent="0">
              <a:buNone/>
            </a:pPr>
            <a:r>
              <a:rPr lang="en-US" altLang="en-US" sz="2000" dirty="0">
                <a:solidFill>
                  <a:srgbClr val="000000"/>
                </a:solidFill>
              </a:rPr>
              <a:t>Tendency to see only a limited number of uses for an object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Rectangle 7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C961BBAA-FF23-4D21-AB19-299F8ED9CA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  <a:latin typeface="+mn-lt"/>
              </a:rPr>
              <a:t>Confirmation Bias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3772CC5-25C6-4450-B744-455BA3BABA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3340" y="2884249"/>
            <a:ext cx="4124227" cy="35841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dirty="0">
                <a:solidFill>
                  <a:schemeClr val="bg1"/>
                </a:solidFill>
              </a:rPr>
              <a:t>We actively look for</a:t>
            </a:r>
          </a:p>
          <a:p>
            <a:pPr marL="0" indent="0" algn="ctr">
              <a:buNone/>
            </a:pPr>
            <a:r>
              <a:rPr lang="en-US" altLang="en-US" dirty="0">
                <a:solidFill>
                  <a:schemeClr val="bg1"/>
                </a:solidFill>
              </a:rPr>
              <a:t>information that </a:t>
            </a:r>
          </a:p>
          <a:p>
            <a:pPr marL="0" indent="0" algn="ctr">
              <a:buNone/>
            </a:pPr>
            <a:r>
              <a:rPr lang="en-US" altLang="en-US" dirty="0">
                <a:solidFill>
                  <a:schemeClr val="bg1"/>
                </a:solidFill>
              </a:rPr>
              <a:t>confirms our ideas</a:t>
            </a:r>
          </a:p>
          <a:p>
            <a:pPr>
              <a:buFontTx/>
              <a:buNone/>
            </a:pPr>
            <a:endParaRPr lang="en-US" altLang="en-US" sz="2000" dirty="0">
              <a:solidFill>
                <a:schemeClr val="bg1"/>
              </a:solidFill>
            </a:endParaRPr>
          </a:p>
        </p:txBody>
      </p:sp>
      <p:pic>
        <p:nvPicPr>
          <p:cNvPr id="32772" name="Picture 5" descr="Confirmation_Bias-zoom">
            <a:extLst>
              <a:ext uri="{FF2B5EF4-FFF2-40B4-BE49-F238E27FC236}">
                <a16:creationId xmlns:a16="http://schemas.microsoft.com/office/drawing/2014/main" id="{7C28C438-A894-4C7A-BC34-3C1057683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763" y="1262372"/>
            <a:ext cx="6250769" cy="417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FF842B55-1FEB-4453-9882-AE45C74CE7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0293" y="318248"/>
            <a:ext cx="5136777" cy="995082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b="1" dirty="0">
                <a:latin typeface="+mn-lt"/>
              </a:rPr>
              <a:t>Functional Fixedness</a:t>
            </a:r>
          </a:p>
        </p:txBody>
      </p:sp>
      <p:pic>
        <p:nvPicPr>
          <p:cNvPr id="4" name="Content Placeholder 3" descr="A picture containing grass, person&#10;&#10;Description automatically generated">
            <a:extLst>
              <a:ext uri="{FF2B5EF4-FFF2-40B4-BE49-F238E27FC236}">
                <a16:creationId xmlns:a16="http://schemas.microsoft.com/office/drawing/2014/main" id="{A52F90EE-1198-4213-8E99-5921DB211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550" y="1425575"/>
            <a:ext cx="4435475" cy="4435475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556CAA-29B4-4298-B6D5-2C8848ACA7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0966" y="1869141"/>
            <a:ext cx="4504298" cy="3999847"/>
          </a:xfrm>
        </p:spPr>
        <p:txBody>
          <a:bodyPr/>
          <a:lstStyle/>
          <a:p>
            <a:endParaRPr lang="en-US" altLang="en-US" sz="3600" dirty="0"/>
          </a:p>
          <a:p>
            <a:r>
              <a:rPr lang="en-US" altLang="en-US" sz="3600" dirty="0"/>
              <a:t>“I can only use it for this one thing!”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ACBE1851-2230-47A9-B000-CE9046EA6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D118060A-3350-40E1-B88E-1EDEF3FA21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4276" y="803705"/>
            <a:ext cx="4208656" cy="22308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en-US" sz="54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Belief Perseverance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2AF42E42-3237-4E75-B397-3418741BB05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54524" y="4336332"/>
            <a:ext cx="4930218" cy="17600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altLang="en-US" sz="2400" dirty="0">
                <a:solidFill>
                  <a:srgbClr val="FFFFFF"/>
                </a:solidFill>
              </a:rPr>
              <a:t>T</a:t>
            </a:r>
            <a:r>
              <a:rPr lang="en-US" alt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endency to cling to our beliefs in the face of contrary evidence.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3B93832-6514-44F4-849B-5EE2C8A2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 descr="A close up of a sign&#10;&#10;Description automatically generated">
            <a:extLst>
              <a:ext uri="{FF2B5EF4-FFF2-40B4-BE49-F238E27FC236}">
                <a16:creationId xmlns:a16="http://schemas.microsoft.com/office/drawing/2014/main" id="{B7375306-ED9A-42AE-9606-CD7A4178CD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99753"/>
            <a:ext cx="5459470" cy="5459470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654</Words>
  <Application>Microsoft Office PowerPoint</Application>
  <PresentationFormat>Widescreen</PresentationFormat>
  <Paragraphs>112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Palatino Linotype</vt:lpstr>
      <vt:lpstr>Wingdings</vt:lpstr>
      <vt:lpstr>Office Theme</vt:lpstr>
      <vt:lpstr>Solution Strategies</vt:lpstr>
      <vt:lpstr>Algorithms</vt:lpstr>
      <vt:lpstr>Heuristics</vt:lpstr>
      <vt:lpstr>Heuristics</vt:lpstr>
      <vt:lpstr>Representativeness Heuristic</vt:lpstr>
      <vt:lpstr>Representativeness Heuristic</vt:lpstr>
      <vt:lpstr>Availability Heuristic</vt:lpstr>
      <vt:lpstr>Which causes more deaths per 100,000?</vt:lpstr>
      <vt:lpstr>Which causes more deaths per 100,000?</vt:lpstr>
      <vt:lpstr>Overconfidence</vt:lpstr>
      <vt:lpstr>Exaggerated Fear</vt:lpstr>
      <vt:lpstr>Which city has the higher crime index?</vt:lpstr>
      <vt:lpstr>Answers</vt:lpstr>
      <vt:lpstr>Obstacles to Solving Problems</vt:lpstr>
      <vt:lpstr>Confirmation Bias</vt:lpstr>
      <vt:lpstr>Functional Fixedness</vt:lpstr>
      <vt:lpstr>Belief Perseverance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 Strategies</dc:title>
  <dc:creator>M F</dc:creator>
  <cp:lastModifiedBy>M F</cp:lastModifiedBy>
  <cp:revision>7</cp:revision>
  <cp:lastPrinted>2019-01-16T00:32:04Z</cp:lastPrinted>
  <dcterms:created xsi:type="dcterms:W3CDTF">2019-01-15T00:15:48Z</dcterms:created>
  <dcterms:modified xsi:type="dcterms:W3CDTF">2022-01-19T17:17:31Z</dcterms:modified>
</cp:coreProperties>
</file>