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6" r:id="rId2"/>
    <p:sldId id="262" r:id="rId3"/>
    <p:sldId id="263" r:id="rId4"/>
    <p:sldId id="264" r:id="rId5"/>
    <p:sldId id="267" r:id="rId6"/>
    <p:sldId id="265" r:id="rId7"/>
    <p:sldId id="261" r:id="rId8"/>
    <p:sldId id="308" r:id="rId9"/>
    <p:sldId id="272" r:id="rId10"/>
    <p:sldId id="309" r:id="rId11"/>
    <p:sldId id="285" r:id="rId12"/>
    <p:sldId id="286" r:id="rId13"/>
    <p:sldId id="294" r:id="rId14"/>
    <p:sldId id="290" r:id="rId15"/>
    <p:sldId id="291" r:id="rId16"/>
    <p:sldId id="292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6"/>
    <p:restoredTop sz="94706"/>
  </p:normalViewPr>
  <p:slideViewPr>
    <p:cSldViewPr snapToGrid="0" snapToObjects="1">
      <p:cViewPr varScale="1">
        <p:scale>
          <a:sx n="125" d="100"/>
          <a:sy n="125" d="100"/>
        </p:scale>
        <p:origin x="6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9E28D0-ABEE-CE4C-9B43-69354A5B6C4F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4557EF8-D168-9D4C-8228-A48F192A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8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8ED3F13E-F41B-6D47-9FE7-386BD8259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8758B8D-093F-3347-9CD2-9CC5A2CE65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A6BFED5-EE7F-284D-AF7F-C19607A1D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8EF4CD2-692F-0B41-A833-2B655ADA55E1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562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0881DD44-DF75-A544-9A5A-7A8BFFC31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722E44-F257-C14C-BFE6-5353706C495B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7850EEE-7B18-DD46-8A4E-B343A681D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AB4FE0FD-2196-B545-9240-B759296E9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1| State the three areas of change that developmental psychologists study, and identify the three major issues in developmental psychology.</a:t>
            </a:r>
          </a:p>
        </p:txBody>
      </p:sp>
    </p:spTree>
    <p:extLst>
      <p:ext uri="{BB962C8B-B14F-4D97-AF65-F5344CB8AC3E}">
        <p14:creationId xmlns:p14="http://schemas.microsoft.com/office/powerpoint/2010/main" val="2425606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5394783-6E70-6E4F-B6E1-4CE58A61DE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85F08FE-46BA-F043-941C-52DBA53C45E4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C687E16F-CA2E-1D47-A859-65D006CAA8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8163" y="668338"/>
            <a:ext cx="5935662" cy="3338512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63B2E24-182E-9147-82EC-D0038FD43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230185"/>
            <a:ext cx="5140960" cy="400745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10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E5269C94-C7D8-BB4A-90E0-B540047FD3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F5D6AE-493E-AD42-A5EF-084B3244373F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2AF53C3-9C26-AC46-BA98-48E1CB6A04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8163" y="668338"/>
            <a:ext cx="5935662" cy="3338512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5F654083-2BF3-6B4C-9047-A7ADA85A8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230185"/>
            <a:ext cx="5140960" cy="400745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30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297E8D16-40F7-6143-841C-8BC0A7251E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4E2850-5083-1841-98C6-BA5A95B377D6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0CAAAAC-CE61-AD41-A67D-6DE2D3738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8163" y="668338"/>
            <a:ext cx="5935662" cy="3338512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93DF172F-0604-1F42-9600-BC22CD863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230185"/>
            <a:ext cx="5140960" cy="400745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36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43754-CB61-274D-B955-AFEFA7470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1040D6-0EF8-554E-9B12-E00E76D3D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D649F-59DD-B545-9879-580FAD1C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B115A-C07A-E942-899B-2F624DB9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A73DF-A0B5-4D45-874D-99F5AE11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3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438E-0436-7940-93FB-35575521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67664-61D2-334A-92CD-05482DA71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3D1D5-DDC7-9F4B-A9CF-F206EBB4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23ECC-8CFF-F14A-80E1-C71E7A0FA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7019D-6E2A-E647-BEA0-BB4D8C50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1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BCD42-93E8-EA45-B304-0CE5E5B0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9F552-B3F5-ED4B-9CC4-D27B22029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2AB5F-6B9A-1F4C-9052-E11E8993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109F2-98F1-DF4F-B876-38912F071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4DD95-1D99-0248-86E9-FAEBADF2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69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4B491-A75C-7F49-BBA2-344D6677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C93ED-207E-F44C-B74D-D624D839E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921AA-23B1-FA46-90DE-4CE9DBAD8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8FF29-6099-1543-8B82-2F01C62B5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A2248-B30E-844B-B6C7-A7AF113B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3E129-8F27-E34E-B60F-846C41E5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9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6E36-6C49-6640-9BC6-A264D8E0E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E91B7-680A-704F-835C-0E4C146C0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67F51-9F1A-E947-9B41-F08D8C111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AF5D1-CDAE-7143-928E-BE6275538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1DF324-63DB-4447-AD06-C2B7868D18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6E175C-68F3-DD47-9CB2-245568756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AACEAE-DAFE-F243-8F6F-DFC61E27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1A32C-E3D4-7845-8D08-55D0043F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1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C805C-0097-C148-A729-53C28EC64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9B9F8-2E3A-0C45-B30C-27C0B85F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18C3E-7361-9E44-BE00-FE5C5AF6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7112E-5DFD-3541-A640-3E7ACB18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7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E56B4D-D99B-0349-AC55-9F99B914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7ECF81-A928-6C46-B284-89956187F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A506-5E01-5742-9850-3C3F1022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0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3056-94B5-284A-8CE5-C674E288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26B01-D4D5-8145-B657-7CF949F62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BF835-1970-AB4C-AF20-4AABD7E92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717E4-C339-5541-B574-E7E908A62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8CC5B-6400-124C-A72E-39BACD2D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CF30F-4C01-DB40-9828-9DACA3FF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7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C3AA-406B-1F4D-B909-2922F4E74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229D6B-BC34-D845-A7B4-0079F48F4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BE098-DBBF-D44B-A8F3-1576A1E52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97220-8D0E-8345-9A1B-361DEC67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3C357-2DE9-4746-898E-7715F99A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8AFB8-22D8-EA46-A3D0-160DBFE6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7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86834-D027-8F47-B178-77A23B789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3E9796-B835-B246-8126-540395CA3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8A2FB-2C9F-524C-87F3-4EB75676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B03B-D213-894D-B86C-E30D41E4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27579-AC8E-E34E-8ACE-60D46DD8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1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FFE05A-0AA5-0749-A88C-9226044FC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0026CE-96AA-7F4A-A548-209351A12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7F1BE-3283-3047-95F8-A5205FCA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02818-ECFB-1F41-9277-2C88785D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1B5A6-A831-DF41-809F-AC3629F0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C051B-EE4D-6640-A5F3-BAB471EC4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9B1F7-2DB5-3842-9DD7-DF1916F9A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D1AFA-D479-8F41-8EDB-0CA7F485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5667A-EA7C-CB49-BBA6-BDB13AFAB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63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BDD7F-061C-EB42-BC15-7298CD365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EB95A-1AEB-B144-A1F3-16A60A27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94586-6AB5-A34B-851B-EAF158F29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A1676-8252-6D4D-9F43-0C305B4E579D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7766D-FDB9-624C-AFC5-BF0818BF7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D3CDF-DE8E-7341-80A6-BF6E79E0D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3D0DF-1B4C-F447-851C-394A6AF90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3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3C7A58E4-6CE0-564F-A81B-0C7997C976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Developmental Psychology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4916049B-F1C4-7447-AE71-A79C98B0CC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4800" dirty="0"/>
              <a:t>Study of humans from </a:t>
            </a:r>
            <a:br>
              <a:rPr lang="en-US" altLang="en-US" sz="4800" dirty="0"/>
            </a:br>
            <a:r>
              <a:rPr lang="en-US" altLang="en-US" sz="4800" dirty="0"/>
              <a:t>womb to tomb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8196" name="Picture 2" descr="http://s1.hubimg.com/u/6772744_f520.jpg">
            <a:extLst>
              <a:ext uri="{FF2B5EF4-FFF2-40B4-BE49-F238E27FC236}">
                <a16:creationId xmlns:a16="http://schemas.microsoft.com/office/drawing/2014/main" id="{ADD3CAF5-6DA1-5B4F-BA4C-E7B19611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682" y="2631142"/>
            <a:ext cx="776922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799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>
            <a:extLst>
              <a:ext uri="{FF2B5EF4-FFF2-40B4-BE49-F238E27FC236}">
                <a16:creationId xmlns:a16="http://schemas.microsoft.com/office/drawing/2014/main" id="{29F61025-6802-C44C-8F88-63BB17B5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C573EE-09C2-274B-B539-653C71346CF3}" type="slidenum">
              <a:rPr lang="en-US" altLang="en-US" sz="14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A7FFEAD-C293-7443-B8EA-2792C4578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05126" y="76200"/>
            <a:ext cx="7072313" cy="1143000"/>
          </a:xfrm>
        </p:spPr>
        <p:txBody>
          <a:bodyPr/>
          <a:lstStyle/>
          <a:p>
            <a:r>
              <a:rPr lang="en-US" altLang="en-US" sz="4000" b="1">
                <a:cs typeface="Calibri" panose="020F0502020204030204" pitchFamily="34" charset="0"/>
              </a:rPr>
              <a:t>Developmental Psychology</a:t>
            </a:r>
          </a:p>
        </p:txBody>
      </p:sp>
      <p:graphicFrame>
        <p:nvGraphicFramePr>
          <p:cNvPr id="1581103" name="Group 47">
            <a:extLst>
              <a:ext uri="{FF2B5EF4-FFF2-40B4-BE49-F238E27FC236}">
                <a16:creationId xmlns:a16="http://schemas.microsoft.com/office/drawing/2014/main" id="{06F006E5-62EE-4013-9BF5-81B7E21701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374424"/>
              </p:ext>
            </p:extLst>
          </p:nvPr>
        </p:nvGraphicFramePr>
        <p:xfrm>
          <a:off x="2352862" y="1097617"/>
          <a:ext cx="7423150" cy="5099060"/>
        </p:xfrm>
        <a:graphic>
          <a:graphicData uri="http://schemas.openxmlformats.org/drawingml/2006/table">
            <a:tbl>
              <a:tblPr/>
              <a:tblGrid>
                <a:gridCol w="304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Issue</a:t>
                      </a:r>
                    </a:p>
                  </a:txBody>
                  <a:tcPr marL="91444" marR="91444" marT="45717" marB="4571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Details</a:t>
                      </a:r>
                    </a:p>
                  </a:txBody>
                  <a:tcPr marL="91444" marR="91444"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54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Nature/Nurture</a:t>
                      </a:r>
                    </a:p>
                  </a:txBody>
                  <a:tcPr marL="91444" marR="91444" marT="45717" marB="4571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036638" indent="-4572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531938" indent="-3810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989138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446338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9035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33607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8179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42751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do genetic inheritance (</a:t>
                      </a: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nature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 and experience (</a:t>
                      </a: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nurture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 influence our behavior?</a:t>
                      </a:r>
                    </a:p>
                  </a:txBody>
                  <a:tcPr marL="91444" marR="91444"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54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Stability/Change</a:t>
                      </a:r>
                    </a:p>
                  </a:txBody>
                  <a:tcPr marL="91444" marR="91444" marT="45717" marB="4571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087438" indent="-4572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582738" indent="-3810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2039938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497138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9543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34115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8687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4325938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 our early personality traits persist through life, or do we become different persons as we age.</a:t>
                      </a:r>
                    </a:p>
                  </a:txBody>
                  <a:tcPr marL="91444" marR="91444"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997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Continuity/Stages</a:t>
                      </a:r>
                    </a:p>
                  </a:txBody>
                  <a:tcPr marL="91444" marR="91444" marT="45717" marB="4571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36650" indent="-45720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631950" indent="-3810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208915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54635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30035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34607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9179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43751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Is development a gradual, continuous process or a sequence of separate stages?</a:t>
                      </a:r>
                    </a:p>
                  </a:txBody>
                  <a:tcPr marL="91444" marR="91444"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72860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>
            <a:extLst>
              <a:ext uri="{FF2B5EF4-FFF2-40B4-BE49-F238E27FC236}">
                <a16:creationId xmlns:a16="http://schemas.microsoft.com/office/drawing/2014/main" id="{F2B18F1A-0F2F-774A-9AD9-6EADE62FA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077200" y="6248400"/>
            <a:ext cx="1905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5EAEA7-4047-A840-8FF6-A11A718137EE}" type="slidenum">
              <a:rPr lang="en-US" altLang="en-US" sz="14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8195849-FA4A-6A40-A53D-A24910800B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Cross-Sectional Study 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E2ABCED-DA39-A448-B98E-9B35B5E5B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	Study people of different ages at the same point in time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Advantages</a:t>
            </a:r>
          </a:p>
          <a:p>
            <a:pPr marL="457200" lvl="1" indent="0">
              <a:buNone/>
            </a:pPr>
            <a:r>
              <a:rPr lang="en-US" altLang="en-US" dirty="0"/>
              <a:t>Inexpensive</a:t>
            </a:r>
          </a:p>
          <a:p>
            <a:pPr marL="457200" lvl="1" indent="0">
              <a:buNone/>
            </a:pPr>
            <a:r>
              <a:rPr lang="en-US" altLang="en-US" dirty="0"/>
              <a:t>Can be completed quickly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Disadvantages</a:t>
            </a:r>
          </a:p>
          <a:p>
            <a:pPr marL="457200" lvl="1" indent="0">
              <a:buNone/>
            </a:pPr>
            <a:r>
              <a:rPr lang="en-US" altLang="en-US" dirty="0"/>
              <a:t>Different age groups are not necessarily much alike</a:t>
            </a:r>
          </a:p>
        </p:txBody>
      </p:sp>
      <p:pic>
        <p:nvPicPr>
          <p:cNvPr id="12293" name="Picture 2" descr="http://education-portal.com/cimages/multimages/16/cross_sectional_research_study.png">
            <a:extLst>
              <a:ext uri="{FF2B5EF4-FFF2-40B4-BE49-F238E27FC236}">
                <a16:creationId xmlns:a16="http://schemas.microsoft.com/office/drawing/2014/main" id="{768BB5D9-6760-B840-A7CB-724866A8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5" y="2568388"/>
            <a:ext cx="3276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95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03A7C29A-4FCF-6A4A-9729-0BFD9E73C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077200" y="6248400"/>
            <a:ext cx="1905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8AD9A6-5A3F-5E4B-B4E9-DCFE0703B563}" type="slidenum">
              <a:rPr lang="en-US" altLang="en-US" sz="14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F979D56-23E8-7B4B-B91C-50121181C9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b="1" dirty="0">
                <a:latin typeface="+mn-lt"/>
              </a:rPr>
              <a:t>Longitudinal Study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5CC92CF-425A-A349-BC10-368152310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dirty="0"/>
              <a:t>	Study the same group of people over time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Advantages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Detailed information about subjects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Developmental changes studied in detail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Disadvantages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Expensive and time consuming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Potential for high attrition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Differences over time may be due to assessment tools and not age</a:t>
            </a:r>
          </a:p>
        </p:txBody>
      </p:sp>
    </p:spTree>
    <p:extLst>
      <p:ext uri="{BB962C8B-B14F-4D97-AF65-F5344CB8AC3E}">
        <p14:creationId xmlns:p14="http://schemas.microsoft.com/office/powerpoint/2010/main" val="742402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0F21111-ACC4-4D75-9FB9-622A43D08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867" y="0"/>
            <a:ext cx="7664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34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D3A4088-5139-8F4F-8FB4-9AAB7A186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b="1" dirty="0">
                <a:latin typeface="+mn-lt"/>
              </a:rPr>
              <a:t>Biographical or Retrospective Study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B9AEA4C-C9B0-49F3-B679-8CD2F135A3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dirty="0"/>
              <a:t>	Participant’s past is reconstructed through interviews and other research about their life</a:t>
            </a:r>
          </a:p>
          <a:p>
            <a:pPr>
              <a:lnSpc>
                <a:spcPct val="90000"/>
              </a:lnSpc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b="1" dirty="0"/>
              <a:t>Advantages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dirty="0"/>
              <a:t>Great detail about life of individual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dirty="0"/>
              <a:t>In-depth study of one person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b="1" dirty="0"/>
              <a:t>Disadvantages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dirty="0"/>
              <a:t>Recall of individual may not be accurate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dirty="0"/>
              <a:t>Can be expensive and time consuming</a:t>
            </a:r>
          </a:p>
        </p:txBody>
      </p:sp>
      <p:pic>
        <p:nvPicPr>
          <p:cNvPr id="17412" name="Picture 2" descr="http://c.o0bg.com/rf/image_960w/Boston/2011-2020/2015/01/16/BostonGlobe.com/Metro/Images/DiSessa.jpg">
            <a:extLst>
              <a:ext uri="{FF2B5EF4-FFF2-40B4-BE49-F238E27FC236}">
                <a16:creationId xmlns:a16="http://schemas.microsoft.com/office/drawing/2014/main" id="{3013A8F0-EE09-2949-9DEF-897C9AE9B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124200"/>
            <a:ext cx="251460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782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F145CF4-CD9B-384A-A0A0-892127803E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27227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</a:rPr>
              <a:t>Prenatal/Newborn Development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A64C5E5-FC83-1744-9FCD-1BF30E9F40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21536"/>
            <a:ext cx="10515600" cy="455542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How, over time, did we come to be who we are?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From zygote (fertilized egg) to birth, development progresses in a somewhat orderly sequence.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u="sng" dirty="0"/>
              <a:t>Placenta</a:t>
            </a:r>
            <a:r>
              <a:rPr lang="en-US" dirty="0"/>
              <a:t> - During the embryo and fetal stages, the baby is attached to the placenta and receives food and oxygen from the mother.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46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2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033C0220-F5B7-4A6D-96A7-FDD8589C7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32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EC9FE89-CBE9-E245-8E02-2974CE8C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Prenatal Development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F69C036B-6581-7147-9B62-711B8BA3C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5369"/>
            <a:ext cx="10515600" cy="4541594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2900" dirty="0"/>
              <a:t>At 9 weeks, an embryo turns into a fetus.</a:t>
            </a:r>
          </a:p>
        </p:txBody>
      </p:sp>
      <p:pic>
        <p:nvPicPr>
          <p:cNvPr id="18436" name="Picture 6" descr="12673_Myers_Psy_8e_fig">
            <a:extLst>
              <a:ext uri="{FF2B5EF4-FFF2-40B4-BE49-F238E27FC236}">
                <a16:creationId xmlns:a16="http://schemas.microsoft.com/office/drawing/2014/main" id="{820811C3-70C3-6545-B4FD-CAC88DC54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306" y="2626659"/>
            <a:ext cx="6248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03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F6881-5681-415B-9649-2EC52E65C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1032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Teratogens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42220-BB25-44C5-89E4-718B49C6D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16" y="2651446"/>
            <a:ext cx="4126272" cy="137514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Any environmental agent that can reach the embryo or fetus and cause harm.</a:t>
            </a:r>
          </a:p>
        </p:txBody>
      </p:sp>
      <p:pic>
        <p:nvPicPr>
          <p:cNvPr id="6" name="Content Placeholder 5" descr="Shape, arrow&#10;&#10;Description automatically generated">
            <a:extLst>
              <a:ext uri="{FF2B5EF4-FFF2-40B4-BE49-F238E27FC236}">
                <a16:creationId xmlns:a16="http://schemas.microsoft.com/office/drawing/2014/main" id="{C9FE05AE-8748-40C2-A7AD-958E10891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995201"/>
            <a:ext cx="5608320" cy="482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8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C924342-5FE3-DE48-8B00-98EFF657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099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32 Weeks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C46125FD-2812-AE48-84E8-F2E91DD65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53" y="1661746"/>
            <a:ext cx="4979894" cy="4380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The fetus sleeps 90-95% of the day with REM sleep dominating the sleep cycle, an indication of dreaming.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The baby is viable at this point, with a 75% or higher chance of survival.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If the baby is born, the concerns are with adequate lung development. Final lung development does not occur until about 37 weeks.</a:t>
            </a:r>
          </a:p>
          <a:p>
            <a:endParaRPr lang="en-US" altLang="en-US" sz="2200" dirty="0"/>
          </a:p>
        </p:txBody>
      </p:sp>
      <p:pic>
        <p:nvPicPr>
          <p:cNvPr id="32772" name="Picture 2" descr="mo8_sm">
            <a:extLst>
              <a:ext uri="{FF2B5EF4-FFF2-40B4-BE49-F238E27FC236}">
                <a16:creationId xmlns:a16="http://schemas.microsoft.com/office/drawing/2014/main" id="{AC525751-9933-454D-AFFD-92E0A1B2F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12" y="1842247"/>
            <a:ext cx="41211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483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CF2A4074-AF1B-444C-878A-8BC02EC2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9228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Birth: 38-42 Weeks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E12B0A0B-7DDE-F74C-8AA5-68C856A31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376" y="1670537"/>
            <a:ext cx="4540624" cy="459130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/>
              <a:t>40 weeks is normal gestation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dirty="0"/>
              <a:t>Babies average size is 7 lbs., 20 inches.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dirty="0"/>
              <a:t>At birth the baby can see, hear, move and recognizes the voices of her parents or others who have been near the mother.</a:t>
            </a:r>
          </a:p>
        </p:txBody>
      </p:sp>
      <p:pic>
        <p:nvPicPr>
          <p:cNvPr id="33796" name="Picture 2" descr="delivery_sm">
            <a:extLst>
              <a:ext uri="{FF2B5EF4-FFF2-40B4-BE49-F238E27FC236}">
                <a16:creationId xmlns:a16="http://schemas.microsoft.com/office/drawing/2014/main" id="{205AD93C-6FFB-0C43-9475-0F1BFE35F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764" y="1725705"/>
            <a:ext cx="42878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66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Title 1">
            <a:extLst>
              <a:ext uri="{FF2B5EF4-FFF2-40B4-BE49-F238E27FC236}">
                <a16:creationId xmlns:a16="http://schemas.microsoft.com/office/drawing/2014/main" id="{1E9C4FBB-0152-9141-ABEB-07774AB1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164541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Reflexes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41D207B4-3C45-A342-8647-7A8323F2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/>
              <a:t>Rooting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Baby turns its head toward something that brushes its cheek and gropes around with mouth</a:t>
            </a:r>
          </a:p>
          <a:p>
            <a:pPr marL="0" indent="0" eaLnBrk="1" hangingPunct="1">
              <a:buNone/>
            </a:pPr>
            <a:r>
              <a:rPr lang="en-US" altLang="en-US" sz="2000" b="1" dirty="0"/>
              <a:t>Sucking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Newborn’s tendency to suck on objects placed in the mouth</a:t>
            </a:r>
          </a:p>
          <a:p>
            <a:pPr marL="0" indent="0" eaLnBrk="1" hangingPunct="1">
              <a:buNone/>
            </a:pPr>
            <a:r>
              <a:rPr lang="en-US" altLang="en-US" sz="2000" b="1" dirty="0"/>
              <a:t>Swallowing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Enables newborn babies to swallow liquids without choking</a:t>
            </a:r>
          </a:p>
          <a:p>
            <a:pPr marL="0" indent="0" eaLnBrk="1" hangingPunct="1">
              <a:buNone/>
            </a:pPr>
            <a:r>
              <a:rPr lang="en-US" altLang="en-US" sz="2000" b="1" dirty="0"/>
              <a:t>Grasping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Close fist around anything placed in their hand</a:t>
            </a:r>
          </a:p>
          <a:p>
            <a:pPr marL="0" indent="0" eaLnBrk="1" hangingPunct="1">
              <a:buNone/>
            </a:pPr>
            <a:r>
              <a:rPr lang="en-US" altLang="en-US" sz="2000" b="1" dirty="0"/>
              <a:t>Stepping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Stepping motions made by an infant when held upright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20752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914" name="Title 1">
            <a:extLst>
              <a:ext uri="{FF2B5EF4-FFF2-40B4-BE49-F238E27FC236}">
                <a16:creationId xmlns:a16="http://schemas.microsoft.com/office/drawing/2014/main" id="{1952A80A-0B78-B046-A24C-A663A140A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>
                <a:solidFill>
                  <a:srgbClr val="FFFFFF"/>
                </a:solidFill>
                <a:latin typeface="+mn-lt"/>
              </a:rPr>
              <a:t>Temperament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24C8D2D3-E520-AE43-8504-7BBEE1E68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421341"/>
            <a:ext cx="5306084" cy="6243918"/>
          </a:xfrm>
        </p:spPr>
        <p:txBody>
          <a:bodyPr anchor="ctr">
            <a:noAutofit/>
          </a:bodyPr>
          <a:lstStyle/>
          <a:p>
            <a:pPr marL="0" indent="0" eaLnBrk="1" hangingPunct="1"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Temperament</a:t>
            </a:r>
            <a:r>
              <a:rPr lang="en-US" altLang="en-US" sz="2400" dirty="0">
                <a:solidFill>
                  <a:srgbClr val="000000"/>
                </a:solidFill>
              </a:rPr>
              <a:t> = characteristic patterns of emotional reactions and self-regulation</a:t>
            </a:r>
          </a:p>
          <a:p>
            <a:pPr marL="0" indent="0" eaLnBrk="1" hangingPunct="1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3 basic types of babies</a:t>
            </a:r>
          </a:p>
          <a:p>
            <a:pPr marL="457200" lvl="1" indent="0" eaLnBrk="1" hangingPunct="1">
              <a:buNone/>
            </a:pPr>
            <a:r>
              <a:rPr lang="en-US" altLang="en-US" u="sng" dirty="0">
                <a:solidFill>
                  <a:srgbClr val="000000"/>
                </a:solidFill>
              </a:rPr>
              <a:t>Easy</a:t>
            </a:r>
          </a:p>
          <a:p>
            <a:pPr marL="914400" lvl="2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Good-natured, easy to care for</a:t>
            </a:r>
          </a:p>
          <a:p>
            <a:pPr marL="457200" lvl="1" indent="0" eaLnBrk="1" hangingPunct="1">
              <a:buNone/>
            </a:pPr>
            <a:r>
              <a:rPr lang="en-US" altLang="en-US" u="sng" dirty="0">
                <a:solidFill>
                  <a:srgbClr val="000000"/>
                </a:solidFill>
              </a:rPr>
              <a:t>Difficult</a:t>
            </a:r>
          </a:p>
          <a:p>
            <a:pPr marL="914400" lvl="2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Moody and intense</a:t>
            </a:r>
          </a:p>
          <a:p>
            <a:pPr marL="457200" lvl="1" indent="0" eaLnBrk="1" hangingPunct="1">
              <a:buNone/>
            </a:pPr>
            <a:r>
              <a:rPr lang="en-US" altLang="en-US" u="sng" dirty="0">
                <a:solidFill>
                  <a:srgbClr val="000000"/>
                </a:solidFill>
              </a:rPr>
              <a:t>Slow-to-warm-up</a:t>
            </a:r>
          </a:p>
          <a:p>
            <a:pPr marL="914400" lvl="2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Inactive and slow to respond to new things</a:t>
            </a:r>
          </a:p>
        </p:txBody>
      </p:sp>
    </p:spTree>
    <p:extLst>
      <p:ext uri="{BB962C8B-B14F-4D97-AF65-F5344CB8AC3E}">
        <p14:creationId xmlns:p14="http://schemas.microsoft.com/office/powerpoint/2010/main" val="1363041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938" name="Title 1">
            <a:extLst>
              <a:ext uri="{FF2B5EF4-FFF2-40B4-BE49-F238E27FC236}">
                <a16:creationId xmlns:a16="http://schemas.microsoft.com/office/drawing/2014/main" id="{4C7C0687-9500-0145-9C8B-C09C2A872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>
                <a:solidFill>
                  <a:srgbClr val="FFFFFF"/>
                </a:solidFill>
                <a:latin typeface="+mn-lt"/>
              </a:rPr>
              <a:t>Temperament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290FC5FA-E787-C144-AEC8-0143E83B3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3" y="801866"/>
            <a:ext cx="5729391" cy="5230634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Kagan has added a fourth type:</a:t>
            </a:r>
          </a:p>
          <a:p>
            <a:pPr marL="457200" lvl="1" indent="0" eaLnBrk="1" hangingPunct="1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 marL="457200" lvl="1" indent="0" eaLnBrk="1" hangingPunct="1">
              <a:buNone/>
            </a:pPr>
            <a:r>
              <a:rPr lang="en-US" altLang="en-US" u="sng" dirty="0">
                <a:solidFill>
                  <a:srgbClr val="000000"/>
                </a:solidFill>
              </a:rPr>
              <a:t>Shy child</a:t>
            </a:r>
          </a:p>
          <a:p>
            <a:pPr marL="914400" lvl="2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Timid and inhibited, fearful of anything new or strange</a:t>
            </a:r>
          </a:p>
          <a:p>
            <a:pPr marL="0" indent="0" eaLnBrk="1" hangingPunct="1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Temperament may predict later disposition</a:t>
            </a:r>
          </a:p>
        </p:txBody>
      </p:sp>
    </p:spTree>
    <p:extLst>
      <p:ext uri="{BB962C8B-B14F-4D97-AF65-F5344CB8AC3E}">
        <p14:creationId xmlns:p14="http://schemas.microsoft.com/office/powerpoint/2010/main" val="3658212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282E1A-2AE3-244E-B368-EB8EDC1D7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354140"/>
            <a:ext cx="7474172" cy="108469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Perceptual Abilities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B9E9C961-C40F-BE46-A0E3-B5E98EF31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459" y="1604683"/>
            <a:ext cx="6826623" cy="4831976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400" u="sng" dirty="0"/>
              <a:t>Vision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Clear for 8-10 inches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Good vision by 6 months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u="sng" dirty="0"/>
              <a:t>Depth perception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Visual cliff research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u="sng" dirty="0"/>
              <a:t>Other senses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Ears are functional prior to birth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Infants particularly tune in to human voices</a:t>
            </a:r>
          </a:p>
          <a:p>
            <a:pPr marL="457200" lvl="1" indent="0" eaLnBrk="1" hangingPunct="1">
              <a:buNone/>
            </a:pPr>
            <a:r>
              <a:rPr lang="en-US" altLang="en-US" dirty="0"/>
              <a:t>Taste and smell are fully functional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Graphic 70" descr="Eye">
            <a:extLst>
              <a:ext uri="{FF2B5EF4-FFF2-40B4-BE49-F238E27FC236}">
                <a16:creationId xmlns:a16="http://schemas.microsoft.com/office/drawing/2014/main" id="{A33C636A-970B-458A-A393-6053DEE1A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33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572</Words>
  <Application>Microsoft Office PowerPoint</Application>
  <PresentationFormat>Widescreen</PresentationFormat>
  <Paragraphs>112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Developmental Psychology</vt:lpstr>
      <vt:lpstr>Developmental Psychology</vt:lpstr>
      <vt:lpstr>Cross-Sectional Study </vt:lpstr>
      <vt:lpstr>Longitudinal Study</vt:lpstr>
      <vt:lpstr>PowerPoint Presentation</vt:lpstr>
      <vt:lpstr>Biographical or Retrospective Study </vt:lpstr>
      <vt:lpstr>Prenatal/Newborn Development</vt:lpstr>
      <vt:lpstr>PowerPoint Presentation</vt:lpstr>
      <vt:lpstr>Prenatal Development</vt:lpstr>
      <vt:lpstr>Teratogens</vt:lpstr>
      <vt:lpstr>32 Weeks</vt:lpstr>
      <vt:lpstr>Birth: 38-42 Weeks</vt:lpstr>
      <vt:lpstr>Reflexes</vt:lpstr>
      <vt:lpstr>Temperament</vt:lpstr>
      <vt:lpstr>Temperament</vt:lpstr>
      <vt:lpstr>Perceptual 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Developmental Psychology</dc:title>
  <dc:creator>M F</dc:creator>
  <cp:lastModifiedBy>M F</cp:lastModifiedBy>
  <cp:revision>3</cp:revision>
  <dcterms:created xsi:type="dcterms:W3CDTF">2021-02-02T16:05:45Z</dcterms:created>
  <dcterms:modified xsi:type="dcterms:W3CDTF">2021-02-02T17:00:25Z</dcterms:modified>
</cp:coreProperties>
</file>