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3" r:id="rId1"/>
    <p:sldMasterId id="2147483818" r:id="rId2"/>
    <p:sldMasterId id="2147483830" r:id="rId3"/>
    <p:sldMasterId id="2147483843" r:id="rId4"/>
    <p:sldMasterId id="2147483857" r:id="rId5"/>
    <p:sldMasterId id="2147483869" r:id="rId6"/>
  </p:sldMasterIdLst>
  <p:notesMasterIdLst>
    <p:notesMasterId r:id="rId34"/>
  </p:notesMasterIdLst>
  <p:handoutMasterIdLst>
    <p:handoutMasterId r:id="rId35"/>
  </p:handoutMasterIdLst>
  <p:sldIdLst>
    <p:sldId id="309" r:id="rId7"/>
    <p:sldId id="310" r:id="rId8"/>
    <p:sldId id="311" r:id="rId9"/>
    <p:sldId id="268" r:id="rId10"/>
    <p:sldId id="269" r:id="rId11"/>
    <p:sldId id="329" r:id="rId12"/>
    <p:sldId id="274" r:id="rId13"/>
    <p:sldId id="321" r:id="rId14"/>
    <p:sldId id="330" r:id="rId15"/>
    <p:sldId id="286" r:id="rId16"/>
    <p:sldId id="278" r:id="rId17"/>
    <p:sldId id="304" r:id="rId18"/>
    <p:sldId id="306" r:id="rId19"/>
    <p:sldId id="307" r:id="rId20"/>
    <p:sldId id="270" r:id="rId21"/>
    <p:sldId id="271" r:id="rId22"/>
    <p:sldId id="262" r:id="rId23"/>
    <p:sldId id="308" r:id="rId24"/>
    <p:sldId id="258" r:id="rId25"/>
    <p:sldId id="264" r:id="rId26"/>
    <p:sldId id="265" r:id="rId27"/>
    <p:sldId id="266" r:id="rId28"/>
    <p:sldId id="267" r:id="rId29"/>
    <p:sldId id="331" r:id="rId30"/>
    <p:sldId id="272" r:id="rId31"/>
    <p:sldId id="273" r:id="rId32"/>
    <p:sldId id="263" r:id="rId33"/>
  </p:sldIdLst>
  <p:sldSz cx="9144000" cy="6858000" type="screen4x3"/>
  <p:notesSz cx="7010400" cy="92964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79" autoAdjust="0"/>
    <p:restoredTop sz="94660"/>
  </p:normalViewPr>
  <p:slideViewPr>
    <p:cSldViewPr snapToGrid="0" snapToObjects="1">
      <p:cViewPr varScale="1">
        <p:scale>
          <a:sx n="118" d="100"/>
          <a:sy n="118" d="100"/>
        </p:scale>
        <p:origin x="1752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91F2B0F-F5D3-4384-8FB7-FE542691457A}" type="datetimeFigureOut">
              <a:rPr lang="en-US"/>
              <a:pPr>
                <a:defRPr/>
              </a:pPr>
              <a:t>11/18/2020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0FBB680-EC8E-4400-A4CB-16FE45C117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7516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3BA1BB6-467F-43D5-B2B6-8B75EEB1888D}" type="datetimeFigureOut">
              <a:rPr lang="en-US"/>
              <a:pPr>
                <a:defRPr/>
              </a:pPr>
              <a:t>11/18/2020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29D3A26-3293-42AC-B8C4-3123BBFDE3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3106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A12FF639-5CE9-4801-ADF8-13FC28660546}" type="slidenum">
              <a:rPr lang="en-US">
                <a:solidFill>
                  <a:prstClr val="black"/>
                </a:solidFill>
                <a:latin typeface="Calibri"/>
              </a:rPr>
              <a:pPr defTabSz="465887">
                <a:defRPr/>
              </a:pPr>
              <a:t>12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550150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will ask the students to provide a one or two word response that would characterize</a:t>
            </a:r>
            <a:r>
              <a:rPr lang="en-US" baseline="0" dirty="0"/>
              <a:t> the different aspects of the planets in the solar system. </a:t>
            </a:r>
          </a:p>
          <a:p>
            <a:r>
              <a:rPr lang="en-US" baseline="0" dirty="0"/>
              <a:t>We will lead with “Compared to the Jovian planets, terrestrial planets are closer or farther from the Sun”.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31EA5E2D-6F42-8B4C-BCC6-8DB5ECEE0074}" type="slidenum">
              <a:rPr lang="en-US">
                <a:solidFill>
                  <a:prstClr val="black"/>
                </a:solidFill>
                <a:latin typeface="Calibri"/>
              </a:rPr>
              <a:pPr defTabSz="931774">
                <a:defRPr/>
              </a:pPr>
              <a:t>17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10925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FA8A81-D78F-4625-BE2D-182B23A64417}" type="datetimeFigureOut">
              <a:rPr lang="en-US"/>
              <a:pPr>
                <a:defRPr/>
              </a:pPr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B207E-B251-44FF-A769-3E8F3CB3C1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E16C38-79EE-4510-8CC7-9D7CBE49B520}" type="datetimeFigureOut">
              <a:rPr lang="en-US"/>
              <a:pPr>
                <a:defRPr/>
              </a:pPr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33E8A1-4862-4C8E-AFA6-EEC9412866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D17B11-D5B8-4F0C-9C1D-52FB0A7265E5}" type="datetimeFigureOut">
              <a:rPr lang="en-US"/>
              <a:pPr>
                <a:defRPr/>
              </a:pPr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05DD7-5F4D-4A8C-96CF-CA756C1894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B96FFF-D225-465E-8B77-1C7C384CF94A}" type="datetimeFigureOut">
              <a:rPr lang="en-US"/>
              <a:pPr>
                <a:defRPr/>
              </a:pPr>
              <a:t>11/18/2020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BAB87-5381-4EE4-BE87-7F1C0A5521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7F9887-85D4-4B38-B9FD-7E9B11A03EFA}" type="datetimeFigureOut">
              <a:rPr lang="en-US"/>
              <a:pPr>
                <a:defRPr/>
              </a:pPr>
              <a:t>11/18/2020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603489-4905-4345-8E02-00DEE4EB99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954E6E-E082-46F9-B76F-D110C4C3936F}" type="datetimeFigureOut">
              <a:rPr lang="en-US"/>
              <a:pPr>
                <a:defRPr/>
              </a:pPr>
              <a:t>11/18/2020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F87B1-4E5F-4A2C-94EB-EF332D5F5C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1E5404-07F7-49EF-B0EB-C9F1143B70D0}" type="datetimeFigureOut">
              <a:rPr lang="en-US"/>
              <a:pPr>
                <a:defRPr/>
              </a:pPr>
              <a:t>11/18/2020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9F402F-3791-41E0-8280-614469E96B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8136C8-AE9B-425D-9451-62C491354F71}" type="datetimeFigureOut">
              <a:rPr lang="en-US"/>
              <a:pPr>
                <a:defRPr/>
              </a:pPr>
              <a:t>11/18/2020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5AB765-0EAB-455E-80A5-C102705CA3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6EA63-0D78-4C20-B44A-A3104511C14D}" type="datetimeFigureOut">
              <a:rPr lang="en-US"/>
              <a:pPr>
                <a:defRPr/>
              </a:pPr>
              <a:t>11/18/2020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F44CA7-BA1C-4E74-B591-1F013A0903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58B9C0-241A-48CE-9573-ED8D6D748345}" type="datetimeFigureOut">
              <a:rPr lang="en-US"/>
              <a:pPr>
                <a:defRPr/>
              </a:pPr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202D95-7A80-4D9A-B05B-14EDC714E5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C73F6-71EF-4491-B673-763D59885074}" type="datetimeFigureOut">
              <a:rPr lang="en-US"/>
              <a:pPr>
                <a:defRPr/>
              </a:pPr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3C3CA5-C0AC-4EA6-BED7-76EE5745D9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81EE6B-B037-4FAF-B311-FDCB117F0A25}" type="datetimeFigureOut">
              <a:rPr lang="en-US"/>
              <a:pPr>
                <a:defRPr/>
              </a:pPr>
              <a:t>11/18/2020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2BCE4-DC4F-47F7-BD50-E739117C3A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E4945E-B670-4212-8A0E-B73B27D05B2B}" type="datetimeFigureOut">
              <a:rPr lang="en-US"/>
              <a:pPr>
                <a:defRPr/>
              </a:pPr>
              <a:t>11/18/2020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B3C278-1020-4340-A4D7-6A66FF081B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8A98DF-AC8F-43C3-A0D8-16AE437884BD}" type="datetimeFigureOut">
              <a:rPr lang="en-US"/>
              <a:pPr>
                <a:defRPr/>
              </a:pPr>
              <a:t>11/18/2020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2DB698-2119-41A9-9B1F-7D34A32D76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F988F-C8BB-4C57-A963-4B1F40350D1E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46789-38DF-470C-86EC-BD5E82CCC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9021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F988F-C8BB-4C57-A963-4B1F40350D1E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46789-38DF-470C-86EC-BD5E82CCC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027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F988F-C8BB-4C57-A963-4B1F40350D1E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46789-38DF-470C-86EC-BD5E82CCC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4144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F988F-C8BB-4C57-A963-4B1F40350D1E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46789-38DF-470C-86EC-BD5E82CCC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92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F988F-C8BB-4C57-A963-4B1F40350D1E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46789-38DF-470C-86EC-BD5E82CCC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2895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F988F-C8BB-4C57-A963-4B1F40350D1E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46789-38DF-470C-86EC-BD5E82CCC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4886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F988F-C8BB-4C57-A963-4B1F40350D1E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46789-38DF-470C-86EC-BD5E82CCC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1698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F988F-C8BB-4C57-A963-4B1F40350D1E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46789-38DF-470C-86EC-BD5E82CCC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0994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F988F-C8BB-4C57-A963-4B1F40350D1E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46789-38DF-470C-86EC-BD5E82CCC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4031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F988F-C8BB-4C57-A963-4B1F40350D1E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46789-38DF-470C-86EC-BD5E82CCC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556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F988F-C8BB-4C57-A963-4B1F40350D1E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46789-38DF-470C-86EC-BD5E82CCC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0199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CB4917-289B-4309-9491-48856628E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83067BE-BED4-48E5-964A-57B697B4463A}" type="datetimeFigureOut">
              <a:rPr lang="en-US" altLang="en-US"/>
              <a:pPr/>
              <a:t>11/18/2020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42C33E-0D81-4C97-B788-EBFDDD374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92C2F0-3965-4CA8-ACFA-F6262C6CF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C94141-6403-470E-A5F2-9F92C978C99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90153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F14309-FF08-49E9-948E-D374099D4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4A1CFDA-8923-472E-91D5-9B3083B410DF}" type="datetimeFigureOut">
              <a:rPr lang="en-US" altLang="en-US"/>
              <a:pPr/>
              <a:t>11/18/2020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E6CA5F-2A04-4CE2-9460-0C876D4AF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A5BE98-47E4-45CE-8D8E-1925D8D0C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7294E3-1CAE-4C9E-8058-62881B2616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9612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0F6832-7EE6-47AB-BABE-E1360DF96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2CE95F-F1BB-4B6D-9440-9EBCFF6FFF71}" type="datetimeFigureOut">
              <a:rPr lang="en-US" altLang="en-US"/>
              <a:pPr/>
              <a:t>11/18/2020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C082E-9ED4-4978-9A00-E2C9C1D41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F9874E-CDE6-4DC2-8660-4F733EBBD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B95639-3805-4C22-893F-E47872B373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40625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7FE4D90-B14E-4762-B432-3419DC62C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414227C-BCFE-41E4-8293-35D00F091825}" type="datetimeFigureOut">
              <a:rPr lang="en-US" altLang="en-US"/>
              <a:pPr/>
              <a:t>11/18/2020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888627D-9EB4-499B-A68E-C37F7A9DE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8FD8839-04C6-4ED6-9AC2-8EB7FF6C9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9F690C-FC01-4BC6-9623-289869FDC5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41967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B8681F1-8615-4E2D-A273-02C9898EF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BF072EB-820F-4B96-8016-1C7757D345E8}" type="datetimeFigureOut">
              <a:rPr lang="en-US" altLang="en-US"/>
              <a:pPr/>
              <a:t>11/18/2020</a:t>
            </a:fld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604C026-0AB1-460E-AF69-CAC32814F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7FCB02F-BEB1-43AD-BD13-5A93FC7FA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BC44B9-2BBE-458C-B899-74413426C3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33077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8863EC5-5879-493D-BADF-9CC2C00ED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44AB6EA-3A1D-462E-84D5-A64D93A00BBF}" type="datetimeFigureOut">
              <a:rPr lang="en-US" altLang="en-US"/>
              <a:pPr/>
              <a:t>11/18/2020</a:t>
            </a:fld>
            <a:endParaRPr lang="en-US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EAE9E4D-5188-4160-BF6F-C2C786BD6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5F1F329-EF14-44FA-9475-306FCE9AF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F89BD1-1602-4F73-A9A2-64513F5E17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27243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EAB019D-4957-4838-8CEF-67ED7B3C4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4F2EAB3-8A96-43E1-ADE1-E70943B35F59}" type="datetimeFigureOut">
              <a:rPr lang="en-US" altLang="en-US"/>
              <a:pPr/>
              <a:t>11/18/2020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9E89183-7E45-4946-9A07-ED456F429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203DEB7-059B-4362-8CE1-D4EB26400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E401F5-2673-48C1-B7F0-4B18C5F6AF4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32873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7473EF3-EC58-41C8-A7DA-DE0518D7C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8AD5A3-972E-43ED-836B-CF285A301B20}" type="datetimeFigureOut">
              <a:rPr lang="en-US" altLang="en-US"/>
              <a:pPr/>
              <a:t>11/18/2020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DC0E9CE-A2C7-4785-AC1D-198617D50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9E1A92E-CB98-401C-95F7-24B083507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7411A6-7727-49A8-8946-5D71AF2077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36412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E78A52D-E97A-435C-B4AB-0A64E8CEB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E1D673-8FEF-438D-B515-740585E7559C}" type="datetimeFigureOut">
              <a:rPr lang="en-US" altLang="en-US"/>
              <a:pPr/>
              <a:t>11/18/2020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95466DC-ADF3-498D-B948-C72FD1EC6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F1D1E9F-E1D0-40F0-9DDB-7A07622BC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36F137-4997-4E86-A513-AF21EB8E0F9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20202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120676-A1EE-4107-B197-B49DF0078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8A7794-140F-4E65-B87E-C6850D953F50}" type="datetimeFigureOut">
              <a:rPr lang="en-US" altLang="en-US"/>
              <a:pPr/>
              <a:t>11/18/2020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BDAE84-9F64-441A-BE29-B96049F12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C69094-C3A9-4BB8-B916-D8F902588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77F81A-4079-4242-B276-11DEBC7DEA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02215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71EEC1-F740-4725-9476-C983CE940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5A3D14A-6E15-4BAD-ADDF-4D9411B9B7F4}" type="datetimeFigureOut">
              <a:rPr lang="en-US" altLang="en-US"/>
              <a:pPr/>
              <a:t>11/18/2020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EFC275-35DD-4F58-A48F-CC9E07CF0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B992B9-9C05-48AF-8855-F707F4508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18480C-B213-49BD-A8C7-911AD2A8F38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816817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B430F90-5FFE-4117-A805-A539B3A99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AA7375A-F201-4D37-8315-E8C981282E04}" type="datetimeFigureOut">
              <a:rPr lang="en-US" altLang="en-US"/>
              <a:pPr/>
              <a:t>11/18/2020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0359CDB-459E-4CB0-B7CC-AE471F884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060CED3-EFF6-404D-B9C5-1589421BF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03A7EB-9BA8-4390-B067-745CA4C67D4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516211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9C4C6-1BAB-4A64-8CE2-BBA8A37FDF29}" type="datetimeFigureOut">
              <a:rPr lang="en-US"/>
              <a:pPr>
                <a:defRPr/>
              </a:pPr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EEA9CC-DA6D-4469-884B-871EC26DE1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3134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25556-40F9-4080-863B-DAD46CDC7D98}" type="datetimeFigureOut">
              <a:rPr lang="en-US"/>
              <a:pPr>
                <a:defRPr/>
              </a:pPr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6C859-F59C-4BFA-9370-508DF15B06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97653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3A7936-F09B-4776-99F6-0F36394119FF}" type="datetimeFigureOut">
              <a:rPr lang="en-US"/>
              <a:pPr>
                <a:defRPr/>
              </a:pPr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972EB-996E-4DB1-98A1-9CDB5A93DC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0711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00E85E-3D2F-4CB0-A215-ED1B1BBBFC25}" type="datetimeFigureOut">
              <a:rPr lang="en-US"/>
              <a:pPr>
                <a:defRPr/>
              </a:pPr>
              <a:t>11/18/2020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BF0D13-371F-48E1-AE8F-41B5DF0627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71158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6E2A49-CA63-4E0C-A351-3392D6A83531}" type="datetimeFigureOut">
              <a:rPr lang="en-US"/>
              <a:pPr>
                <a:defRPr/>
              </a:pPr>
              <a:t>11/18/2020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ACC698-1896-40E0-919A-4CAE326CA3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22036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B88751-362D-4CF4-B558-77950758EFE3}" type="datetimeFigureOut">
              <a:rPr lang="en-US"/>
              <a:pPr>
                <a:defRPr/>
              </a:pPr>
              <a:t>11/18/2020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A714C1-9E40-4C0D-B10E-55C2D489FE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87292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E43815-D57B-48B1-99E0-812F3183D215}" type="datetimeFigureOut">
              <a:rPr lang="en-US"/>
              <a:pPr>
                <a:defRPr/>
              </a:pPr>
              <a:t>11/18/2020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E7ADE-7E23-44C1-BC34-D0F8A07358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29304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12F8C1-770A-4695-9AD2-25FB68068C9B}" type="datetimeFigureOut">
              <a:rPr lang="en-US"/>
              <a:pPr>
                <a:defRPr/>
              </a:pPr>
              <a:t>11/18/2020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DC0EB-542F-462B-B712-9AC960320A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02430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6B2B40-A7FE-4995-A83D-E621545CAED3}" type="datetimeFigureOut">
              <a:rPr lang="en-US"/>
              <a:pPr>
                <a:defRPr/>
              </a:pPr>
              <a:t>11/18/2020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42F7AD-1151-4C3E-9B2A-2DF2B06984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89199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F704A-09C1-4121-9940-5C9EE6E18F8C}" type="datetimeFigureOut">
              <a:rPr lang="en-US"/>
              <a:pPr>
                <a:defRPr/>
              </a:pPr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02AB6E-0315-4A50-B0CE-B539417C89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75781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4DF62B-8CC1-4F4A-97DE-EDE8333D6C69}" type="datetimeFigureOut">
              <a:rPr lang="en-US"/>
              <a:pPr>
                <a:defRPr/>
              </a:pPr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63CEC-D12B-463B-948C-BC69250A4F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12383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6280C8-FD42-4B86-AE6A-6348225B581A}" type="datetimeFigureOut">
              <a:rPr lang="en-US"/>
              <a:pPr>
                <a:defRPr/>
              </a:pPr>
              <a:t>11/18/2020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DA4EC-21EA-42C6-A9DD-5B67DED3B0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44000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1B91A-6A06-46F4-8601-C930814F6A9E}" type="datetimeFigureOut">
              <a:rPr lang="en-US"/>
              <a:pPr>
                <a:defRPr/>
              </a:pPr>
              <a:t>11/18/2020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0EDB61-1BAF-412C-80CC-FA93F23BCB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42276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CF8BB-36EE-4226-83CF-9CCD544D98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8F8D23-CA5B-4361-89F5-9DCEB20068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A454BA-DE7C-43F6-9102-A597758D4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E2890-0C35-44BE-AB56-EA99DEA100BB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8EB962-8CA6-4F51-B59C-606337C49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EBC895-7CAF-4DFC-A875-86FC2C519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C7172-65B9-4765-B5DC-6EA54ED2A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12458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520E5-1E5F-4910-A619-A3110E084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9BF36D-8B9F-464C-9FFB-382142602A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38B05-1E87-4977-9448-CE08E52B4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E2890-0C35-44BE-AB56-EA99DEA100BB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D7B4BE-F434-4F90-9957-16B8D9147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9BFD00-803D-4F99-8892-5CBEAD0F3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C7172-65B9-4765-B5DC-6EA54ED2A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22229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E2BB5-003F-46E4-BCDB-8578115FE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5FD328-436E-4027-849C-2E4E6063B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A09AA6-9527-4BC1-B422-474E2652A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E2890-0C35-44BE-AB56-EA99DEA100BB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0AA57C-0616-4633-851F-5DDF94402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69D0FB-131D-48D4-A7A9-7F906263F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C7172-65B9-4765-B5DC-6EA54ED2A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4872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25D84-AB26-421C-AFC3-A301C13A9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0ED7D9-773C-4F0E-8C0C-8BD11FB731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BCC3A9-3880-48A1-A73E-CF2E7C9ED4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362A85-63C7-4A30-AD0D-B077E687B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E2890-0C35-44BE-AB56-EA99DEA100BB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CBBD6-43C2-4BDF-9283-DF0BDD44B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1B4978-1D58-445F-A318-4DF4ABAC6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C7172-65B9-4765-B5DC-6EA54ED2A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37462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A34A2-5438-42BA-B68A-7A4029893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E10D49-AE25-4793-8ABA-D36423573D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F2CEE2-130B-4A86-BF3F-23A2A72467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C4D620-2080-41BB-B364-14FCE424A7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580E39-84CB-4E91-B1E2-B131A5F1AD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C649E0-E3B7-4B1A-9B7E-86D8614AB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E2890-0C35-44BE-AB56-EA99DEA100BB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59CB17-93A5-427F-9F29-38D9C3932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4FEA7C-B425-4B38-81AB-D08813217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C7172-65B9-4765-B5DC-6EA54ED2A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93397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57614-3240-45A1-B19A-540A521DD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F69EB8-B17B-4FF9-A10E-CFA070682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E2890-0C35-44BE-AB56-EA99DEA100BB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362523-5E1B-4B63-B921-582C909B0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626CDF-A18B-4A45-A8A1-71D881EDC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C7172-65B9-4765-B5DC-6EA54ED2A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78710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885087-4740-474F-8C40-AAD09148E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E2890-0C35-44BE-AB56-EA99DEA100BB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848D6F-5A0C-4DD8-8F5E-D9DB2DC47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6083C8-E1E8-45FF-B0E2-DD4C1AEF5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C7172-65B9-4765-B5DC-6EA54ED2A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0814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371BC-AB1B-4655-955D-7DC3711CF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026805-8C28-4B15-B596-B330491E20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DD60AA-0A3A-46A4-BAD5-BD1C780792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F955EC-74F2-438B-8DE2-1975A4075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E2890-0C35-44BE-AB56-EA99DEA100BB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080682-8083-4CE0-B76B-306635487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1A9765-0FBD-4325-9982-6AB056CC8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C7172-65B9-4765-B5DC-6EA54ED2A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20276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49DDD-1C71-446E-8A34-AB65CFB7C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826703-3973-4661-B5AC-321A7AFF2B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97511D-CB14-4635-B3A0-1A87C1C299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764405-FF25-4003-AF33-F5BAF1F0E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E2890-0C35-44BE-AB56-EA99DEA100BB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EC134-1E6D-46A7-908A-754DCDB8A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31D523-5207-42A5-8923-B23E623CB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C7172-65B9-4765-B5DC-6EA54ED2A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32703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6D7B9-71A4-4751-B5D9-C295F9058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3D2580-E696-4C6C-B1C4-A9DD7943DD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ACF003-AB81-45E5-8155-EBD9F0DA9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E2890-0C35-44BE-AB56-EA99DEA100BB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F0BC5-353C-4C8F-A989-F8BFF7BFA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FE0BB5-409F-4604-8DF2-CD0C869A5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C7172-65B9-4765-B5DC-6EA54ED2A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36027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192D8E-3E48-4AB8-83CF-D4FB3595D3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AEE0BC-786B-42E1-95D4-2B0787022D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D234FB-AB5B-4B01-8D8E-8695053D2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E2890-0C35-44BE-AB56-EA99DEA100BB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BA7B8C-0428-4611-A7E5-354176883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04E139-BF8B-4B29-BF82-33A98DF3F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C7172-65B9-4765-B5DC-6EA54ED2A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39560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E5DD6C-B807-4F48-A09F-7440EBD8D2DE}" type="datetimeFigureOut">
              <a:rPr lang="en-US"/>
              <a:pPr>
                <a:defRPr/>
              </a:pPr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7234A8-90D3-4541-8F91-064EE1A8F1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92298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6410B2-B020-403E-A86F-D3842D6B7A53}" type="datetimeFigureOut">
              <a:rPr lang="en-US"/>
              <a:pPr>
                <a:defRPr/>
              </a:pPr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D8BBB-FFDE-44A0-87F1-08EF1C500F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39674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87D88-FC86-4506-BBA2-837B6891537A}" type="datetimeFigureOut">
              <a:rPr lang="en-US"/>
              <a:pPr>
                <a:defRPr/>
              </a:pPr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2CA9D-A322-43FB-9C5C-3753C8B418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27730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930976-7FDB-4F25-8F59-C54D98011307}" type="datetimeFigureOut">
              <a:rPr lang="en-US"/>
              <a:pPr>
                <a:defRPr/>
              </a:pPr>
              <a:t>11/18/2020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83DE9-55FB-4757-ACFD-DEE6695FAD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16027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B4A54C-60E8-41A4-93A8-AA5CC9336967}" type="datetimeFigureOut">
              <a:rPr lang="en-US"/>
              <a:pPr>
                <a:defRPr/>
              </a:pPr>
              <a:t>11/18/2020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B28508-54A9-4C75-B059-253B268936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9111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F3DE92-DC37-4631-A8E3-9B6D210BBFFC}" type="datetimeFigureOut">
              <a:rPr lang="en-US"/>
              <a:pPr>
                <a:defRPr/>
              </a:pPr>
              <a:t>11/18/2020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FCB65A-7F67-40F2-9395-CA7B5AB64A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20070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64058B-0E2F-4E7F-80C2-E8125530005A}" type="datetimeFigureOut">
              <a:rPr lang="en-US"/>
              <a:pPr>
                <a:defRPr/>
              </a:pPr>
              <a:t>11/18/2020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630042-BD9E-477A-913B-823303A053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56408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E315A3-FA9B-4B6F-A054-F0661D1390C1}" type="datetimeFigureOut">
              <a:rPr lang="en-US"/>
              <a:pPr>
                <a:defRPr/>
              </a:pPr>
              <a:t>11/18/2020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9970E-E409-4FA6-A3BD-3EA3D28024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34078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ED97F6-09A0-4531-835D-539CA9774975}" type="datetimeFigureOut">
              <a:rPr lang="en-US"/>
              <a:pPr>
                <a:defRPr/>
              </a:pPr>
              <a:t>11/18/2020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1B8E7-4E8C-49C9-A32C-CCE8DF9D33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38271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3218A8-C410-4E2D-8E31-72AF55CEE5EB}" type="datetimeFigureOut">
              <a:rPr lang="en-US"/>
              <a:pPr>
                <a:defRPr/>
              </a:pPr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30F038-0B12-4721-B33C-D7113F515C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58411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80575A-F11D-449A-9411-CD9768765E47}" type="datetimeFigureOut">
              <a:rPr lang="en-US"/>
              <a:pPr>
                <a:defRPr/>
              </a:pPr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6B776B-BDC1-4BF6-9DBF-D88A3F4675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05171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40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FB99CF-19B5-4FC2-AD72-5A16FE9BE3BF}" type="datetimeFigureOut">
              <a:rPr lang="en-US"/>
              <a:pPr>
                <a:defRPr/>
              </a:pPr>
              <a:t>11/18/2020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4275A-1596-4038-87DE-9D86C1F6BA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874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5D70BFEF-B614-4FB7-B7BC-E52FED09D3EF}" type="datetimeFigureOut">
              <a:rPr lang="en-US"/>
              <a:pPr>
                <a:defRPr/>
              </a:pPr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72A85334-8C07-4F2B-A779-694204D06D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6" r:id="rId2"/>
    <p:sldLayoutId id="2147483815" r:id="rId3"/>
    <p:sldLayoutId id="2147483814" r:id="rId4"/>
    <p:sldLayoutId id="2147483813" r:id="rId5"/>
    <p:sldLayoutId id="2147483812" r:id="rId6"/>
    <p:sldLayoutId id="2147483811" r:id="rId7"/>
    <p:sldLayoutId id="2147483810" r:id="rId8"/>
    <p:sldLayoutId id="2147483809" r:id="rId9"/>
    <p:sldLayoutId id="2147483808" r:id="rId10"/>
    <p:sldLayoutId id="2147483807" r:id="rId11"/>
    <p:sldLayoutId id="2147483806" r:id="rId12"/>
    <p:sldLayoutId id="2147483805" r:id="rId13"/>
    <p:sldLayoutId id="2147483804" r:id="rId14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F988F-C8BB-4C57-A963-4B1F40350D1E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A46789-38DF-470C-86EC-BD5E82CCC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665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70CE07E8-D0C7-4529-A1A9-80B3A5A360F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80FBC243-33A6-4DBA-8479-D3A9A02983B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6236D5-A314-4784-AF03-4CD08FC919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728A7CED-AE2B-4577-BDF4-0D0BEBDC1B6F}" type="datetimeFigureOut">
              <a:rPr lang="en-US" altLang="en-US"/>
              <a:pPr/>
              <a:t>11/18/2020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4B7F86-F52F-4886-9FB4-5351325813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>
                <a:solidFill>
                  <a:srgbClr val="898989"/>
                </a:solidFill>
                <a:latin typeface="Calibri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697946-A5F2-45BE-8913-2CAB056753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76B7C4F9-E696-4F27-B978-683CD1A796E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4318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3F18E2B-1CEA-4216-BC68-54F9E6A43878}" type="datetimeFigureOut">
              <a:rPr lang="en-US"/>
              <a:pPr>
                <a:defRPr/>
              </a:pPr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40DA4D5-7C71-47DC-902A-40CE51C8FA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034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48D5C2-DDD5-4135-9FE4-CFF860FDC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B9A616-226A-4B65-AFA3-608A016065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B5E95-C8CC-44A7-BD27-93FE46FDBF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BE2890-0C35-44BE-AB56-EA99DEA100BB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A6891C-4D92-427D-80A0-82EE73DBEF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5E0D54-F891-47A9-AD5B-5579C74DAE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CC7172-65B9-4765-B5DC-6EA54ED2A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115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CF227CE-C509-4AFD-AFAB-B932B34B194D}" type="datetimeFigureOut">
              <a:rPr lang="en-US"/>
              <a:pPr>
                <a:defRPr/>
              </a:pPr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5073D05-6E76-4199-8679-3B95C65789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384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</p:sldLayoutIdLst>
  <p:txStyles>
    <p:titleStyle>
      <a:lvl1pPr algn="ctr" defTabSz="342900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3429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defTabSz="3429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defTabSz="3429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defTabSz="3429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defTabSz="3429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defTabSz="3429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defTabSz="3429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defTabSz="3429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defTabSz="3429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5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5">
            <a:extLst>
              <a:ext uri="{FF2B5EF4-FFF2-40B4-BE49-F238E27FC236}">
                <a16:creationId xmlns:a16="http://schemas.microsoft.com/office/drawing/2014/main" id="{1DCC32BF-02A6-43D9-A0BF-7F5AE494E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Astronomy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F1B43803-0D86-40BF-AF80-C8025A1E01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 eaLnBrk="1" hangingPunct="1">
              <a:buFont typeface="Arial" panose="020B0604020202020204" pitchFamily="34" charset="0"/>
              <a:buNone/>
            </a:pPr>
            <a:r>
              <a:rPr lang="en-US" altLang="en-US" u="sng" dirty="0"/>
              <a:t>Astronomy</a:t>
            </a:r>
            <a:r>
              <a:rPr lang="en-US" altLang="en-US" dirty="0"/>
              <a:t>  =  study of celestial objects and phenomena outside Earth</a:t>
            </a:r>
            <a:r>
              <a:rPr lang="ja-JP" altLang="en-US" dirty="0"/>
              <a:t>’</a:t>
            </a:r>
            <a:r>
              <a:rPr lang="en-US" altLang="ja-JP" dirty="0"/>
              <a:t>s atmosphere</a:t>
            </a:r>
          </a:p>
          <a:p>
            <a:pPr marL="609600" indent="-609600" eaLnBrk="1" hangingPunct="1">
              <a:buFont typeface="Arial" panose="020B0604020202020204" pitchFamily="34" charset="0"/>
              <a:buNone/>
            </a:pPr>
            <a:endParaRPr lang="en-US" altLang="en-US" dirty="0"/>
          </a:p>
          <a:p>
            <a:pPr marL="609600" indent="-609600" eaLnBrk="1" hangingPunct="1">
              <a:buFont typeface="Arial" panose="020B0604020202020204" pitchFamily="34" charset="0"/>
              <a:buNone/>
            </a:pPr>
            <a:r>
              <a:rPr lang="en-US" altLang="en-US" dirty="0"/>
              <a:t>Includes galaxies, stars, planets, moons, cosmic radiation, etc.</a:t>
            </a:r>
          </a:p>
          <a:p>
            <a:pPr marL="609600" indent="-609600" eaLnBrk="1" hangingPunct="1">
              <a:buFont typeface="Arial" panose="020B0604020202020204" pitchFamily="34" charset="0"/>
              <a:buNone/>
            </a:pPr>
            <a:endParaRPr lang="en-US" altLang="en-US" i="1" dirty="0"/>
          </a:p>
          <a:p>
            <a:pPr marL="609600" indent="-609600" eaLnBrk="1" hangingPunct="1">
              <a:buFont typeface="Arial" panose="020B0604020202020204" pitchFamily="34" charset="0"/>
              <a:buNone/>
            </a:pPr>
            <a:r>
              <a:rPr lang="en-US" altLang="en-US" i="1" dirty="0"/>
              <a:t>Celestial object</a:t>
            </a:r>
            <a:r>
              <a:rPr lang="en-US" altLang="en-US" dirty="0"/>
              <a:t>  =  Every object outside of Earth</a:t>
            </a:r>
            <a:r>
              <a:rPr lang="ja-JP" altLang="en-US" dirty="0"/>
              <a:t>’</a:t>
            </a:r>
            <a:r>
              <a:rPr lang="en-US" altLang="ja-JP" dirty="0"/>
              <a:t>s atmosphere</a:t>
            </a: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52278"/>
          </a:xfrm>
        </p:spPr>
        <p:txBody>
          <a:bodyPr/>
          <a:lstStyle/>
          <a:p>
            <a:pPr eaLnBrk="1" hangingPunct="1"/>
            <a:r>
              <a:rPr lang="en-US" b="1" dirty="0"/>
              <a:t>Calendars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8BC4493-34DB-4E0A-B9BE-AD97E93E14A6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254644" y="1417638"/>
            <a:ext cx="3709686" cy="4708525"/>
          </a:xfrm>
        </p:spPr>
        <p:txBody>
          <a:bodyPr/>
          <a:lstStyle/>
          <a:p>
            <a:pPr eaLnBrk="1" hangingPunct="1">
              <a:buNone/>
            </a:pPr>
            <a:r>
              <a:rPr lang="en-US" sz="2400" dirty="0"/>
              <a:t>Our calendar marks</a:t>
            </a:r>
          </a:p>
          <a:p>
            <a:pPr eaLnBrk="1" hangingPunct="1">
              <a:buNone/>
            </a:pPr>
            <a:r>
              <a:rPr lang="en-US" sz="2400" dirty="0"/>
              <a:t>astronomical events.</a:t>
            </a:r>
          </a:p>
          <a:p>
            <a:pPr eaLnBrk="1" hangingPunct="1">
              <a:buNone/>
            </a:pPr>
            <a:endParaRPr lang="en-US" sz="2400" dirty="0"/>
          </a:p>
          <a:p>
            <a:pPr eaLnBrk="1" hangingPunct="1">
              <a:buNone/>
            </a:pPr>
            <a:r>
              <a:rPr lang="en-US" sz="2400" i="1" u="sng" dirty="0"/>
              <a:t>Year</a:t>
            </a:r>
            <a:r>
              <a:rPr lang="en-US" sz="2400" dirty="0"/>
              <a:t>  -  one Earth revolution</a:t>
            </a:r>
          </a:p>
          <a:p>
            <a:pPr eaLnBrk="1" hangingPunct="1">
              <a:buNone/>
            </a:pPr>
            <a:r>
              <a:rPr lang="en-US" sz="2400" dirty="0"/>
              <a:t>around Sun.</a:t>
            </a:r>
          </a:p>
          <a:p>
            <a:pPr eaLnBrk="1" hangingPunct="1">
              <a:buNone/>
            </a:pPr>
            <a:r>
              <a:rPr lang="en-US" sz="2400" dirty="0"/>
              <a:t>	</a:t>
            </a:r>
          </a:p>
          <a:p>
            <a:pPr eaLnBrk="1" hangingPunct="1">
              <a:buNone/>
            </a:pPr>
            <a:r>
              <a:rPr lang="en-US" sz="2400" i="1" u="sng" dirty="0"/>
              <a:t>Month</a:t>
            </a:r>
            <a:r>
              <a:rPr lang="en-US" sz="2400" dirty="0"/>
              <a:t>  -  one Moon revolution around Earth</a:t>
            </a:r>
          </a:p>
          <a:p>
            <a:pPr eaLnBrk="1" hangingPunct="1">
              <a:buNone/>
            </a:pPr>
            <a:r>
              <a:rPr lang="en-US" sz="2400" dirty="0"/>
              <a:t>	</a:t>
            </a:r>
          </a:p>
          <a:p>
            <a:pPr eaLnBrk="1" hangingPunct="1">
              <a:buNone/>
            </a:pPr>
            <a:r>
              <a:rPr lang="en-US" sz="2400" i="1" u="sng" dirty="0"/>
              <a:t>Day</a:t>
            </a:r>
            <a:r>
              <a:rPr lang="en-US" sz="2400" dirty="0"/>
              <a:t>  -  one Earth rotation</a:t>
            </a:r>
          </a:p>
          <a:p>
            <a:endParaRPr lang="en-US" dirty="0"/>
          </a:p>
        </p:txBody>
      </p:sp>
      <p:pic>
        <p:nvPicPr>
          <p:cNvPr id="5" name="Content Placeholder 4" descr="A screenshot of a computer&#10;&#10;Description generated with very high confidence">
            <a:extLst>
              <a:ext uri="{FF2B5EF4-FFF2-40B4-BE49-F238E27FC236}">
                <a16:creationId xmlns:a16="http://schemas.microsoft.com/office/drawing/2014/main" id="{CEA0599E-FA01-45D3-B4D5-2BC83E5D970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352081" y="1643605"/>
            <a:ext cx="4600937" cy="4207398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>
            <a:extLst>
              <a:ext uri="{FF2B5EF4-FFF2-40B4-BE49-F238E27FC236}">
                <a16:creationId xmlns:a16="http://schemas.microsoft.com/office/drawing/2014/main" id="{1DE68B04-7EAE-4EF3-A264-54ECF5CE9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Space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2E143F-C283-424E-8887-AEA85FD55C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80000"/>
              </a:lnSpc>
              <a:buFont typeface="Arial" panose="020B0604020202020204" pitchFamily="34" charset="0"/>
              <a:buAutoNum type="arabicPeriod"/>
            </a:pPr>
            <a:r>
              <a:rPr lang="en-US" altLang="en-US" sz="2700" i="1" dirty="0">
                <a:solidFill>
                  <a:srgbClr val="FF0000"/>
                </a:solidFill>
              </a:rPr>
              <a:t>Universe</a:t>
            </a:r>
            <a:r>
              <a:rPr lang="en-US" altLang="en-US" sz="2700" dirty="0"/>
              <a:t>  =  includes everything in existence. </a:t>
            </a:r>
          </a:p>
          <a:p>
            <a:pPr marL="609600" indent="-609600"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2700" dirty="0"/>
              <a:t>		~13.8 billion years old.</a:t>
            </a:r>
          </a:p>
          <a:p>
            <a:pPr marL="609600" indent="-609600" eaLnBrk="1" hangingPunct="1">
              <a:lnSpc>
                <a:spcPct val="50000"/>
              </a:lnSpc>
              <a:buFont typeface="Arial" panose="020B0604020202020204" pitchFamily="34" charset="0"/>
              <a:buNone/>
            </a:pPr>
            <a:endParaRPr lang="en-US" altLang="en-US" sz="2700" i="1" dirty="0"/>
          </a:p>
          <a:p>
            <a:pPr marL="609600" indent="-609600" eaLnBrk="1" hangingPunct="1">
              <a:lnSpc>
                <a:spcPct val="50000"/>
              </a:lnSpc>
              <a:buFont typeface="Arial" panose="020B0604020202020204" pitchFamily="34" charset="0"/>
              <a:buAutoNum type="arabicPeriod" startAt="2"/>
            </a:pPr>
            <a:r>
              <a:rPr lang="en-US" altLang="en-US" sz="2700" i="1" dirty="0">
                <a:solidFill>
                  <a:srgbClr val="FF0000"/>
                </a:solidFill>
              </a:rPr>
              <a:t>Galaxies</a:t>
            </a:r>
            <a:r>
              <a:rPr lang="en-US" altLang="en-US" sz="2700" dirty="0"/>
              <a:t>  =  collections of billions of stars.   </a:t>
            </a:r>
          </a:p>
          <a:p>
            <a:pPr marL="609600" indent="-609600" eaLnBrk="1" hangingPunct="1">
              <a:lnSpc>
                <a:spcPct val="50000"/>
              </a:lnSpc>
              <a:buFont typeface="Arial" panose="020B0604020202020204" pitchFamily="34" charset="0"/>
              <a:buAutoNum type="arabicPeriod" startAt="2"/>
            </a:pPr>
            <a:endParaRPr lang="en-US" altLang="en-US" sz="2700" dirty="0"/>
          </a:p>
          <a:p>
            <a:pPr marL="609600" indent="-609600" eaLnBrk="1" hangingPunct="1">
              <a:lnSpc>
                <a:spcPct val="50000"/>
              </a:lnSpc>
              <a:buFont typeface="Arial" panose="020B0604020202020204" pitchFamily="34" charset="0"/>
              <a:buNone/>
            </a:pPr>
            <a:r>
              <a:rPr lang="en-US" altLang="en-US" sz="2700" dirty="0"/>
              <a:t>		Our galaxy is the Milky Way. </a:t>
            </a:r>
          </a:p>
          <a:p>
            <a:pPr marL="609600" indent="-609600" eaLnBrk="1" hangingPunct="1">
              <a:lnSpc>
                <a:spcPct val="80000"/>
              </a:lnSpc>
              <a:buFont typeface="Arial" panose="020B0604020202020204" pitchFamily="34" charset="0"/>
              <a:buAutoNum type="arabicPeriod" startAt="3"/>
            </a:pPr>
            <a:endParaRPr lang="en-US" altLang="en-US" sz="2700" i="1" dirty="0"/>
          </a:p>
          <a:p>
            <a:pPr marL="609600" indent="-609600" eaLnBrk="1" hangingPunct="1">
              <a:lnSpc>
                <a:spcPct val="80000"/>
              </a:lnSpc>
              <a:buFont typeface="Arial" panose="020B0604020202020204" pitchFamily="34" charset="0"/>
              <a:buAutoNum type="arabicPeriod" startAt="3"/>
            </a:pPr>
            <a:r>
              <a:rPr lang="en-US" altLang="en-US" sz="2700" i="1" dirty="0">
                <a:solidFill>
                  <a:srgbClr val="FF0000"/>
                </a:solidFill>
              </a:rPr>
              <a:t>Solar System</a:t>
            </a:r>
            <a:r>
              <a:rPr lang="en-US" altLang="en-US" sz="2700" dirty="0"/>
              <a:t>  =  Stars and whatever revolves around them;  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altLang="en-US" sz="2700" dirty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700" dirty="0"/>
              <a:t>		Includes planets, dwarf planets, comets, and asteroids.   </a:t>
            </a:r>
          </a:p>
          <a:p>
            <a:pPr marL="609600" indent="-609600"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endParaRPr lang="en-US" altLang="en-US" sz="27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4">
            <a:extLst>
              <a:ext uri="{FF2B5EF4-FFF2-40B4-BE49-F238E27FC236}">
                <a16:creationId xmlns:a16="http://schemas.microsoft.com/office/drawing/2014/main" id="{B0326CAF-8E88-47EF-AB9C-8DC734716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/>
              <a:t>Milky Way</a:t>
            </a:r>
          </a:p>
        </p:txBody>
      </p:sp>
      <p:pic>
        <p:nvPicPr>
          <p:cNvPr id="17410" name="Picture 10" descr="milkyway2">
            <a:extLst>
              <a:ext uri="{FF2B5EF4-FFF2-40B4-BE49-F238E27FC236}">
                <a16:creationId xmlns:a16="http://schemas.microsoft.com/office/drawing/2014/main" id="{16F0E20C-5AFD-4012-835C-A7441185052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84350" y="1806575"/>
            <a:ext cx="5905500" cy="4132263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4">
            <a:extLst>
              <a:ext uri="{FF2B5EF4-FFF2-40B4-BE49-F238E27FC236}">
                <a16:creationId xmlns:a16="http://schemas.microsoft.com/office/drawing/2014/main" id="{F0654369-BBD8-46DC-BB3C-4A60A1951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/>
              <a:t>Milky Way</a:t>
            </a:r>
          </a:p>
        </p:txBody>
      </p:sp>
      <p:pic>
        <p:nvPicPr>
          <p:cNvPr id="18434" name="Content Placeholder 5" descr="milky-way-2.jpg">
            <a:extLst>
              <a:ext uri="{FF2B5EF4-FFF2-40B4-BE49-F238E27FC236}">
                <a16:creationId xmlns:a16="http://schemas.microsoft.com/office/drawing/2014/main" id="{306F046C-7EBC-4733-91DD-F482F8FB10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58" r="-10458"/>
          <a:stretch>
            <a:fillRect/>
          </a:stretch>
        </p:blipFill>
        <p:spPr/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83551" y="4633546"/>
            <a:ext cx="8579094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3F2071E-85EB-4AE2-81A2-C5799280A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554" y="4756638"/>
            <a:ext cx="8354891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47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Solar System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807E574-9DF1-4DFF-9675-0F09C95AA6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030" y="894596"/>
            <a:ext cx="8622615" cy="2823906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57350" y="5738691"/>
            <a:ext cx="58293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7328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/>
          </p:cNvSpPr>
          <p:nvPr>
            <p:ph type="title"/>
          </p:nvPr>
        </p:nvSpPr>
        <p:spPr>
          <a:xfrm>
            <a:off x="1675182" y="242916"/>
            <a:ext cx="4987668" cy="816956"/>
          </a:xfrm>
        </p:spPr>
        <p:txBody>
          <a:bodyPr>
            <a:noAutofit/>
          </a:bodyPr>
          <a:lstStyle/>
          <a:p>
            <a:pPr algn="ctr"/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Geocentric Model</a:t>
            </a:r>
          </a:p>
        </p:txBody>
      </p:sp>
      <p:pic>
        <p:nvPicPr>
          <p:cNvPr id="4" name="Content Placeholder 3" descr="A close up of a logo&#10;&#10;Description generated with high confidence">
            <a:extLst>
              <a:ext uri="{FF2B5EF4-FFF2-40B4-BE49-F238E27FC236}">
                <a16:creationId xmlns:a16="http://schemas.microsoft.com/office/drawing/2014/main" id="{E2ED8ED6-1346-4381-ADB0-6236814822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060" y="1996679"/>
            <a:ext cx="4341812" cy="3256359"/>
          </a:xfrm>
        </p:spPr>
      </p:pic>
      <p:sp>
        <p:nvSpPr>
          <p:cNvPr id="32771" name="Rectangle 3"/>
          <p:cNvSpPr>
            <a:spLocks noGrp="1"/>
          </p:cNvSpPr>
          <p:nvPr>
            <p:ph type="body" sz="half" idx="2"/>
          </p:nvPr>
        </p:nvSpPr>
        <p:spPr>
          <a:xfrm>
            <a:off x="258856" y="1417320"/>
            <a:ext cx="3607174" cy="428295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2400" b="1" u="sng" dirty="0"/>
              <a:t>Aristotle (350 BC</a:t>
            </a:r>
            <a:r>
              <a:rPr lang="en-US" sz="2400" b="1" dirty="0"/>
              <a:t>)</a:t>
            </a:r>
            <a:r>
              <a:rPr lang="en-US" sz="2400" dirty="0"/>
              <a:t>  -  Geocentric model. 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2400" dirty="0"/>
              <a:t>Why?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sz="2400" dirty="0"/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2400" dirty="0"/>
              <a:t>It explains the sun’s motion during the day.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sz="2400" dirty="0"/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2400" u="sng" dirty="0"/>
              <a:t>Geocentric Model</a:t>
            </a:r>
            <a:r>
              <a:rPr lang="en-US" sz="2400" dirty="0"/>
              <a:t>: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sz="2400" dirty="0"/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2400" dirty="0"/>
              <a:t>Earth at the center of universe.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2664" y="1090837"/>
            <a:ext cx="3249230" cy="4634664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A8E0F8BB-20DC-450C-8B6B-B87ADFE91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213" y="1414463"/>
            <a:ext cx="2607469" cy="3721893"/>
          </a:xfrm>
        </p:spPr>
        <p:txBody>
          <a:bodyPr vert="horz" lIns="68580" tIns="34290" rIns="68580" bIns="34290" rtlCol="0" anchor="ctr">
            <a:normAutofit/>
          </a:bodyPr>
          <a:lstStyle/>
          <a:p>
            <a:pPr algn="ctr"/>
            <a:r>
              <a:rPr lang="en-US" sz="36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Aristotle’s Universe</a:t>
            </a:r>
          </a:p>
        </p:txBody>
      </p:sp>
      <p:pic>
        <p:nvPicPr>
          <p:cNvPr id="6" name="Content Placeholder 5" descr="A close up of a logo&#10;&#10;Description generated with high confidence">
            <a:extLst>
              <a:ext uri="{FF2B5EF4-FFF2-40B4-BE49-F238E27FC236}">
                <a16:creationId xmlns:a16="http://schemas.microsoft.com/office/drawing/2014/main" id="{6354E4C7-E23B-41D2-8C74-4C1E3214C7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7647" y="1226680"/>
            <a:ext cx="4410597" cy="4410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656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2664" y="1090837"/>
            <a:ext cx="3249230" cy="4634664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B4F6ED-5515-48F1-B0AA-6CFA46F79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213" y="1414463"/>
            <a:ext cx="2607469" cy="3721893"/>
          </a:xfrm>
        </p:spPr>
        <p:txBody>
          <a:bodyPr vert="horz" lIns="68580" tIns="34290" rIns="68580" bIns="34290" rtlCol="0" anchor="ctr">
            <a:normAutofit/>
          </a:bodyPr>
          <a:lstStyle/>
          <a:p>
            <a:pPr algn="ctr"/>
            <a:r>
              <a:rPr lang="en-US" sz="36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Copernicus</a:t>
            </a:r>
          </a:p>
        </p:txBody>
      </p:sp>
      <p:pic>
        <p:nvPicPr>
          <p:cNvPr id="5" name="Content Placeholder 4" descr="A picture containing text&#10;&#10;Description generated with high confidence">
            <a:extLst>
              <a:ext uri="{FF2B5EF4-FFF2-40B4-BE49-F238E27FC236}">
                <a16:creationId xmlns:a16="http://schemas.microsoft.com/office/drawing/2014/main" id="{9FA09BA5-FCE1-4608-BA52-6C6B6988DF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343" y="1226680"/>
            <a:ext cx="2999206" cy="4410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020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/>
          </p:cNvSpPr>
          <p:nvPr>
            <p:ph type="title"/>
          </p:nvPr>
        </p:nvSpPr>
        <p:spPr>
          <a:xfrm>
            <a:off x="201499" y="980977"/>
            <a:ext cx="3103116" cy="1134752"/>
          </a:xfrm>
        </p:spPr>
        <p:txBody>
          <a:bodyPr vert="horz" lIns="68580" tIns="34290" rIns="68580" bIns="34290" rtlCol="0" anchor="ctr">
            <a:normAutofit/>
          </a:bodyPr>
          <a:lstStyle/>
          <a:p>
            <a:pPr algn="ctr"/>
            <a:r>
              <a:rPr lang="en-US" sz="3300" b="1" dirty="0">
                <a:latin typeface="Calibri" panose="020F0502020204030204" pitchFamily="34" charset="0"/>
                <a:cs typeface="Calibri" panose="020F0502020204030204" pitchFamily="34" charset="0"/>
              </a:rPr>
              <a:t>Heliocentric Model</a:t>
            </a:r>
          </a:p>
        </p:txBody>
      </p:sp>
      <p:sp>
        <p:nvSpPr>
          <p:cNvPr id="58371" name="Rectangle 3"/>
          <p:cNvSpPr>
            <a:spLocks noGrp="1"/>
          </p:cNvSpPr>
          <p:nvPr>
            <p:ph type="body" sz="half" idx="2"/>
          </p:nvPr>
        </p:nvSpPr>
        <p:spPr>
          <a:xfrm>
            <a:off x="201498" y="2433883"/>
            <a:ext cx="3170942" cy="3091232"/>
          </a:xfrm>
        </p:spPr>
        <p:txBody>
          <a:bodyPr vert="horz" lIns="68580" tIns="34290" rIns="68580" bIns="34290" rtlCol="0">
            <a:normAutofit/>
          </a:bodyPr>
          <a:lstStyle/>
          <a:p>
            <a:r>
              <a:rPr lang="en-US" sz="1800" b="1" u="sng" dirty="0"/>
              <a:t>Nicolaus Copernicus</a:t>
            </a:r>
            <a:r>
              <a:rPr lang="en-US" sz="1800" dirty="0"/>
              <a:t> (1473 – 1543)</a:t>
            </a:r>
          </a:p>
          <a:p>
            <a:endParaRPr lang="en-US" sz="1800" dirty="0"/>
          </a:p>
          <a:p>
            <a:r>
              <a:rPr lang="en-US" sz="1800" i="1" dirty="0"/>
              <a:t>Heliocentric Model</a:t>
            </a:r>
            <a:r>
              <a:rPr lang="en-US" sz="1800" dirty="0"/>
              <a:t>:  Sun is at the center of universe.</a:t>
            </a:r>
          </a:p>
          <a:p>
            <a:endParaRPr lang="en-US" sz="1800" dirty="0"/>
          </a:p>
          <a:p>
            <a:r>
              <a:rPr lang="en-US" sz="1800" dirty="0"/>
              <a:t>Not accepted until Galileo 100 years later</a:t>
            </a:r>
            <a:endParaRPr lang="en-US" sz="1800" b="1" u="sng" dirty="0"/>
          </a:p>
        </p:txBody>
      </p:sp>
      <p:pic>
        <p:nvPicPr>
          <p:cNvPr id="9" name="Picture Placeholder 8" descr="A close up of a piece of paper&#10;&#10;Description generated with high confidence">
            <a:extLst>
              <a:ext uri="{FF2B5EF4-FFF2-40B4-BE49-F238E27FC236}">
                <a16:creationId xmlns:a16="http://schemas.microsoft.com/office/drawing/2014/main" id="{D7CAAA25-4C84-4D09-BE61-AC7A5CE1BB4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8" r="-2" b="2988"/>
          <a:stretch/>
        </p:blipFill>
        <p:spPr>
          <a:xfrm>
            <a:off x="3479292" y="857257"/>
            <a:ext cx="5664708" cy="5143493"/>
          </a:xfrm>
          <a:prstGeom prst="rect">
            <a:avLst/>
          </a:prstGeom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/>
          </p:cNvSpPr>
          <p:nvPr>
            <p:ph type="title"/>
          </p:nvPr>
        </p:nvSpPr>
        <p:spPr>
          <a:xfrm>
            <a:off x="2029517" y="1118461"/>
            <a:ext cx="2053951" cy="553178"/>
          </a:xfrm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  <a:normAutofit/>
          </a:bodyPr>
          <a:lstStyle/>
          <a:p>
            <a:pPr defTabSz="685800" eaLnBrk="1" hangingPunct="1">
              <a:lnSpc>
                <a:spcPct val="90000"/>
              </a:lnSpc>
            </a:pPr>
            <a:r>
              <a:rPr lang="en-US" sz="3300" dirty="0"/>
              <a:t>Galileo</a:t>
            </a:r>
          </a:p>
        </p:txBody>
      </p:sp>
      <p:sp>
        <p:nvSpPr>
          <p:cNvPr id="73731" name="Rectangle 3"/>
          <p:cNvSpPr>
            <a:spLocks noGrp="1"/>
          </p:cNvSpPr>
          <p:nvPr>
            <p:ph type="body" sz="half" idx="2"/>
          </p:nvPr>
        </p:nvSpPr>
        <p:spPr>
          <a:xfrm>
            <a:off x="252132" y="1932841"/>
            <a:ext cx="3139888" cy="3499861"/>
          </a:xfrm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normAutofit/>
          </a:bodyPr>
          <a:lstStyle/>
          <a:p>
            <a:pPr defTabSz="685800" eaLnBrk="1" hangingPunct="1">
              <a:lnSpc>
                <a:spcPct val="90000"/>
              </a:lnSpc>
            </a:pPr>
            <a:r>
              <a:rPr lang="en-US" sz="1800" b="1" u="sng" dirty="0"/>
              <a:t>Galileo Galilei</a:t>
            </a:r>
            <a:r>
              <a:rPr lang="en-US" sz="1800" dirty="0"/>
              <a:t>  (1564 – 1642)</a:t>
            </a:r>
            <a:endParaRPr lang="en-US" sz="1200" dirty="0"/>
          </a:p>
          <a:p>
            <a:pPr indent="-171450" defTabSz="6858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800" dirty="0"/>
          </a:p>
          <a:p>
            <a:pPr defTabSz="685800" eaLnBrk="1" hangingPunct="1">
              <a:lnSpc>
                <a:spcPct val="90000"/>
              </a:lnSpc>
            </a:pPr>
            <a:r>
              <a:rPr lang="en-US" sz="1800" dirty="0"/>
              <a:t>--  finally disproved the geocentric theory. </a:t>
            </a:r>
            <a:endParaRPr lang="en-US" sz="1200" dirty="0"/>
          </a:p>
          <a:p>
            <a:pPr indent="-171450" defTabSz="6858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200" dirty="0"/>
          </a:p>
          <a:p>
            <a:pPr defTabSz="685800" eaLnBrk="1" hangingPunct="1">
              <a:lnSpc>
                <a:spcPct val="90000"/>
              </a:lnSpc>
            </a:pPr>
            <a:r>
              <a:rPr lang="en-US" sz="1800" dirty="0"/>
              <a:t>--  the first to turn the telescope to the sky (he did not invent the telescope).</a:t>
            </a:r>
            <a:endParaRPr lang="en-US" sz="1200" dirty="0"/>
          </a:p>
          <a:p>
            <a:pPr indent="-171450" defTabSz="6858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800" dirty="0"/>
          </a:p>
          <a:p>
            <a:pPr defTabSz="685800" eaLnBrk="1" hangingPunct="1">
              <a:lnSpc>
                <a:spcPct val="90000"/>
              </a:lnSpc>
            </a:pPr>
            <a:r>
              <a:rPr lang="en-US" sz="1800" dirty="0"/>
              <a:t>--  first scientist…tested ideas with experiments.</a:t>
            </a:r>
            <a:endParaRPr lang="en-US" sz="1200" b="1" u="sng" dirty="0"/>
          </a:p>
        </p:txBody>
      </p:sp>
      <p:pic>
        <p:nvPicPr>
          <p:cNvPr id="4" name="Content Placeholder 3" descr="A picture containing man, wall, indoor, person&#10;&#10;Description generated with very high confidence">
            <a:extLst>
              <a:ext uri="{FF2B5EF4-FFF2-40B4-BE49-F238E27FC236}">
                <a16:creationId xmlns:a16="http://schemas.microsoft.com/office/drawing/2014/main" id="{7EFDC86D-E940-43C4-A245-87F44D1716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569" r="15069"/>
          <a:stretch/>
        </p:blipFill>
        <p:spPr>
          <a:xfrm>
            <a:off x="3752469" y="857257"/>
            <a:ext cx="4248531" cy="5143493"/>
          </a:xfrm>
          <a:prstGeom prst="rect">
            <a:avLst/>
          </a:prstGeom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>
            <p:ph type="title"/>
          </p:nvPr>
        </p:nvSpPr>
        <p:spPr>
          <a:xfrm>
            <a:off x="1150070" y="328677"/>
            <a:ext cx="6419654" cy="806319"/>
          </a:xfrm>
        </p:spPr>
        <p:txBody>
          <a:bodyPr/>
          <a:lstStyle/>
          <a:p>
            <a:pPr algn="ctr"/>
            <a:r>
              <a:rPr lang="en-US" sz="4400" b="1"/>
              <a:t>Solar Nebula Theory</a:t>
            </a:r>
            <a:endParaRPr lang="en-US" sz="4400" b="1" dirty="0"/>
          </a:p>
        </p:txBody>
      </p:sp>
      <p:pic>
        <p:nvPicPr>
          <p:cNvPr id="4" name="Content Placeholder 3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797C5790-8B23-4DBD-AE47-4C36F968C5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575050" y="1843882"/>
            <a:ext cx="5111750" cy="3833812"/>
          </a:xfrm>
        </p:spPr>
      </p:pic>
      <p:sp>
        <p:nvSpPr>
          <p:cNvPr id="44035" name="Rectangle 3"/>
          <p:cNvSpPr>
            <a:spLocks noGrp="1"/>
          </p:cNvSpPr>
          <p:nvPr>
            <p:ph type="body" sz="half" idx="2"/>
          </p:nvPr>
        </p:nvSpPr>
        <p:spPr>
          <a:xfrm>
            <a:off x="113122" y="1435100"/>
            <a:ext cx="3352391" cy="4691063"/>
          </a:xfrm>
        </p:spPr>
        <p:txBody>
          <a:bodyPr/>
          <a:lstStyle/>
          <a:p>
            <a:pPr>
              <a:lnSpc>
                <a:spcPct val="90000"/>
              </a:lnSpc>
              <a:buFont typeface="Arial" charset="0"/>
              <a:buNone/>
              <a:defRPr/>
            </a:pPr>
            <a:r>
              <a:rPr lang="en-US" sz="2400" u="sng" dirty="0"/>
              <a:t>How To Make A Star and Planets</a:t>
            </a:r>
            <a:r>
              <a:rPr lang="en-US" sz="2400" dirty="0"/>
              <a:t>:</a:t>
            </a:r>
            <a:endParaRPr lang="en-US" sz="2400" u="sng" dirty="0"/>
          </a:p>
          <a:p>
            <a:pPr>
              <a:lnSpc>
                <a:spcPct val="90000"/>
              </a:lnSpc>
              <a:buFont typeface="Arial" charset="0"/>
              <a:buNone/>
              <a:defRPr/>
            </a:pPr>
            <a:endParaRPr lang="en-US" sz="2400" dirty="0"/>
          </a:p>
          <a:p>
            <a:pPr marL="514350" indent="-514350">
              <a:lnSpc>
                <a:spcPct val="90000"/>
              </a:lnSpc>
              <a:buFont typeface="Arial" charset="0"/>
              <a:buAutoNum type="arabicPeriod"/>
              <a:defRPr/>
            </a:pPr>
            <a:r>
              <a:rPr lang="en-US" sz="2400" u="sng" dirty="0"/>
              <a:t>nebula</a:t>
            </a:r>
            <a:r>
              <a:rPr lang="en-US" sz="2400" dirty="0"/>
              <a:t>  =  a large cloud of dust and gas. </a:t>
            </a:r>
          </a:p>
          <a:p>
            <a:pPr marL="514350" indent="-514350">
              <a:buNone/>
            </a:pPr>
            <a:endParaRPr lang="en-US" sz="2400" dirty="0"/>
          </a:p>
          <a:p>
            <a:pPr marL="514350" indent="-514350">
              <a:buNone/>
            </a:pPr>
            <a:r>
              <a:rPr lang="en-US" sz="2400" dirty="0"/>
              <a:t>2.	</a:t>
            </a:r>
            <a:r>
              <a:rPr lang="en-US" sz="2400" b="1" dirty="0"/>
              <a:t>GRAVITY</a:t>
            </a:r>
            <a:r>
              <a:rPr lang="en-US" sz="2400" dirty="0"/>
              <a:t> makes the nebula </a:t>
            </a:r>
            <a:r>
              <a:rPr lang="en-US" sz="2400" b="1" dirty="0"/>
              <a:t>spin and flatten</a:t>
            </a:r>
            <a:r>
              <a:rPr lang="en-US" sz="2400" dirty="0"/>
              <a:t>….like making pizza</a:t>
            </a:r>
          </a:p>
          <a:p>
            <a:pPr marL="514350" indent="-514350">
              <a:lnSpc>
                <a:spcPct val="90000"/>
              </a:lnSpc>
              <a:buFont typeface="Arial" charset="0"/>
              <a:buAutoNum type="arabicPeriod"/>
              <a:defRPr/>
            </a:pPr>
            <a:endParaRPr lang="en-US" sz="2400" dirty="0"/>
          </a:p>
          <a:p>
            <a:pPr marL="514350" indent="-514350">
              <a:lnSpc>
                <a:spcPct val="90000"/>
              </a:lnSpc>
              <a:buFont typeface="Arial" charset="0"/>
              <a:buAutoNum type="arabicPeriod"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999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1480008" y="349888"/>
            <a:ext cx="5778631" cy="763898"/>
          </a:xfrm>
        </p:spPr>
        <p:txBody>
          <a:bodyPr/>
          <a:lstStyle/>
          <a:p>
            <a:pPr algn="ctr"/>
            <a:r>
              <a:rPr lang="en-US" sz="4400" b="1"/>
              <a:t>Solar Nebula Theory</a:t>
            </a:r>
            <a:endParaRPr lang="en-US" sz="4400" b="1" dirty="0"/>
          </a:p>
        </p:txBody>
      </p:sp>
      <p:pic>
        <p:nvPicPr>
          <p:cNvPr id="5" name="Content Placeholder 4" descr="A picture containing indoor, sitting, monitor&#10;&#10;Description generated with high confidence">
            <a:extLst>
              <a:ext uri="{FF2B5EF4-FFF2-40B4-BE49-F238E27FC236}">
                <a16:creationId xmlns:a16="http://schemas.microsoft.com/office/drawing/2014/main" id="{AD31EC1F-810D-4C9A-ACAD-75FC84A391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5050" y="2215356"/>
            <a:ext cx="5111750" cy="3067050"/>
          </a:xfr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A5F5864-CBBF-47B5-8589-E0D69A65DC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2104" y="1875934"/>
            <a:ext cx="3253410" cy="4250229"/>
          </a:xfrm>
        </p:spPr>
        <p:txBody>
          <a:bodyPr/>
          <a:lstStyle/>
          <a:p>
            <a:r>
              <a:rPr lang="en-US" sz="2000" dirty="0"/>
              <a:t>3.   The center reaches 15 million degrees and ignites!</a:t>
            </a:r>
          </a:p>
          <a:p>
            <a:pPr marL="514350" indent="-514350">
              <a:buFont typeface="Arial" charset="0"/>
              <a:buAutoNum type="arabicPeriod" startAt="3"/>
            </a:pPr>
            <a:endParaRPr lang="en-US" sz="2000" dirty="0"/>
          </a:p>
          <a:p>
            <a:r>
              <a:rPr lang="en-US" sz="2000" dirty="0"/>
              <a:t>4.   </a:t>
            </a:r>
            <a:r>
              <a:rPr lang="en-US" sz="2000" u="sng" dirty="0"/>
              <a:t>Nuclear Fusion</a:t>
            </a:r>
            <a:r>
              <a:rPr lang="is-IS" sz="2000" dirty="0"/>
              <a:t>   </a:t>
            </a:r>
          </a:p>
          <a:p>
            <a:r>
              <a:rPr lang="en-US" sz="2000" dirty="0"/>
              <a:t>lighter elements </a:t>
            </a:r>
            <a:r>
              <a:rPr lang="en-US" sz="2000" b="1" dirty="0"/>
              <a:t>combine</a:t>
            </a:r>
            <a:r>
              <a:rPr lang="en-US" sz="2000" dirty="0"/>
              <a:t> into heavier elements.  </a:t>
            </a:r>
          </a:p>
          <a:p>
            <a:pPr marL="514350" indent="-514350">
              <a:buFont typeface="Arial" charset="0"/>
              <a:buAutoNum type="arabicPeriod" startAt="5"/>
            </a:pPr>
            <a:endParaRPr lang="en-US" sz="2000" dirty="0"/>
          </a:p>
          <a:p>
            <a:r>
              <a:rPr lang="en-US" sz="2000" dirty="0"/>
              <a:t>5.  Voila… a star and planets are formed.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965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5" descr="SolarNebula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731838"/>
            <a:ext cx="8229600" cy="4937125"/>
          </a:xfrm>
        </p:spPr>
      </p:pic>
    </p:spTree>
    <p:extLst>
      <p:ext uri="{BB962C8B-B14F-4D97-AF65-F5344CB8AC3E}">
        <p14:creationId xmlns:p14="http://schemas.microsoft.com/office/powerpoint/2010/main" val="14113896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Planet 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/>
              <a:t>	</a:t>
            </a:r>
          </a:p>
          <a:p>
            <a:pPr marL="0" indent="0">
              <a:buFont typeface="Arial" charset="0"/>
              <a:buNone/>
              <a:defRPr/>
            </a:pPr>
            <a:r>
              <a:rPr lang="en-US" dirty="0"/>
              <a:t>	Dust and rocks begin to clump together… like a snowball  =  </a:t>
            </a:r>
            <a:r>
              <a:rPr lang="en-US" u="sng" dirty="0"/>
              <a:t>accretion</a:t>
            </a:r>
            <a:r>
              <a:rPr lang="en-US" dirty="0"/>
              <a:t>.</a:t>
            </a:r>
          </a:p>
          <a:p>
            <a:pPr marL="514350" indent="-514350">
              <a:buFont typeface="Arial" charset="0"/>
              <a:buAutoNum type="arabicPeriod" startAt="9"/>
              <a:defRPr/>
            </a:pPr>
            <a:endParaRPr lang="en-US" dirty="0"/>
          </a:p>
          <a:p>
            <a:pPr marL="0" indent="0">
              <a:buFont typeface="Arial" charset="0"/>
              <a:buNone/>
              <a:defRPr/>
            </a:pPr>
            <a:r>
              <a:rPr lang="en-US" dirty="0"/>
              <a:t>	</a:t>
            </a:r>
            <a:r>
              <a:rPr lang="en-US" u="sng" dirty="0" err="1"/>
              <a:t>Planetesimals</a:t>
            </a:r>
            <a:r>
              <a:rPr lang="en-US" dirty="0"/>
              <a:t>  =  objects size of small moons with gravitational fields.</a:t>
            </a:r>
          </a:p>
          <a:p>
            <a:pPr marL="514350" indent="-514350">
              <a:buFont typeface="Arial" charset="0"/>
              <a:buAutoNum type="arabicPeriod" startAt="9"/>
              <a:defRPr/>
            </a:pPr>
            <a:endParaRPr lang="en-US" dirty="0"/>
          </a:p>
          <a:p>
            <a:pPr marL="514350" indent="-514350">
              <a:buFont typeface="Arial" charset="0"/>
              <a:buAutoNum type="arabicPeriod" startAt="9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69">
            <a:extLst>
              <a:ext uri="{FF2B5EF4-FFF2-40B4-BE49-F238E27FC236}">
                <a16:creationId xmlns:a16="http://schemas.microsoft.com/office/drawing/2014/main" id="{B0792D4F-247E-46FE-85FC-881DEFA41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457"/>
            <a:ext cx="9141714" cy="22855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3553" name="Title 1"/>
          <p:cNvSpPr>
            <a:spLocks noGrp="1"/>
          </p:cNvSpPr>
          <p:nvPr>
            <p:ph type="title"/>
          </p:nvPr>
        </p:nvSpPr>
        <p:spPr>
          <a:xfrm>
            <a:off x="475707" y="4892358"/>
            <a:ext cx="2824704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 eaLnBrk="1" hangingPunct="1">
              <a:lnSpc>
                <a:spcPct val="90000"/>
              </a:lnSpc>
            </a:pPr>
            <a:r>
              <a:rPr lang="en-US" sz="4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Planets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4C4EF81-34DE-4219-933E-3BBA41EE5F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4779" y="640079"/>
            <a:ext cx="8249161" cy="3360407"/>
          </a:xfrm>
          <a:prstGeom prst="rect">
            <a:avLst/>
          </a:prstGeom>
        </p:spPr>
      </p:pic>
      <p:cxnSp>
        <p:nvCxnSpPr>
          <p:cNvPr id="23556" name="Straight Connector 71">
            <a:extLst>
              <a:ext uri="{FF2B5EF4-FFF2-40B4-BE49-F238E27FC236}">
                <a16:creationId xmlns:a16="http://schemas.microsoft.com/office/drawing/2014/main" id="{CE272F12-AF86-441A-BC1B-C014BBBF85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3479748" y="5097939"/>
            <a:ext cx="0" cy="914400"/>
          </a:xfrm>
          <a:prstGeom prst="line">
            <a:avLst/>
          </a:prstGeom>
          <a:ln w="19050">
            <a:solidFill>
              <a:schemeClr val="bg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9C3EF0-5542-4C9F-B3BA-ADF7907DF2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659088" y="4727542"/>
            <a:ext cx="5004852" cy="2130458"/>
          </a:xfr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defTabSz="914400" eaLnBrk="1" hangingPunct="1">
              <a:lnSpc>
                <a:spcPct val="90000"/>
              </a:lnSpc>
              <a:defRPr/>
            </a:pPr>
            <a:r>
              <a:rPr lang="en-US" sz="2000" u="sng" dirty="0">
                <a:solidFill>
                  <a:schemeClr val="bg1"/>
                </a:solidFill>
              </a:rPr>
              <a:t>Definition (2006)</a:t>
            </a:r>
            <a:r>
              <a:rPr lang="en-US" sz="2000" dirty="0">
                <a:solidFill>
                  <a:schemeClr val="bg1"/>
                </a:solidFill>
              </a:rPr>
              <a:t>: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endParaRPr lang="en-US" sz="2000" dirty="0">
              <a:solidFill>
                <a:schemeClr val="bg1"/>
              </a:solidFill>
            </a:endParaRPr>
          </a:p>
          <a:p>
            <a:pPr defTabSz="914400" eaLnBrk="1" hangingPunct="1">
              <a:lnSpc>
                <a:spcPct val="90000"/>
              </a:lnSpc>
              <a:defRPr/>
            </a:pPr>
            <a:r>
              <a:rPr lang="en-US" sz="2000" dirty="0">
                <a:solidFill>
                  <a:schemeClr val="bg1"/>
                </a:solidFill>
              </a:rPr>
              <a:t>1.  In orbit around the Sun (no moons)</a:t>
            </a:r>
          </a:p>
          <a:p>
            <a:pPr marL="514350"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endParaRPr lang="en-US" sz="2000" dirty="0">
              <a:solidFill>
                <a:schemeClr val="bg1"/>
              </a:solidFill>
            </a:endParaRPr>
          </a:p>
          <a:p>
            <a:pPr defTabSz="914400" eaLnBrk="1" hangingPunct="1">
              <a:lnSpc>
                <a:spcPct val="90000"/>
              </a:lnSpc>
              <a:defRPr/>
            </a:pPr>
            <a:r>
              <a:rPr lang="en-US" sz="2000" dirty="0">
                <a:solidFill>
                  <a:schemeClr val="bg1"/>
                </a:solidFill>
              </a:rPr>
              <a:t>2.  Enough mass to be a sphere</a:t>
            </a:r>
          </a:p>
          <a:p>
            <a:pPr marL="514350"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endParaRPr lang="en-US" sz="2000" dirty="0">
              <a:solidFill>
                <a:schemeClr val="bg1"/>
              </a:solidFill>
            </a:endParaRPr>
          </a:p>
          <a:p>
            <a:pPr defTabSz="914400" eaLnBrk="1" hangingPunct="1">
              <a:lnSpc>
                <a:spcPct val="90000"/>
              </a:lnSpc>
              <a:defRPr/>
            </a:pPr>
            <a:r>
              <a:rPr lang="en-US" sz="2000" dirty="0">
                <a:solidFill>
                  <a:schemeClr val="bg1"/>
                </a:solidFill>
              </a:rPr>
              <a:t>3.  Cleared the “neighborhood” around its orbit 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b="1" dirty="0"/>
              <a:t>Planet Groups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</p:nvPr>
        </p:nvGraphicFramePr>
        <p:xfrm>
          <a:off x="228600" y="1371598"/>
          <a:ext cx="8610600" cy="5105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7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9343">
                <a:tc>
                  <a:txBody>
                    <a:bodyPr/>
                    <a:lstStyle/>
                    <a:p>
                      <a:r>
                        <a:rPr lang="en-US" dirty="0"/>
                        <a:t>Characteristics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Terrestrial-M,V,E,M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Jovian-J,S,U,N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9343">
                <a:tc>
                  <a:txBody>
                    <a:bodyPr/>
                    <a:lstStyle/>
                    <a:p>
                      <a:r>
                        <a:rPr lang="en-US" dirty="0"/>
                        <a:t>Distance from Sun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9343">
                <a:tc>
                  <a:txBody>
                    <a:bodyPr/>
                    <a:lstStyle/>
                    <a:p>
                      <a:r>
                        <a:rPr lang="en-US" dirty="0"/>
                        <a:t>Made mostly of</a:t>
                      </a:r>
                      <a:r>
                        <a:rPr lang="mr-IN" dirty="0"/>
                        <a:t>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9343">
                <a:tc>
                  <a:txBody>
                    <a:bodyPr/>
                    <a:lstStyle/>
                    <a:p>
                      <a:r>
                        <a:rPr lang="en-US" dirty="0"/>
                        <a:t>Relative Size/Diameter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9343">
                <a:tc>
                  <a:txBody>
                    <a:bodyPr/>
                    <a:lstStyle/>
                    <a:p>
                      <a:r>
                        <a:rPr lang="en-US" dirty="0"/>
                        <a:t>Density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9343">
                <a:tc>
                  <a:txBody>
                    <a:bodyPr/>
                    <a:lstStyle/>
                    <a:p>
                      <a:r>
                        <a:rPr lang="en-US" dirty="0"/>
                        <a:t># of moons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29343">
                <a:tc>
                  <a:txBody>
                    <a:bodyPr/>
                    <a:lstStyle/>
                    <a:p>
                      <a:r>
                        <a:rPr lang="en-US" dirty="0"/>
                        <a:t>Length of revolution</a:t>
                      </a:r>
                      <a:r>
                        <a:rPr lang="en-US" baseline="0" dirty="0"/>
                        <a:t> around the Sun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505200" y="22098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Closer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48400" y="22098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Farther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9000" y="30480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Minerals and rocks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48400" y="29718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Gas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29000" y="37338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Relatively Small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48400" y="37338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Very large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80062" y="44958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Very Dense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48400" y="44196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Less Dense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29000" y="51816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Few if any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48400" y="519695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Many moons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52800" y="5909035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Relatively Short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48400" y="5861539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Very long</a:t>
            </a:r>
          </a:p>
        </p:txBody>
      </p:sp>
    </p:spTree>
    <p:extLst>
      <p:ext uri="{BB962C8B-B14F-4D97-AF65-F5344CB8AC3E}">
        <p14:creationId xmlns:p14="http://schemas.microsoft.com/office/powerpoint/2010/main" val="4240525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2C00C891-B30C-4A5B-8397-2A9829D78D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1238250"/>
            <a:ext cx="8128000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7993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Ice Line</a:t>
            </a:r>
          </a:p>
        </p:txBody>
      </p:sp>
      <p:sp>
        <p:nvSpPr>
          <p:cNvPr id="47107" name="Rectangle 3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90000"/>
              </a:lnSpc>
              <a:buFont typeface="Arial" charset="0"/>
              <a:buNone/>
              <a:defRPr/>
            </a:pPr>
            <a:r>
              <a:rPr lang="en-US" dirty="0"/>
              <a:t>--    Sun’s high temperatures burn off lighter elements (gas) from planets close to the sun.</a:t>
            </a:r>
          </a:p>
          <a:p>
            <a:pPr>
              <a:lnSpc>
                <a:spcPct val="90000"/>
              </a:lnSpc>
              <a:defRPr/>
            </a:pPr>
            <a:endParaRPr lang="en-US" dirty="0"/>
          </a:p>
          <a:p>
            <a:pPr marL="0" indent="0">
              <a:lnSpc>
                <a:spcPct val="90000"/>
              </a:lnSpc>
              <a:buFont typeface="Arial" charset="0"/>
              <a:buNone/>
              <a:defRPr/>
            </a:pPr>
            <a:r>
              <a:rPr lang="en-US" dirty="0"/>
              <a:t>--    Cooler temperatures further away allow gas and ice to collect.</a:t>
            </a:r>
          </a:p>
          <a:p>
            <a:pPr>
              <a:lnSpc>
                <a:spcPct val="90000"/>
              </a:lnSpc>
              <a:defRPr/>
            </a:pPr>
            <a:endParaRPr lang="en-US" dirty="0"/>
          </a:p>
          <a:p>
            <a:pPr>
              <a:lnSpc>
                <a:spcPct val="90000"/>
              </a:lnSpc>
              <a:buFont typeface="Arial" charset="0"/>
              <a:buNone/>
              <a:defRPr/>
            </a:pPr>
            <a:r>
              <a:rPr lang="en-US" i="1" u="sng" dirty="0"/>
              <a:t>As a Result</a:t>
            </a:r>
            <a:r>
              <a:rPr lang="en-US" dirty="0"/>
              <a:t>:  </a:t>
            </a:r>
          </a:p>
          <a:p>
            <a:pPr>
              <a:lnSpc>
                <a:spcPct val="90000"/>
              </a:lnSpc>
              <a:buFont typeface="Arial" charset="0"/>
              <a:buNone/>
              <a:defRPr/>
            </a:pPr>
            <a:r>
              <a:rPr lang="en-US" dirty="0"/>
              <a:t>		Inner planets are solid (Terrestrial)</a:t>
            </a:r>
          </a:p>
          <a:p>
            <a:pPr>
              <a:lnSpc>
                <a:spcPct val="90000"/>
              </a:lnSpc>
              <a:buFont typeface="Arial" charset="0"/>
              <a:buNone/>
              <a:defRPr/>
            </a:pPr>
            <a:r>
              <a:rPr lang="en-US" dirty="0"/>
              <a:t>		Outer planets are gas (Jovian)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Asteroids</a:t>
            </a:r>
          </a:p>
        </p:txBody>
      </p:sp>
      <p:sp>
        <p:nvSpPr>
          <p:cNvPr id="39940" name="Rectangle 4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/>
              <a:t>Rocky and Metallic objects that orbit the sun.</a:t>
            </a:r>
          </a:p>
          <a:p>
            <a:endParaRPr lang="en-US" sz="2800"/>
          </a:p>
          <a:p>
            <a:pPr marL="0" indent="0">
              <a:buNone/>
            </a:pPr>
            <a:r>
              <a:rPr lang="en-US" sz="2800"/>
              <a:t>Most located between Mars and Jupiter.</a:t>
            </a:r>
          </a:p>
          <a:p>
            <a:endParaRPr lang="en-US" sz="2800"/>
          </a:p>
          <a:p>
            <a:pPr marL="0" indent="0">
              <a:buNone/>
            </a:pPr>
            <a:r>
              <a:rPr lang="en-US" sz="2800"/>
              <a:t>Potential end to civilization or species.</a:t>
            </a:r>
            <a:endParaRPr lang="en-US" sz="2800" dirty="0"/>
          </a:p>
        </p:txBody>
      </p:sp>
      <p:pic>
        <p:nvPicPr>
          <p:cNvPr id="6" name="Content Placeholder 5" descr="Asteroidsscale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-24712" b="-24712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0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5" descr="asteroidbelt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1611313" y="566738"/>
            <a:ext cx="6110287" cy="5645150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Meteors</a:t>
            </a:r>
          </a:p>
        </p:txBody>
      </p:sp>
      <p:sp>
        <p:nvSpPr>
          <p:cNvPr id="4403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i="1" dirty="0"/>
              <a:t>Meteoroids</a:t>
            </a:r>
            <a:r>
              <a:rPr lang="en-US" dirty="0"/>
              <a:t>  =  asteroids on collision course with Earth.</a:t>
            </a:r>
          </a:p>
          <a:p>
            <a:pPr>
              <a:buFont typeface="Arial" charset="0"/>
              <a:buNone/>
            </a:pPr>
            <a:endParaRPr lang="en-US" dirty="0"/>
          </a:p>
          <a:p>
            <a:pPr>
              <a:buFont typeface="Arial" charset="0"/>
              <a:buNone/>
            </a:pPr>
            <a:r>
              <a:rPr lang="en-US" i="1" dirty="0"/>
              <a:t>Meteor</a:t>
            </a:r>
            <a:r>
              <a:rPr lang="en-US" dirty="0"/>
              <a:t>  =  when meteoroid hits Earth’s atmosphere… usually burn up (</a:t>
            </a:r>
            <a:r>
              <a:rPr lang="en-US" u="sng" dirty="0"/>
              <a:t>shooting star</a:t>
            </a:r>
            <a:r>
              <a:rPr lang="en-US" dirty="0"/>
              <a:t>).</a:t>
            </a:r>
          </a:p>
          <a:p>
            <a:pPr>
              <a:buFont typeface="Arial" charset="0"/>
              <a:buNone/>
            </a:pPr>
            <a:endParaRPr lang="en-US" dirty="0"/>
          </a:p>
          <a:p>
            <a:pPr>
              <a:buFont typeface="Arial" charset="0"/>
              <a:buNone/>
            </a:pPr>
            <a:r>
              <a:rPr lang="en-US" i="1" dirty="0"/>
              <a:t>Meteorite</a:t>
            </a:r>
            <a:r>
              <a:rPr lang="en-US" dirty="0"/>
              <a:t>  =  if meteor hits Earth.  Over 100 meteorites fall annually…most very small.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Rectangle 137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4572000"/>
            <a:ext cx="5293730" cy="1964266"/>
          </a:xfrm>
          <a:prstGeom prst="rect">
            <a:avLst/>
          </a:prstGeom>
          <a:solidFill>
            <a:srgbClr val="1A3F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697" name="Rectangle 2"/>
          <p:cNvSpPr>
            <a:spLocks noGrp="1"/>
          </p:cNvSpPr>
          <p:nvPr>
            <p:ph type="title"/>
          </p:nvPr>
        </p:nvSpPr>
        <p:spPr>
          <a:xfrm>
            <a:off x="393192" y="4767072"/>
            <a:ext cx="4945641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 eaLnBrk="1" hangingPunct="1">
              <a:lnSpc>
                <a:spcPct val="90000"/>
              </a:lnSpc>
            </a:pPr>
            <a:r>
              <a:rPr lang="en-US" b="1">
                <a:solidFill>
                  <a:srgbClr val="FFFFFF"/>
                </a:solidFill>
              </a:rPr>
              <a:t>Comets</a:t>
            </a:r>
          </a:p>
        </p:txBody>
      </p:sp>
      <p:pic>
        <p:nvPicPr>
          <p:cNvPr id="41987" name="Picture 6" descr="comet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/>
          <a:srcRect r="22404" b="1"/>
          <a:stretch/>
        </p:blipFill>
        <p:spPr>
          <a:xfrm>
            <a:off x="245660" y="321733"/>
            <a:ext cx="5293729" cy="4107392"/>
          </a:xfrm>
          <a:prstGeom prst="rect">
            <a:avLst/>
          </a:prstGeom>
        </p:spPr>
      </p:pic>
      <p:sp>
        <p:nvSpPr>
          <p:cNvPr id="140" name="Rectangle 139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1" y="321732"/>
            <a:ext cx="3251710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060" name="Rectangle 4"/>
          <p:cNvSpPr>
            <a:spLocks noGrp="1"/>
          </p:cNvSpPr>
          <p:nvPr>
            <p:ph type="body" sz="half" idx="1"/>
          </p:nvPr>
        </p:nvSpPr>
        <p:spPr>
          <a:xfrm>
            <a:off x="6021989" y="917725"/>
            <a:ext cx="2568554" cy="485236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defTabSz="914400" eaLnBrk="1" hangingPunct="1">
              <a:lnSpc>
                <a:spcPct val="90000"/>
              </a:lnSpc>
              <a:buNone/>
            </a:pPr>
            <a:r>
              <a:rPr lang="en-US" sz="2400" dirty="0">
                <a:solidFill>
                  <a:srgbClr val="FFFFFF"/>
                </a:solidFill>
              </a:rPr>
              <a:t>Ball of dust and ice that revolves around the sun.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FFFFFF"/>
              </a:solidFill>
            </a:endParaRPr>
          </a:p>
          <a:p>
            <a:pPr marL="0" indent="0" defTabSz="914400" eaLnBrk="1" hangingPunct="1">
              <a:lnSpc>
                <a:spcPct val="90000"/>
              </a:lnSpc>
              <a:buNone/>
            </a:pPr>
            <a:r>
              <a:rPr lang="en-US" sz="2400" dirty="0">
                <a:solidFill>
                  <a:srgbClr val="FFFFFF"/>
                </a:solidFill>
              </a:rPr>
              <a:t>“Dirty snowball”.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FFFFFF"/>
              </a:solidFill>
            </a:endParaRPr>
          </a:p>
          <a:p>
            <a:pPr marL="0" indent="0" defTabSz="914400" eaLnBrk="1" hangingPunct="1">
              <a:lnSpc>
                <a:spcPct val="90000"/>
              </a:lnSpc>
              <a:buNone/>
            </a:pPr>
            <a:r>
              <a:rPr lang="en-US" sz="2400" dirty="0">
                <a:solidFill>
                  <a:srgbClr val="FFFFFF"/>
                </a:solidFill>
              </a:rPr>
              <a:t>Potential end to civilization or species.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7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0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57C7956-70C1-49A0-B404-467DEF9FB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Oort Cloud (many comets live here)</a:t>
            </a:r>
          </a:p>
        </p:txBody>
      </p:sp>
      <p:pic>
        <p:nvPicPr>
          <p:cNvPr id="8" name="Content Placeholder 7" descr="Diagram, timeline&#10;&#10;Description automatically generated">
            <a:extLst>
              <a:ext uri="{FF2B5EF4-FFF2-40B4-BE49-F238E27FC236}">
                <a16:creationId xmlns:a16="http://schemas.microsoft.com/office/drawing/2014/main" id="{E982FD95-B269-4A0E-9784-62F9AF2077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6764" y="1600200"/>
            <a:ext cx="8130472" cy="4525963"/>
          </a:xfrm>
        </p:spPr>
      </p:pic>
    </p:spTree>
    <p:extLst>
      <p:ext uri="{BB962C8B-B14F-4D97-AF65-F5344CB8AC3E}">
        <p14:creationId xmlns:p14="http://schemas.microsoft.com/office/powerpoint/2010/main" val="38800385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Rosetta</a:t>
            </a:r>
          </a:p>
        </p:txBody>
      </p:sp>
      <p:pic>
        <p:nvPicPr>
          <p:cNvPr id="6" name="Content Placeholder 5" descr="Comet-Rosetta"/>
          <p:cNvPicPr>
            <a:picLocks noGrp="1" noChangeAspect="1"/>
          </p:cNvPicPr>
          <p:nvPr>
            <p:ph idx="1"/>
          </p:nvPr>
        </p:nvPicPr>
        <p:blipFill>
          <a:blip r:embed="rId2"/>
          <a:srcRect t="-2739" b="-2739"/>
          <a:stretch>
            <a:fillRect/>
          </a:stretch>
        </p:blipFill>
        <p:spPr/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Comet 67P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018" y="1600200"/>
            <a:ext cx="4525963" cy="4525963"/>
          </a:xfrm>
        </p:spPr>
      </p:pic>
    </p:spTree>
    <p:extLst>
      <p:ext uri="{BB962C8B-B14F-4D97-AF65-F5344CB8AC3E}">
        <p14:creationId xmlns:p14="http://schemas.microsoft.com/office/powerpoint/2010/main" val="40159108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Exoplanet</a:t>
            </a:r>
          </a:p>
        </p:txBody>
      </p:sp>
      <p:sp>
        <p:nvSpPr>
          <p:cNvPr id="25606" name="Rectangle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endParaRPr lang="en-US" dirty="0"/>
          </a:p>
          <a:p>
            <a:pPr>
              <a:buFont typeface="Arial" charset="0"/>
              <a:buNone/>
            </a:pPr>
            <a:r>
              <a:rPr lang="en-US" u="sng" dirty="0" err="1"/>
              <a:t>Exoplanet</a:t>
            </a:r>
            <a:r>
              <a:rPr lang="en-US" dirty="0"/>
              <a:t> =  planet outside the solar system.</a:t>
            </a:r>
          </a:p>
          <a:p>
            <a:pPr>
              <a:buFont typeface="Arial" charset="0"/>
              <a:buNone/>
            </a:pPr>
            <a:endParaRPr lang="en-US" dirty="0"/>
          </a:p>
          <a:p>
            <a:pPr>
              <a:buFont typeface="Arial" charset="0"/>
              <a:buNone/>
            </a:pPr>
            <a:r>
              <a:rPr lang="en-US" dirty="0"/>
              <a:t>	Over 4,300 confirmed so far.</a:t>
            </a:r>
          </a:p>
          <a:p>
            <a:pPr>
              <a:buFont typeface="Arial" charset="0"/>
              <a:buNone/>
            </a:pPr>
            <a:endParaRPr lang="en-US" dirty="0"/>
          </a:p>
          <a:p>
            <a:pPr>
              <a:buFont typeface="Arial" charset="0"/>
              <a:buNone/>
            </a:pPr>
            <a:r>
              <a:rPr lang="en-US" u="sng" dirty="0"/>
              <a:t>Habitable Zone</a:t>
            </a:r>
            <a:r>
              <a:rPr lang="en-US" dirty="0"/>
              <a:t>:  Orbit around a star where liquid water can exist on a planet’s surface.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6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461</TotalTime>
  <Words>667</Words>
  <Application>Microsoft Office PowerPoint</Application>
  <PresentationFormat>On-screen Show (4:3)</PresentationFormat>
  <Paragraphs>143</Paragraphs>
  <Slides>27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27</vt:i4>
      </vt:variant>
    </vt:vector>
  </HeadingPairs>
  <TitlesOfParts>
    <vt:vector size="37" baseType="lpstr">
      <vt:lpstr>Arial</vt:lpstr>
      <vt:lpstr>Calibri</vt:lpstr>
      <vt:lpstr>Calibri Light</vt:lpstr>
      <vt:lpstr>Tw Cen MT</vt:lpstr>
      <vt:lpstr>Office Theme</vt:lpstr>
      <vt:lpstr>1_Office Theme</vt:lpstr>
      <vt:lpstr>2_Office Theme</vt:lpstr>
      <vt:lpstr>3_Office Theme</vt:lpstr>
      <vt:lpstr>4_Office Theme</vt:lpstr>
      <vt:lpstr>5_Office Theme</vt:lpstr>
      <vt:lpstr>Astronomy</vt:lpstr>
      <vt:lpstr>Calendars</vt:lpstr>
      <vt:lpstr>Space</vt:lpstr>
      <vt:lpstr>Milky Way</vt:lpstr>
      <vt:lpstr>Milky Way</vt:lpstr>
      <vt:lpstr>Solar System</vt:lpstr>
      <vt:lpstr>Geocentric Model</vt:lpstr>
      <vt:lpstr>Aristotle’s Universe</vt:lpstr>
      <vt:lpstr>Copernicus</vt:lpstr>
      <vt:lpstr>Heliocentric Model</vt:lpstr>
      <vt:lpstr>Galileo</vt:lpstr>
      <vt:lpstr>Solar Nebula Theory</vt:lpstr>
      <vt:lpstr>Solar Nebula Theory</vt:lpstr>
      <vt:lpstr>PowerPoint Presentation</vt:lpstr>
      <vt:lpstr>Planet Formation</vt:lpstr>
      <vt:lpstr>Planets</vt:lpstr>
      <vt:lpstr>Planet Groups</vt:lpstr>
      <vt:lpstr>PowerPoint Presentation</vt:lpstr>
      <vt:lpstr>Ice Line</vt:lpstr>
      <vt:lpstr>Asteroids</vt:lpstr>
      <vt:lpstr>PowerPoint Presentation</vt:lpstr>
      <vt:lpstr>Meteors</vt:lpstr>
      <vt:lpstr>Comets</vt:lpstr>
      <vt:lpstr>Oort Cloud (many comets live here)</vt:lpstr>
      <vt:lpstr>Rosetta</vt:lpstr>
      <vt:lpstr>Comet 67P</vt:lpstr>
      <vt:lpstr>Exoplanet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Solar Nebula Theory</dc:title>
  <dc:creator>M F</dc:creator>
  <cp:lastModifiedBy>M F</cp:lastModifiedBy>
  <cp:revision>8</cp:revision>
  <cp:lastPrinted>2019-10-14T23:33:29Z</cp:lastPrinted>
  <dcterms:created xsi:type="dcterms:W3CDTF">2018-10-10T11:42:57Z</dcterms:created>
  <dcterms:modified xsi:type="dcterms:W3CDTF">2020-11-18T19:32:04Z</dcterms:modified>
</cp:coreProperties>
</file>