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3" r:id="rId1"/>
    <p:sldMasterId id="2147483818" r:id="rId2"/>
  </p:sldMasterIdLst>
  <p:notesMasterIdLst>
    <p:notesMasterId r:id="rId18"/>
  </p:notesMasterIdLst>
  <p:handoutMasterIdLst>
    <p:handoutMasterId r:id="rId19"/>
  </p:handoutMasterIdLst>
  <p:sldIdLst>
    <p:sldId id="304" r:id="rId3"/>
    <p:sldId id="306" r:id="rId4"/>
    <p:sldId id="307" r:id="rId5"/>
    <p:sldId id="270" r:id="rId6"/>
    <p:sldId id="257" r:id="rId7"/>
    <p:sldId id="271" r:id="rId8"/>
    <p:sldId id="258" r:id="rId9"/>
    <p:sldId id="262" r:id="rId10"/>
    <p:sldId id="264" r:id="rId11"/>
    <p:sldId id="265" r:id="rId12"/>
    <p:sldId id="266" r:id="rId13"/>
    <p:sldId id="267" r:id="rId14"/>
    <p:sldId id="272" r:id="rId15"/>
    <p:sldId id="273" r:id="rId16"/>
    <p:sldId id="263" r:id="rId17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79" autoAdjust="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806" y="2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91F2B0F-F5D3-4384-8FB7-FE542691457A}" type="datetimeFigureOut">
              <a:rPr lang="en-US"/>
              <a:pPr>
                <a:defRPr/>
              </a:pPr>
              <a:t>10/10/2018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0FBB680-EC8E-4400-A4CB-16FE45C117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7516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3BA1BB6-467F-43D5-B2B6-8B75EEB1888D}" type="datetimeFigureOut">
              <a:rPr lang="en-US"/>
              <a:pPr>
                <a:defRPr/>
              </a:pPr>
              <a:t>10/10/2018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29D3A26-3293-42AC-B8C4-3123BBFDE3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3106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2FF639-5CE9-4801-ADF8-13FC2866054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5015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will ask the students to provide a one or two word response that would characterize</a:t>
            </a:r>
            <a:r>
              <a:rPr lang="en-US" baseline="0" dirty="0"/>
              <a:t> the different aspects of the planets in the solar system. </a:t>
            </a:r>
          </a:p>
          <a:p>
            <a:r>
              <a:rPr lang="en-US" baseline="0" dirty="0"/>
              <a:t>We will lead with “Compared to the Jovian planets, terrestrial planets are closer or farther from the Sun”.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EA5E2D-6F42-8B4C-BCC6-8DB5ECEE007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0925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A8A81-D78F-4625-BE2D-182B23A64417}" type="datetimeFigureOut">
              <a:rPr lang="en-US"/>
              <a:pPr>
                <a:defRPr/>
              </a:pPr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B207E-B251-44FF-A769-3E8F3CB3C1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16C38-79EE-4510-8CC7-9D7CBE49B520}" type="datetimeFigureOut">
              <a:rPr lang="en-US"/>
              <a:pPr>
                <a:defRPr/>
              </a:pPr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3E8A1-4862-4C8E-AFA6-EEC9412866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D17B11-D5B8-4F0C-9C1D-52FB0A7265E5}" type="datetimeFigureOut">
              <a:rPr lang="en-US"/>
              <a:pPr>
                <a:defRPr/>
              </a:pPr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05DD7-5F4D-4A8C-96CF-CA756C1894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96FFF-D225-465E-8B77-1C7C384CF94A}" type="datetimeFigureOut">
              <a:rPr lang="en-US"/>
              <a:pPr>
                <a:defRPr/>
              </a:pPr>
              <a:t>10/10/2018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BAB87-5381-4EE4-BE87-7F1C0A5521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F9887-85D4-4B38-B9FD-7E9B11A03EFA}" type="datetimeFigureOut">
              <a:rPr lang="en-US"/>
              <a:pPr>
                <a:defRPr/>
              </a:pPr>
              <a:t>10/10/2018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03489-4905-4345-8E02-00DEE4EB99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54E6E-E082-46F9-B76F-D110C4C3936F}" type="datetimeFigureOut">
              <a:rPr lang="en-US"/>
              <a:pPr>
                <a:defRPr/>
              </a:pPr>
              <a:t>10/10/2018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F87B1-4E5F-4A2C-94EB-EF332D5F5C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E5404-07F7-49EF-B0EB-C9F1143B70D0}" type="datetimeFigureOut">
              <a:rPr lang="en-US"/>
              <a:pPr>
                <a:defRPr/>
              </a:pPr>
              <a:t>10/10/2018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F402F-3791-41E0-8280-614469E96B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136C8-AE9B-425D-9451-62C491354F71}" type="datetimeFigureOut">
              <a:rPr lang="en-US"/>
              <a:pPr>
                <a:defRPr/>
              </a:pPr>
              <a:t>10/10/2018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AB765-0EAB-455E-80A5-C102705CA3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6EA63-0D78-4C20-B44A-A3104511C14D}" type="datetimeFigureOut">
              <a:rPr lang="en-US"/>
              <a:pPr>
                <a:defRPr/>
              </a:pPr>
              <a:t>10/10/2018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44CA7-BA1C-4E74-B591-1F013A0903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8B9C0-241A-48CE-9573-ED8D6D748345}" type="datetimeFigureOut">
              <a:rPr lang="en-US"/>
              <a:pPr>
                <a:defRPr/>
              </a:pPr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202D95-7A80-4D9A-B05B-14EDC714E5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C73F6-71EF-4491-B673-763D59885074}" type="datetimeFigureOut">
              <a:rPr lang="en-US"/>
              <a:pPr>
                <a:defRPr/>
              </a:pPr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C3CA5-C0AC-4EA6-BED7-76EE5745D9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81EE6B-B037-4FAF-B311-FDCB117F0A25}" type="datetimeFigureOut">
              <a:rPr lang="en-US"/>
              <a:pPr>
                <a:defRPr/>
              </a:pPr>
              <a:t>10/10/2018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2BCE4-DC4F-47F7-BD50-E739117C3A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E4945E-B670-4212-8A0E-B73B27D05B2B}" type="datetimeFigureOut">
              <a:rPr lang="en-US"/>
              <a:pPr>
                <a:defRPr/>
              </a:pPr>
              <a:t>10/10/2018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3C278-1020-4340-A4D7-6A66FF081B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A98DF-AC8F-43C3-A0D8-16AE437884BD}" type="datetimeFigureOut">
              <a:rPr lang="en-US"/>
              <a:pPr>
                <a:defRPr/>
              </a:pPr>
              <a:t>10/10/2018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DB698-2119-41A9-9B1F-7D34A32D76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F988F-C8BB-4C57-A963-4B1F40350D1E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6789-38DF-470C-86EC-BD5E82CCC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9021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F988F-C8BB-4C57-A963-4B1F40350D1E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6789-38DF-470C-86EC-BD5E82CCC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027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F988F-C8BB-4C57-A963-4B1F40350D1E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6789-38DF-470C-86EC-BD5E82CCC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4144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F988F-C8BB-4C57-A963-4B1F40350D1E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6789-38DF-470C-86EC-BD5E82CCC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92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F988F-C8BB-4C57-A963-4B1F40350D1E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6789-38DF-470C-86EC-BD5E82CCC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2895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F988F-C8BB-4C57-A963-4B1F40350D1E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6789-38DF-470C-86EC-BD5E82CCC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4886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F988F-C8BB-4C57-A963-4B1F40350D1E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6789-38DF-470C-86EC-BD5E82CCC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169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F988F-C8BB-4C57-A963-4B1F40350D1E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6789-38DF-470C-86EC-BD5E82CCC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0994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F988F-C8BB-4C57-A963-4B1F40350D1E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6789-38DF-470C-86EC-BD5E82CCC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4031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F988F-C8BB-4C57-A963-4B1F40350D1E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6789-38DF-470C-86EC-BD5E82CCC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556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F988F-C8BB-4C57-A963-4B1F40350D1E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6789-38DF-470C-86EC-BD5E82CCC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019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5D70BFEF-B614-4FB7-B7BC-E52FED09D3EF}" type="datetimeFigureOut">
              <a:rPr lang="en-US"/>
              <a:pPr>
                <a:defRPr/>
              </a:pPr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72A85334-8C07-4F2B-A779-694204D06D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6" r:id="rId2"/>
    <p:sldLayoutId id="2147483815" r:id="rId3"/>
    <p:sldLayoutId id="2147483814" r:id="rId4"/>
    <p:sldLayoutId id="2147483813" r:id="rId5"/>
    <p:sldLayoutId id="2147483812" r:id="rId6"/>
    <p:sldLayoutId id="2147483811" r:id="rId7"/>
    <p:sldLayoutId id="2147483810" r:id="rId8"/>
    <p:sldLayoutId id="2147483809" r:id="rId9"/>
    <p:sldLayoutId id="2147483808" r:id="rId10"/>
    <p:sldLayoutId id="2147483807" r:id="rId11"/>
    <p:sldLayoutId id="2147483806" r:id="rId12"/>
    <p:sldLayoutId id="2147483805" r:id="rId13"/>
    <p:sldLayoutId id="2147483804" r:id="rId14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F988F-C8BB-4C57-A963-4B1F40350D1E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A46789-38DF-470C-86EC-BD5E82CCC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665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/>
          </p:nvPr>
        </p:nvSpPr>
        <p:spPr>
          <a:xfrm>
            <a:off x="1150070" y="328677"/>
            <a:ext cx="6419654" cy="806319"/>
          </a:xfrm>
        </p:spPr>
        <p:txBody>
          <a:bodyPr/>
          <a:lstStyle/>
          <a:p>
            <a:pPr algn="ctr"/>
            <a:r>
              <a:rPr lang="en-US" sz="4400" b="1"/>
              <a:t>Solar Nebula Theory</a:t>
            </a:r>
            <a:endParaRPr lang="en-US" sz="4400" b="1" dirty="0"/>
          </a:p>
        </p:txBody>
      </p:sp>
      <p:pic>
        <p:nvPicPr>
          <p:cNvPr id="4" name="Content Placeholder 3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797C5790-8B23-4DBD-AE47-4C36F968C5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75050" y="1843882"/>
            <a:ext cx="5111750" cy="3833812"/>
          </a:xfrm>
        </p:spPr>
      </p:pic>
      <p:sp>
        <p:nvSpPr>
          <p:cNvPr id="44035" name="Rectangle 3"/>
          <p:cNvSpPr>
            <a:spLocks noGrp="1"/>
          </p:cNvSpPr>
          <p:nvPr>
            <p:ph type="body" sz="half" idx="2"/>
          </p:nvPr>
        </p:nvSpPr>
        <p:spPr>
          <a:xfrm>
            <a:off x="113122" y="1435100"/>
            <a:ext cx="3352391" cy="4691063"/>
          </a:xfrm>
        </p:spPr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  <a:defRPr/>
            </a:pPr>
            <a:r>
              <a:rPr lang="en-US" sz="2400" u="sng" dirty="0"/>
              <a:t>How To Make A Star and Planets</a:t>
            </a:r>
            <a:r>
              <a:rPr lang="en-US" sz="2400" dirty="0"/>
              <a:t>:</a:t>
            </a:r>
            <a:endParaRPr lang="en-US" sz="2400" u="sng" dirty="0"/>
          </a:p>
          <a:p>
            <a:pPr>
              <a:lnSpc>
                <a:spcPct val="90000"/>
              </a:lnSpc>
              <a:buFont typeface="Arial" charset="0"/>
              <a:buNone/>
              <a:defRPr/>
            </a:pPr>
            <a:endParaRPr lang="en-US" sz="2400" dirty="0"/>
          </a:p>
          <a:p>
            <a:pPr marL="514350" indent="-514350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en-US" sz="2400" u="sng" dirty="0"/>
              <a:t>nebula</a:t>
            </a:r>
            <a:r>
              <a:rPr lang="en-US" sz="2400" dirty="0"/>
              <a:t>  =  a large cloud of dust and gas. </a:t>
            </a:r>
          </a:p>
          <a:p>
            <a:pPr marL="514350" indent="-514350">
              <a:buNone/>
            </a:pPr>
            <a:endParaRPr lang="en-US" sz="2400" dirty="0"/>
          </a:p>
          <a:p>
            <a:pPr marL="514350" indent="-514350">
              <a:buNone/>
            </a:pPr>
            <a:r>
              <a:rPr lang="en-US" sz="2400" dirty="0"/>
              <a:t>2.	</a:t>
            </a:r>
            <a:r>
              <a:rPr lang="en-US" sz="2400" b="1" dirty="0"/>
              <a:t>GRAVITY</a:t>
            </a:r>
            <a:r>
              <a:rPr lang="en-US" sz="2400" dirty="0"/>
              <a:t> makes the nebula </a:t>
            </a:r>
            <a:r>
              <a:rPr lang="en-US" sz="2400" b="1" dirty="0"/>
              <a:t>spin and flatten</a:t>
            </a:r>
            <a:r>
              <a:rPr lang="en-US" sz="2400" dirty="0"/>
              <a:t>….like making pizza</a:t>
            </a:r>
          </a:p>
          <a:p>
            <a:pPr marL="514350" indent="-514350">
              <a:lnSpc>
                <a:spcPct val="90000"/>
              </a:lnSpc>
              <a:buFont typeface="Arial" charset="0"/>
              <a:buAutoNum type="arabicPeriod"/>
              <a:defRPr/>
            </a:pPr>
            <a:endParaRPr lang="en-US" sz="2400" dirty="0"/>
          </a:p>
          <a:p>
            <a:pPr marL="514350" indent="-514350">
              <a:lnSpc>
                <a:spcPct val="90000"/>
              </a:lnSpc>
              <a:buFont typeface="Arial" charset="0"/>
              <a:buAutoNum type="arabicPeriod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999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1480008" y="349888"/>
            <a:ext cx="5778631" cy="763898"/>
          </a:xfrm>
        </p:spPr>
        <p:txBody>
          <a:bodyPr/>
          <a:lstStyle/>
          <a:p>
            <a:pPr algn="ctr"/>
            <a:r>
              <a:rPr lang="en-US" sz="4400" b="1"/>
              <a:t>Solar Nebula Theory</a:t>
            </a:r>
            <a:endParaRPr lang="en-US" sz="4400" b="1" dirty="0"/>
          </a:p>
        </p:txBody>
      </p:sp>
      <p:pic>
        <p:nvPicPr>
          <p:cNvPr id="5" name="Content Placeholder 4" descr="A picture containing indoor, sitting, monitor&#10;&#10;Description generated with high confidence">
            <a:extLst>
              <a:ext uri="{FF2B5EF4-FFF2-40B4-BE49-F238E27FC236}">
                <a16:creationId xmlns:a16="http://schemas.microsoft.com/office/drawing/2014/main" id="{AD31EC1F-810D-4C9A-ACAD-75FC84A391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5050" y="2215356"/>
            <a:ext cx="5111750" cy="3067050"/>
          </a:xfr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A5F5864-CBBF-47B5-8589-E0D69A65DC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2104" y="1875934"/>
            <a:ext cx="3253410" cy="4250229"/>
          </a:xfrm>
        </p:spPr>
        <p:txBody>
          <a:bodyPr/>
          <a:lstStyle/>
          <a:p>
            <a:r>
              <a:rPr lang="en-US" sz="2000" dirty="0"/>
              <a:t>3.   The center reaches 15 million degrees and ignites!</a:t>
            </a:r>
          </a:p>
          <a:p>
            <a:pPr marL="514350" indent="-514350">
              <a:buFont typeface="Arial" charset="0"/>
              <a:buAutoNum type="arabicPeriod" startAt="3"/>
            </a:pPr>
            <a:endParaRPr lang="en-US" sz="2000" dirty="0"/>
          </a:p>
          <a:p>
            <a:r>
              <a:rPr lang="en-US" sz="2000" dirty="0"/>
              <a:t>4.   </a:t>
            </a:r>
            <a:r>
              <a:rPr lang="en-US" sz="2000" u="sng" dirty="0"/>
              <a:t>Nuclear Fusion</a:t>
            </a:r>
            <a:r>
              <a:rPr lang="is-IS" sz="2000" dirty="0"/>
              <a:t>   </a:t>
            </a:r>
          </a:p>
          <a:p>
            <a:r>
              <a:rPr lang="en-US" sz="2000" dirty="0"/>
              <a:t>lighter elements </a:t>
            </a:r>
            <a:r>
              <a:rPr lang="en-US" sz="2000" b="1" dirty="0"/>
              <a:t>combine</a:t>
            </a:r>
            <a:r>
              <a:rPr lang="en-US" sz="2000" dirty="0"/>
              <a:t> into heavier elements.  </a:t>
            </a:r>
          </a:p>
          <a:p>
            <a:pPr marL="514350" indent="-514350">
              <a:buFont typeface="Arial" charset="0"/>
              <a:buAutoNum type="arabicPeriod" startAt="5"/>
            </a:pPr>
            <a:endParaRPr lang="en-US" sz="2000" dirty="0"/>
          </a:p>
          <a:p>
            <a:r>
              <a:rPr lang="en-US" sz="2000" dirty="0"/>
              <a:t>5.  Voila… a star and planets are formed.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96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5" descr="SolarNebula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731838"/>
            <a:ext cx="8229600" cy="4937125"/>
          </a:xfrm>
        </p:spPr>
      </p:pic>
    </p:spTree>
    <p:extLst>
      <p:ext uri="{BB962C8B-B14F-4D97-AF65-F5344CB8AC3E}">
        <p14:creationId xmlns:p14="http://schemas.microsoft.com/office/powerpoint/2010/main" val="1411389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Planet 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	</a:t>
            </a:r>
            <a:r>
              <a:rPr lang="en-US" u="sng" dirty="0"/>
              <a:t>Planetary Disk</a:t>
            </a:r>
            <a:r>
              <a:rPr lang="en-US" dirty="0"/>
              <a:t>   -  dust and rocks orbiting the new Sun.</a:t>
            </a:r>
          </a:p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r>
              <a:rPr lang="en-US" dirty="0"/>
              <a:t>	Dust and rocks begin to clump together… like a snowball  =  </a:t>
            </a:r>
            <a:r>
              <a:rPr lang="en-US" u="sng" dirty="0"/>
              <a:t>accretion</a:t>
            </a:r>
            <a:r>
              <a:rPr lang="en-US" dirty="0"/>
              <a:t>.</a:t>
            </a:r>
          </a:p>
          <a:p>
            <a:pPr marL="514350" indent="-514350">
              <a:buFont typeface="Arial" charset="0"/>
              <a:buAutoNum type="arabicPeriod" startAt="9"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r>
              <a:rPr lang="en-US" dirty="0"/>
              <a:t>	</a:t>
            </a:r>
            <a:r>
              <a:rPr lang="en-US" u="sng" dirty="0" err="1"/>
              <a:t>Planetesimals</a:t>
            </a:r>
            <a:r>
              <a:rPr lang="en-US" dirty="0"/>
              <a:t>  =  objects size of small moons with gravitational fields.</a:t>
            </a:r>
          </a:p>
          <a:p>
            <a:pPr marL="514350" indent="-514350">
              <a:buFont typeface="Arial" charset="0"/>
              <a:buAutoNum type="arabicPeriod" startAt="9"/>
              <a:defRPr/>
            </a:pPr>
            <a:endParaRPr lang="en-US" dirty="0"/>
          </a:p>
          <a:p>
            <a:pPr marL="514350" indent="-514350">
              <a:buFont typeface="Arial" charset="0"/>
              <a:buAutoNum type="arabicPeriod" startAt="9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5" descr="SolarNebula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731838"/>
            <a:ext cx="8229600" cy="4937125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69">
            <a:extLst>
              <a:ext uri="{FF2B5EF4-FFF2-40B4-BE49-F238E27FC236}">
                <a16:creationId xmlns:a16="http://schemas.microsoft.com/office/drawing/2014/main" id="{B0792D4F-247E-46FE-85FC-881DEFA41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457"/>
            <a:ext cx="9141714" cy="22855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475707" y="4892358"/>
            <a:ext cx="282470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4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Planets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4C4EF81-34DE-4219-933E-3BBA41EE5F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4779" y="640079"/>
            <a:ext cx="8249161" cy="3360407"/>
          </a:xfrm>
          <a:prstGeom prst="rect">
            <a:avLst/>
          </a:prstGeom>
        </p:spPr>
      </p:pic>
      <p:cxnSp>
        <p:nvCxnSpPr>
          <p:cNvPr id="23556" name="Straight Connector 71">
            <a:extLst>
              <a:ext uri="{FF2B5EF4-FFF2-40B4-BE49-F238E27FC236}">
                <a16:creationId xmlns:a16="http://schemas.microsoft.com/office/drawing/2014/main" id="{CE272F12-AF86-441A-BC1B-C014BBBF85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3479748" y="5097939"/>
            <a:ext cx="0" cy="914400"/>
          </a:xfrm>
          <a:prstGeom prst="line">
            <a:avLst/>
          </a:prstGeom>
          <a:ln w="1905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9C3EF0-5542-4C9F-B3BA-ADF7907DF2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59088" y="4727542"/>
            <a:ext cx="5004852" cy="2130458"/>
          </a:xfr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defTabSz="914400" eaLnBrk="1" hangingPunct="1">
              <a:lnSpc>
                <a:spcPct val="90000"/>
              </a:lnSpc>
              <a:defRPr/>
            </a:pPr>
            <a:r>
              <a:rPr lang="en-US" sz="2000" u="sng" dirty="0">
                <a:solidFill>
                  <a:schemeClr val="bg1"/>
                </a:solidFill>
              </a:rPr>
              <a:t>Definition (2006)</a:t>
            </a:r>
            <a:r>
              <a:rPr lang="en-US" sz="2000" dirty="0">
                <a:solidFill>
                  <a:schemeClr val="bg1"/>
                </a:solidFill>
              </a:rPr>
              <a:t>: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chemeClr val="bg1"/>
              </a:solidFill>
            </a:endParaRPr>
          </a:p>
          <a:p>
            <a:pPr defTabSz="914400" eaLnBrk="1" hangingPunct="1">
              <a:lnSpc>
                <a:spcPct val="90000"/>
              </a:lnSpc>
              <a:defRPr/>
            </a:pPr>
            <a:r>
              <a:rPr lang="en-US" sz="2000" dirty="0">
                <a:solidFill>
                  <a:schemeClr val="bg1"/>
                </a:solidFill>
              </a:rPr>
              <a:t>1.  In orbit around the Sun (no moons)</a:t>
            </a:r>
          </a:p>
          <a:p>
            <a:pPr marL="514350"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chemeClr val="bg1"/>
              </a:solidFill>
            </a:endParaRPr>
          </a:p>
          <a:p>
            <a:pPr defTabSz="914400" eaLnBrk="1" hangingPunct="1">
              <a:lnSpc>
                <a:spcPct val="90000"/>
              </a:lnSpc>
              <a:defRPr/>
            </a:pPr>
            <a:r>
              <a:rPr lang="en-US" sz="2000" dirty="0">
                <a:solidFill>
                  <a:schemeClr val="bg1"/>
                </a:solidFill>
              </a:rPr>
              <a:t>2.  Enough mass to be a sphere</a:t>
            </a:r>
          </a:p>
          <a:p>
            <a:pPr marL="514350"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chemeClr val="bg1"/>
              </a:solidFill>
            </a:endParaRPr>
          </a:p>
          <a:p>
            <a:pPr defTabSz="914400" eaLnBrk="1" hangingPunct="1">
              <a:lnSpc>
                <a:spcPct val="90000"/>
              </a:lnSpc>
              <a:defRPr/>
            </a:pPr>
            <a:r>
              <a:rPr lang="en-US" sz="2000" dirty="0">
                <a:solidFill>
                  <a:schemeClr val="bg1"/>
                </a:solidFill>
              </a:rPr>
              <a:t>3.  Cleared the “neighborhood” around its orbit 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Ice Line</a:t>
            </a:r>
          </a:p>
        </p:txBody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Font typeface="Arial" charset="0"/>
              <a:buNone/>
              <a:defRPr/>
            </a:pPr>
            <a:r>
              <a:rPr lang="en-US" dirty="0"/>
              <a:t>--    Sun’s high temperatures burn off lighter elements (gas) from planets close to the sun.</a:t>
            </a:r>
          </a:p>
          <a:p>
            <a:pPr>
              <a:lnSpc>
                <a:spcPct val="90000"/>
              </a:lnSpc>
              <a:defRPr/>
            </a:pPr>
            <a:endParaRPr lang="en-US" dirty="0"/>
          </a:p>
          <a:p>
            <a:pPr marL="0" indent="0">
              <a:lnSpc>
                <a:spcPct val="90000"/>
              </a:lnSpc>
              <a:buFont typeface="Arial" charset="0"/>
              <a:buNone/>
              <a:defRPr/>
            </a:pPr>
            <a:r>
              <a:rPr lang="en-US" dirty="0"/>
              <a:t>--    Cooler temperatures further away allow gas and ice to collect.</a:t>
            </a:r>
          </a:p>
          <a:p>
            <a:pPr>
              <a:lnSpc>
                <a:spcPct val="90000"/>
              </a:lnSpc>
              <a:defRPr/>
            </a:pPr>
            <a:endParaRPr lang="en-US" dirty="0"/>
          </a:p>
          <a:p>
            <a:pPr>
              <a:lnSpc>
                <a:spcPct val="90000"/>
              </a:lnSpc>
              <a:buFont typeface="Arial" charset="0"/>
              <a:buNone/>
              <a:defRPr/>
            </a:pPr>
            <a:r>
              <a:rPr lang="en-US" i="1" u="sng" dirty="0"/>
              <a:t>As a Result</a:t>
            </a:r>
            <a:r>
              <a:rPr lang="en-US" dirty="0"/>
              <a:t>:  </a:t>
            </a:r>
          </a:p>
          <a:p>
            <a:pPr>
              <a:lnSpc>
                <a:spcPct val="90000"/>
              </a:lnSpc>
              <a:buFont typeface="Arial" charset="0"/>
              <a:buNone/>
              <a:defRPr/>
            </a:pPr>
            <a:r>
              <a:rPr lang="en-US" dirty="0"/>
              <a:t>		Inner planets are solid (Terrestrial)</a:t>
            </a:r>
          </a:p>
          <a:p>
            <a:pPr>
              <a:lnSpc>
                <a:spcPct val="90000"/>
              </a:lnSpc>
              <a:buFont typeface="Arial" charset="0"/>
              <a:buNone/>
              <a:defRPr/>
            </a:pPr>
            <a:r>
              <a:rPr lang="en-US" dirty="0"/>
              <a:t>		Outer planets are gas (Jovian)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b="1" dirty="0"/>
              <a:t>Planet Groups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228600" y="1371598"/>
          <a:ext cx="8610600" cy="5105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7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9343">
                <a:tc>
                  <a:txBody>
                    <a:bodyPr/>
                    <a:lstStyle/>
                    <a:p>
                      <a:r>
                        <a:rPr lang="en-US" dirty="0"/>
                        <a:t>Characteristics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Terrestrial-M,V,E,M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Jovian-J,S,U,N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9343">
                <a:tc>
                  <a:txBody>
                    <a:bodyPr/>
                    <a:lstStyle/>
                    <a:p>
                      <a:r>
                        <a:rPr lang="en-US" dirty="0"/>
                        <a:t>Distance from Sun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9343">
                <a:tc>
                  <a:txBody>
                    <a:bodyPr/>
                    <a:lstStyle/>
                    <a:p>
                      <a:r>
                        <a:rPr lang="en-US" dirty="0"/>
                        <a:t>Made mostly of</a:t>
                      </a:r>
                      <a:r>
                        <a:rPr lang="mr-IN" dirty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9343">
                <a:tc>
                  <a:txBody>
                    <a:bodyPr/>
                    <a:lstStyle/>
                    <a:p>
                      <a:r>
                        <a:rPr lang="en-US" dirty="0"/>
                        <a:t>Relative Size/Diameter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9343">
                <a:tc>
                  <a:txBody>
                    <a:bodyPr/>
                    <a:lstStyle/>
                    <a:p>
                      <a:r>
                        <a:rPr lang="en-US" dirty="0"/>
                        <a:t>Density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9343">
                <a:tc>
                  <a:txBody>
                    <a:bodyPr/>
                    <a:lstStyle/>
                    <a:p>
                      <a:r>
                        <a:rPr lang="en-US" dirty="0"/>
                        <a:t># of moons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9343">
                <a:tc>
                  <a:txBody>
                    <a:bodyPr/>
                    <a:lstStyle/>
                    <a:p>
                      <a:r>
                        <a:rPr lang="en-US" dirty="0"/>
                        <a:t>Length of revolution</a:t>
                      </a:r>
                      <a:r>
                        <a:rPr lang="en-US" baseline="0" dirty="0"/>
                        <a:t> around the Sun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505200" y="2209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Closer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48400" y="2209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Farther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30480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Minerals and rocks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48400" y="2971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3733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Relatively Small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48400" y="3733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Very large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80062" y="4495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Very Dense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48400" y="44196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Less Dense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29000" y="51816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Few if any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48400" y="519695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Many moons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52800" y="5909035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Relatively Short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48400" y="5861539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Very long</a:t>
            </a:r>
          </a:p>
        </p:txBody>
      </p:sp>
    </p:spTree>
    <p:extLst>
      <p:ext uri="{BB962C8B-B14F-4D97-AF65-F5344CB8AC3E}">
        <p14:creationId xmlns:p14="http://schemas.microsoft.com/office/powerpoint/2010/main" val="4240525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Asteroids</a:t>
            </a:r>
          </a:p>
        </p:txBody>
      </p:sp>
      <p:sp>
        <p:nvSpPr>
          <p:cNvPr id="39940" name="Rectangle 4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Rocky and Metallic objects that orbit the sun.</a:t>
            </a:r>
          </a:p>
          <a:p>
            <a:endParaRPr lang="en-US" sz="2800" dirty="0"/>
          </a:p>
          <a:p>
            <a:pPr marL="0" indent="0">
              <a:buNone/>
            </a:pPr>
            <a:r>
              <a:rPr lang="en-US" sz="2800" dirty="0"/>
              <a:t>Most located between Mars and Jupiter.</a:t>
            </a:r>
          </a:p>
          <a:p>
            <a:endParaRPr lang="en-US" sz="2800" dirty="0"/>
          </a:p>
          <a:p>
            <a:pPr marL="0" indent="0">
              <a:buNone/>
            </a:pPr>
            <a:r>
              <a:rPr lang="en-US" sz="2800" dirty="0"/>
              <a:t>Potential end to civilization or species.</a:t>
            </a:r>
          </a:p>
        </p:txBody>
      </p:sp>
      <p:pic>
        <p:nvPicPr>
          <p:cNvPr id="6" name="Content Placeholder 5" descr="Asteroidsscale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24712" b="-2471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5" descr="asteroidbelt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611313" y="566738"/>
            <a:ext cx="6110287" cy="564515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Meteoroids</a:t>
            </a:r>
          </a:p>
        </p:txBody>
      </p:sp>
      <p:sp>
        <p:nvSpPr>
          <p:cNvPr id="4403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i="1"/>
              <a:t>Meteoroids</a:t>
            </a:r>
            <a:r>
              <a:rPr lang="en-US"/>
              <a:t>  =  asteroids on collision course with Earth.</a:t>
            </a:r>
          </a:p>
          <a:p>
            <a:pPr>
              <a:buFont typeface="Arial" charset="0"/>
              <a:buNone/>
            </a:pPr>
            <a:endParaRPr lang="en-US"/>
          </a:p>
          <a:p>
            <a:pPr>
              <a:buFont typeface="Arial" charset="0"/>
              <a:buNone/>
            </a:pPr>
            <a:r>
              <a:rPr lang="en-US" i="1"/>
              <a:t>Meteor</a:t>
            </a:r>
            <a:r>
              <a:rPr lang="en-US"/>
              <a:t>  =  when meteoroid hits Earth’s atmosphere… usually burn up (</a:t>
            </a:r>
            <a:r>
              <a:rPr lang="en-US" u="sng"/>
              <a:t>shooting star</a:t>
            </a:r>
            <a:r>
              <a:rPr lang="en-US"/>
              <a:t>).</a:t>
            </a:r>
          </a:p>
          <a:p>
            <a:pPr>
              <a:buFont typeface="Arial" charset="0"/>
              <a:buNone/>
            </a:pPr>
            <a:endParaRPr lang="en-US"/>
          </a:p>
          <a:p>
            <a:pPr>
              <a:buFont typeface="Arial" charset="0"/>
              <a:buNone/>
            </a:pPr>
            <a:r>
              <a:rPr lang="en-US" i="1"/>
              <a:t>Meteorite</a:t>
            </a:r>
            <a:r>
              <a:rPr lang="en-US"/>
              <a:t>  =  if meteor hits Earth.  Over 100 meteorites fall annually…most very small.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angle 137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1A3F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697" name="Rectangle 2"/>
          <p:cNvSpPr>
            <a:spLocks noGrp="1"/>
          </p:cNvSpPr>
          <p:nvPr>
            <p:ph type="title"/>
          </p:nvPr>
        </p:nvSpPr>
        <p:spPr>
          <a:xfrm>
            <a:off x="393192" y="4767072"/>
            <a:ext cx="4945641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 eaLnBrk="1" hangingPunct="1">
              <a:lnSpc>
                <a:spcPct val="90000"/>
              </a:lnSpc>
            </a:pPr>
            <a:r>
              <a:rPr lang="en-US" b="1">
                <a:solidFill>
                  <a:srgbClr val="FFFFFF"/>
                </a:solidFill>
              </a:rPr>
              <a:t>Comets</a:t>
            </a:r>
          </a:p>
        </p:txBody>
      </p:sp>
      <p:pic>
        <p:nvPicPr>
          <p:cNvPr id="41987" name="Picture 6" descr="comet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/>
          <a:srcRect r="22404" b="1"/>
          <a:stretch/>
        </p:blipFill>
        <p:spPr>
          <a:xfrm>
            <a:off x="245660" y="321733"/>
            <a:ext cx="5293729" cy="4107392"/>
          </a:xfrm>
          <a:prstGeom prst="rect">
            <a:avLst/>
          </a:prstGeom>
        </p:spPr>
      </p:pic>
      <p:sp>
        <p:nvSpPr>
          <p:cNvPr id="140" name="Rectangle 139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060" name="Rectangle 4"/>
          <p:cNvSpPr>
            <a:spLocks noGrp="1"/>
          </p:cNvSpPr>
          <p:nvPr>
            <p:ph type="body" sz="half" idx="1"/>
          </p:nvPr>
        </p:nvSpPr>
        <p:spPr>
          <a:xfrm>
            <a:off x="6021989" y="917725"/>
            <a:ext cx="2568554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defTabSz="914400" eaLnBrk="1" hangingPunct="1">
              <a:lnSpc>
                <a:spcPct val="90000"/>
              </a:lnSpc>
              <a:buNone/>
            </a:pPr>
            <a:r>
              <a:rPr lang="en-US" sz="2400" dirty="0">
                <a:solidFill>
                  <a:srgbClr val="FFFFFF"/>
                </a:solidFill>
              </a:rPr>
              <a:t>Ball of dust and ice that revolves around the sun.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FFFFFF"/>
              </a:solidFill>
            </a:endParaRPr>
          </a:p>
          <a:p>
            <a:pPr marL="0" indent="0" defTabSz="914400" eaLnBrk="1" hangingPunct="1">
              <a:lnSpc>
                <a:spcPct val="90000"/>
              </a:lnSpc>
              <a:buNone/>
            </a:pPr>
            <a:r>
              <a:rPr lang="en-US" sz="2400" dirty="0">
                <a:solidFill>
                  <a:srgbClr val="FFFFFF"/>
                </a:solidFill>
              </a:rPr>
              <a:t>“Dirty snowball”.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FFFFFF"/>
              </a:solidFill>
            </a:endParaRPr>
          </a:p>
          <a:p>
            <a:pPr marL="0" indent="0" defTabSz="914400" eaLnBrk="1" hangingPunct="1">
              <a:lnSpc>
                <a:spcPct val="90000"/>
              </a:lnSpc>
              <a:buNone/>
            </a:pPr>
            <a:r>
              <a:rPr lang="en-US" sz="2400" dirty="0">
                <a:solidFill>
                  <a:srgbClr val="FFFFFF"/>
                </a:solidFill>
              </a:rPr>
              <a:t>Potential end to civilization or species.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Rosetta</a:t>
            </a:r>
          </a:p>
        </p:txBody>
      </p:sp>
      <p:pic>
        <p:nvPicPr>
          <p:cNvPr id="6" name="Content Placeholder 5" descr="Comet-Rosetta"/>
          <p:cNvPicPr>
            <a:picLocks noGrp="1" noChangeAspect="1"/>
          </p:cNvPicPr>
          <p:nvPr>
            <p:ph idx="1"/>
          </p:nvPr>
        </p:nvPicPr>
        <p:blipFill>
          <a:blip r:embed="rId2"/>
          <a:srcRect t="-2739" b="-2739"/>
          <a:stretch>
            <a:fillRect/>
          </a:stretch>
        </p:blipFill>
        <p:spPr/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Comet 67P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  <p:extLst>
      <p:ext uri="{BB962C8B-B14F-4D97-AF65-F5344CB8AC3E}">
        <p14:creationId xmlns:p14="http://schemas.microsoft.com/office/powerpoint/2010/main" val="4015910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Exoplanet</a:t>
            </a:r>
          </a:p>
        </p:txBody>
      </p:sp>
      <p:sp>
        <p:nvSpPr>
          <p:cNvPr id="25606" name="Rectangle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endParaRPr lang="en-US" dirty="0"/>
          </a:p>
          <a:p>
            <a:pPr>
              <a:buFont typeface="Arial" charset="0"/>
              <a:buNone/>
            </a:pPr>
            <a:r>
              <a:rPr lang="en-US" i="1" dirty="0" err="1"/>
              <a:t>Exoplanet</a:t>
            </a:r>
            <a:r>
              <a:rPr lang="en-US" dirty="0"/>
              <a:t> =  planet outside the solar system.</a:t>
            </a:r>
          </a:p>
          <a:p>
            <a:pPr>
              <a:buFont typeface="Arial" charset="0"/>
              <a:buNone/>
            </a:pPr>
            <a:endParaRPr lang="en-US" dirty="0"/>
          </a:p>
          <a:p>
            <a:pPr>
              <a:buFont typeface="Arial" charset="0"/>
              <a:buNone/>
            </a:pPr>
            <a:r>
              <a:rPr lang="en-US" dirty="0"/>
              <a:t>	Over 2,400 found so far.</a:t>
            </a:r>
          </a:p>
          <a:p>
            <a:pPr>
              <a:buFont typeface="Arial" charset="0"/>
              <a:buNone/>
            </a:pPr>
            <a:endParaRPr lang="en-US" dirty="0"/>
          </a:p>
          <a:p>
            <a:pPr>
              <a:buFont typeface="Arial" charset="0"/>
              <a:buNone/>
            </a:pPr>
            <a:r>
              <a:rPr lang="en-US" dirty="0"/>
              <a:t>	First rocky planet found.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6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343</Words>
  <Application>Microsoft Office PowerPoint</Application>
  <PresentationFormat>On-screen Show (4:3)</PresentationFormat>
  <Paragraphs>88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Tw Cen MT</vt:lpstr>
      <vt:lpstr>Office Theme</vt:lpstr>
      <vt:lpstr>1_Office Theme</vt:lpstr>
      <vt:lpstr>Solar Nebula Theory</vt:lpstr>
      <vt:lpstr>Solar Nebula Theory</vt:lpstr>
      <vt:lpstr>PowerPoint Presentation</vt:lpstr>
      <vt:lpstr>Planet Formation</vt:lpstr>
      <vt:lpstr>PowerPoint Presentation</vt:lpstr>
      <vt:lpstr>Planets</vt:lpstr>
      <vt:lpstr>Ice Line</vt:lpstr>
      <vt:lpstr>Planet Groups</vt:lpstr>
      <vt:lpstr>Asteroids</vt:lpstr>
      <vt:lpstr>PowerPoint Presentation</vt:lpstr>
      <vt:lpstr>Meteoroids</vt:lpstr>
      <vt:lpstr>Comets</vt:lpstr>
      <vt:lpstr>Rosetta</vt:lpstr>
      <vt:lpstr>Comet 67P</vt:lpstr>
      <vt:lpstr>Exoplanet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Solar Nebula Theory</dc:title>
  <dc:creator>M F</dc:creator>
  <cp:lastModifiedBy>M F</cp:lastModifiedBy>
  <cp:revision>1</cp:revision>
  <dcterms:created xsi:type="dcterms:W3CDTF">2018-10-10T11:42:57Z</dcterms:created>
  <dcterms:modified xsi:type="dcterms:W3CDTF">2018-10-10T11:43:35Z</dcterms:modified>
</cp:coreProperties>
</file>