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63" r:id="rId2"/>
    <p:sldId id="264" r:id="rId3"/>
    <p:sldId id="265" r:id="rId4"/>
    <p:sldId id="288" r:id="rId5"/>
    <p:sldId id="289" r:id="rId6"/>
    <p:sldId id="294" r:id="rId7"/>
    <p:sldId id="284" r:id="rId8"/>
    <p:sldId id="268" r:id="rId9"/>
    <p:sldId id="285" r:id="rId10"/>
    <p:sldId id="272" r:id="rId11"/>
    <p:sldId id="275" r:id="rId12"/>
    <p:sldId id="286" r:id="rId13"/>
    <p:sldId id="276" r:id="rId14"/>
    <p:sldId id="295" r:id="rId15"/>
    <p:sldId id="287" r:id="rId16"/>
    <p:sldId id="279" r:id="rId17"/>
    <p:sldId id="290" r:id="rId18"/>
    <p:sldId id="292" r:id="rId19"/>
    <p:sldId id="293" r:id="rId20"/>
    <p:sldId id="296" r:id="rId21"/>
    <p:sldId id="297"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p:scale>
          <a:sx n="80" d="100"/>
          <a:sy n="80" d="100"/>
        </p:scale>
        <p:origin x="75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hyperlink" Target="https://www.youtube.com/watch?v=1lAMzzrjTq0" TargetMode="Externa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youtube.com/watch?v=1lAMzzrjTq0" TargetMode="External"/><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F86AF4CB-822D-44F3-A678-587A93A06F4B}" type="doc">
      <dgm:prSet loTypeId="urn:microsoft.com/office/officeart/2018/2/layout/IconVerticalSolidList" loCatId="icon" qsTypeId="urn:microsoft.com/office/officeart/2005/8/quickstyle/simple4" qsCatId="simple" csTypeId="urn:microsoft.com/office/officeart/2018/5/colors/Iconchunking_neutralicontext_colorful1" csCatId="colorful" phldr="1"/>
      <dgm:spPr/>
      <dgm:t>
        <a:bodyPr/>
        <a:lstStyle/>
        <a:p>
          <a:endParaRPr lang="en-US"/>
        </a:p>
      </dgm:t>
    </dgm:pt>
    <dgm:pt modelId="{1069EB44-FE85-4D00-8DB1-830245EFD0FC}">
      <dgm:prSet/>
      <dgm:spPr/>
      <dgm:t>
        <a:bodyPr/>
        <a:lstStyle/>
        <a:p>
          <a:r>
            <a:rPr lang="en-US"/>
            <a:t>Stranger Anxiety</a:t>
          </a:r>
        </a:p>
      </dgm:t>
    </dgm:pt>
    <dgm:pt modelId="{09297FFA-D230-430C-8BAB-2C451B2F4DC9}" type="parTrans" cxnId="{1B2B3E1E-0032-46D9-8067-40E654239AF6}">
      <dgm:prSet/>
      <dgm:spPr/>
      <dgm:t>
        <a:bodyPr/>
        <a:lstStyle/>
        <a:p>
          <a:endParaRPr lang="en-US"/>
        </a:p>
      </dgm:t>
    </dgm:pt>
    <dgm:pt modelId="{454CB81A-6AA5-4F7D-88E4-C9D2CB76D58D}" type="sibTrans" cxnId="{1B2B3E1E-0032-46D9-8067-40E654239AF6}">
      <dgm:prSet/>
      <dgm:spPr/>
      <dgm:t>
        <a:bodyPr/>
        <a:lstStyle/>
        <a:p>
          <a:endParaRPr lang="en-US"/>
        </a:p>
      </dgm:t>
    </dgm:pt>
    <dgm:pt modelId="{65562A36-8154-4052-85C8-41826E799E9E}">
      <dgm:prSet/>
      <dgm:spPr/>
      <dgm:t>
        <a:bodyPr/>
        <a:lstStyle/>
        <a:p>
          <a:r>
            <a:rPr lang="en-US"/>
            <a:t>Separation Anxiety (depends on attachment to the parent)</a:t>
          </a:r>
        </a:p>
      </dgm:t>
    </dgm:pt>
    <dgm:pt modelId="{17319160-D561-4B54-B3D3-A31237B88F93}" type="parTrans" cxnId="{B2432A7F-CF0E-4FD3-857A-63811DC8B745}">
      <dgm:prSet/>
      <dgm:spPr/>
      <dgm:t>
        <a:bodyPr/>
        <a:lstStyle/>
        <a:p>
          <a:endParaRPr lang="en-US"/>
        </a:p>
      </dgm:t>
    </dgm:pt>
    <dgm:pt modelId="{F79F8664-2B37-4644-901B-D8A49D943FF2}" type="sibTrans" cxnId="{B2432A7F-CF0E-4FD3-857A-63811DC8B745}">
      <dgm:prSet/>
      <dgm:spPr/>
      <dgm:t>
        <a:bodyPr/>
        <a:lstStyle/>
        <a:p>
          <a:endParaRPr lang="en-US"/>
        </a:p>
      </dgm:t>
    </dgm:pt>
    <dgm:pt modelId="{62C2369C-10E7-4BF6-82BE-FC5EDA5A2225}">
      <dgm:prSet/>
      <dgm:spPr/>
      <dgm:t>
        <a:bodyPr/>
        <a:lstStyle/>
        <a:p>
          <a:r>
            <a:rPr lang="en-US" u="none" dirty="0">
              <a:hlinkClick xmlns:r="http://schemas.openxmlformats.org/officeDocument/2006/relationships" r:id="rId1"/>
            </a:rPr>
            <a:t>Sense of Self</a:t>
          </a:r>
          <a:r>
            <a:rPr lang="en-US" u="none" dirty="0"/>
            <a:t> </a:t>
          </a:r>
        </a:p>
      </dgm:t>
    </dgm:pt>
    <dgm:pt modelId="{35FD8403-C0B1-4BDC-83E6-0ECA4FF98EC4}" type="parTrans" cxnId="{AC4FE5FF-85BA-46C4-BF80-891CFDDEE1E2}">
      <dgm:prSet/>
      <dgm:spPr/>
      <dgm:t>
        <a:bodyPr/>
        <a:lstStyle/>
        <a:p>
          <a:endParaRPr lang="en-US"/>
        </a:p>
      </dgm:t>
    </dgm:pt>
    <dgm:pt modelId="{E46B8106-A92F-4831-B591-F889F1FDDE83}" type="sibTrans" cxnId="{AC4FE5FF-85BA-46C4-BF80-891CFDDEE1E2}">
      <dgm:prSet/>
      <dgm:spPr/>
      <dgm:t>
        <a:bodyPr/>
        <a:lstStyle/>
        <a:p>
          <a:endParaRPr lang="en-US"/>
        </a:p>
      </dgm:t>
    </dgm:pt>
    <dgm:pt modelId="{BC9F21BD-2472-4CB4-B556-06B3141273E3}" type="pres">
      <dgm:prSet presAssocID="{F86AF4CB-822D-44F3-A678-587A93A06F4B}" presName="root" presStyleCnt="0">
        <dgm:presLayoutVars>
          <dgm:dir/>
          <dgm:resizeHandles val="exact"/>
        </dgm:presLayoutVars>
      </dgm:prSet>
      <dgm:spPr/>
    </dgm:pt>
    <dgm:pt modelId="{65D0AF8B-BCBA-496A-A824-7D832CAD80F3}" type="pres">
      <dgm:prSet presAssocID="{1069EB44-FE85-4D00-8DB1-830245EFD0FC}" presName="compNode" presStyleCnt="0"/>
      <dgm:spPr/>
    </dgm:pt>
    <dgm:pt modelId="{49C2814A-2992-451F-8861-C039DCBAA07B}" type="pres">
      <dgm:prSet presAssocID="{1069EB44-FE85-4D00-8DB1-830245EFD0FC}" presName="bgRect" presStyleLbl="bgShp" presStyleIdx="0" presStyleCnt="3"/>
      <dgm:spPr/>
    </dgm:pt>
    <dgm:pt modelId="{7DBD073C-F976-419A-8901-8F79FCC28623}" type="pres">
      <dgm:prSet presAssocID="{1069EB44-FE85-4D00-8DB1-830245EFD0FC}"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g"/>
        </a:ext>
      </dgm:extLst>
    </dgm:pt>
    <dgm:pt modelId="{1715AED2-55AB-4746-B4E7-373283A77770}" type="pres">
      <dgm:prSet presAssocID="{1069EB44-FE85-4D00-8DB1-830245EFD0FC}" presName="spaceRect" presStyleCnt="0"/>
      <dgm:spPr/>
    </dgm:pt>
    <dgm:pt modelId="{E61787E0-D924-4E33-8949-F33153ABC456}" type="pres">
      <dgm:prSet presAssocID="{1069EB44-FE85-4D00-8DB1-830245EFD0FC}" presName="parTx" presStyleLbl="revTx" presStyleIdx="0" presStyleCnt="3">
        <dgm:presLayoutVars>
          <dgm:chMax val="0"/>
          <dgm:chPref val="0"/>
        </dgm:presLayoutVars>
      </dgm:prSet>
      <dgm:spPr/>
    </dgm:pt>
    <dgm:pt modelId="{AB1E3A8C-CD2C-4510-9315-0CBB8B865B5A}" type="pres">
      <dgm:prSet presAssocID="{454CB81A-6AA5-4F7D-88E4-C9D2CB76D58D}" presName="sibTrans" presStyleCnt="0"/>
      <dgm:spPr/>
    </dgm:pt>
    <dgm:pt modelId="{FAE89BDB-835D-48E6-8EE4-5F3DCFD04CED}" type="pres">
      <dgm:prSet presAssocID="{65562A36-8154-4052-85C8-41826E799E9E}" presName="compNode" presStyleCnt="0"/>
      <dgm:spPr/>
    </dgm:pt>
    <dgm:pt modelId="{147AF461-579E-4229-831B-D9044D4727F3}" type="pres">
      <dgm:prSet presAssocID="{65562A36-8154-4052-85C8-41826E799E9E}" presName="bgRect" presStyleLbl="bgShp" presStyleIdx="1" presStyleCnt="3"/>
      <dgm:spPr/>
    </dgm:pt>
    <dgm:pt modelId="{DA26BA2C-ADD7-4D64-B3F5-DA8871EE9D44}" type="pres">
      <dgm:prSet presAssocID="{65562A36-8154-4052-85C8-41826E799E9E}"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arent and Child"/>
        </a:ext>
      </dgm:extLst>
    </dgm:pt>
    <dgm:pt modelId="{0AF83718-079C-4213-99A7-85BBCDF1AF43}" type="pres">
      <dgm:prSet presAssocID="{65562A36-8154-4052-85C8-41826E799E9E}" presName="spaceRect" presStyleCnt="0"/>
      <dgm:spPr/>
    </dgm:pt>
    <dgm:pt modelId="{B260C02C-2D02-4CB4-97B9-896A2FEAEE65}" type="pres">
      <dgm:prSet presAssocID="{65562A36-8154-4052-85C8-41826E799E9E}" presName="parTx" presStyleLbl="revTx" presStyleIdx="1" presStyleCnt="3">
        <dgm:presLayoutVars>
          <dgm:chMax val="0"/>
          <dgm:chPref val="0"/>
        </dgm:presLayoutVars>
      </dgm:prSet>
      <dgm:spPr/>
    </dgm:pt>
    <dgm:pt modelId="{82D362E9-2DAA-40AC-A97C-A6BEF2CEE3D7}" type="pres">
      <dgm:prSet presAssocID="{F79F8664-2B37-4644-901B-D8A49D943FF2}" presName="sibTrans" presStyleCnt="0"/>
      <dgm:spPr/>
    </dgm:pt>
    <dgm:pt modelId="{79E202E4-896E-4CF0-B69B-24883CF437A6}" type="pres">
      <dgm:prSet presAssocID="{62C2369C-10E7-4BF6-82BE-FC5EDA5A2225}" presName="compNode" presStyleCnt="0"/>
      <dgm:spPr/>
    </dgm:pt>
    <dgm:pt modelId="{CCED1376-6511-40A6-A77D-5A1B33C5FF42}" type="pres">
      <dgm:prSet presAssocID="{62C2369C-10E7-4BF6-82BE-FC5EDA5A2225}" presName="bgRect" presStyleLbl="bgShp" presStyleIdx="2" presStyleCnt="3"/>
      <dgm:spPr/>
    </dgm:pt>
    <dgm:pt modelId="{00429F9B-EE58-4346-B889-7BDE1EEDF8D1}" type="pres">
      <dgm:prSet presAssocID="{62C2369C-10E7-4BF6-82BE-FC5EDA5A2225}"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Group of People"/>
        </a:ext>
      </dgm:extLst>
    </dgm:pt>
    <dgm:pt modelId="{4C6D27E1-A6B9-4E05-96ED-BEC3D18E6CEC}" type="pres">
      <dgm:prSet presAssocID="{62C2369C-10E7-4BF6-82BE-FC5EDA5A2225}" presName="spaceRect" presStyleCnt="0"/>
      <dgm:spPr/>
    </dgm:pt>
    <dgm:pt modelId="{596C91AD-F32A-4706-8BE6-C178CFA2B564}" type="pres">
      <dgm:prSet presAssocID="{62C2369C-10E7-4BF6-82BE-FC5EDA5A2225}" presName="parTx" presStyleLbl="revTx" presStyleIdx="2" presStyleCnt="3">
        <dgm:presLayoutVars>
          <dgm:chMax val="0"/>
          <dgm:chPref val="0"/>
        </dgm:presLayoutVars>
      </dgm:prSet>
      <dgm:spPr/>
    </dgm:pt>
  </dgm:ptLst>
  <dgm:cxnLst>
    <dgm:cxn modelId="{1B2B3E1E-0032-46D9-8067-40E654239AF6}" srcId="{F86AF4CB-822D-44F3-A678-587A93A06F4B}" destId="{1069EB44-FE85-4D00-8DB1-830245EFD0FC}" srcOrd="0" destOrd="0" parTransId="{09297FFA-D230-430C-8BAB-2C451B2F4DC9}" sibTransId="{454CB81A-6AA5-4F7D-88E4-C9D2CB76D58D}"/>
    <dgm:cxn modelId="{072D1377-8770-4C61-81D7-B3A4203C3572}" type="presOf" srcId="{65562A36-8154-4052-85C8-41826E799E9E}" destId="{B260C02C-2D02-4CB4-97B9-896A2FEAEE65}" srcOrd="0" destOrd="0" presId="urn:microsoft.com/office/officeart/2018/2/layout/IconVerticalSolidList"/>
    <dgm:cxn modelId="{B2432A7F-CF0E-4FD3-857A-63811DC8B745}" srcId="{F86AF4CB-822D-44F3-A678-587A93A06F4B}" destId="{65562A36-8154-4052-85C8-41826E799E9E}" srcOrd="1" destOrd="0" parTransId="{17319160-D561-4B54-B3D3-A31237B88F93}" sibTransId="{F79F8664-2B37-4644-901B-D8A49D943FF2}"/>
    <dgm:cxn modelId="{E07B06C8-4585-41FB-9E0D-E7A66E015AA1}" type="presOf" srcId="{F86AF4CB-822D-44F3-A678-587A93A06F4B}" destId="{BC9F21BD-2472-4CB4-B556-06B3141273E3}" srcOrd="0" destOrd="0" presId="urn:microsoft.com/office/officeart/2018/2/layout/IconVerticalSolidList"/>
    <dgm:cxn modelId="{C21F5CD6-B8F5-473D-9810-537D357ED5BD}" type="presOf" srcId="{1069EB44-FE85-4D00-8DB1-830245EFD0FC}" destId="{E61787E0-D924-4E33-8949-F33153ABC456}" srcOrd="0" destOrd="0" presId="urn:microsoft.com/office/officeart/2018/2/layout/IconVerticalSolidList"/>
    <dgm:cxn modelId="{80BFABDE-9305-4FD0-947F-1B104167319B}" type="presOf" srcId="{62C2369C-10E7-4BF6-82BE-FC5EDA5A2225}" destId="{596C91AD-F32A-4706-8BE6-C178CFA2B564}" srcOrd="0" destOrd="0" presId="urn:microsoft.com/office/officeart/2018/2/layout/IconVerticalSolidList"/>
    <dgm:cxn modelId="{AC4FE5FF-85BA-46C4-BF80-891CFDDEE1E2}" srcId="{F86AF4CB-822D-44F3-A678-587A93A06F4B}" destId="{62C2369C-10E7-4BF6-82BE-FC5EDA5A2225}" srcOrd="2" destOrd="0" parTransId="{35FD8403-C0B1-4BDC-83E6-0ECA4FF98EC4}" sibTransId="{E46B8106-A92F-4831-B591-F889F1FDDE83}"/>
    <dgm:cxn modelId="{4A1CBDDA-0C8C-4EC7-A30C-E562C4587C4E}" type="presParOf" srcId="{BC9F21BD-2472-4CB4-B556-06B3141273E3}" destId="{65D0AF8B-BCBA-496A-A824-7D832CAD80F3}" srcOrd="0" destOrd="0" presId="urn:microsoft.com/office/officeart/2018/2/layout/IconVerticalSolidList"/>
    <dgm:cxn modelId="{909C3B81-8BDE-4932-B070-891803420DAD}" type="presParOf" srcId="{65D0AF8B-BCBA-496A-A824-7D832CAD80F3}" destId="{49C2814A-2992-451F-8861-C039DCBAA07B}" srcOrd="0" destOrd="0" presId="urn:microsoft.com/office/officeart/2018/2/layout/IconVerticalSolidList"/>
    <dgm:cxn modelId="{EBBAF900-9158-4487-9C21-6DDAA97241F0}" type="presParOf" srcId="{65D0AF8B-BCBA-496A-A824-7D832CAD80F3}" destId="{7DBD073C-F976-419A-8901-8F79FCC28623}" srcOrd="1" destOrd="0" presId="urn:microsoft.com/office/officeart/2018/2/layout/IconVerticalSolidList"/>
    <dgm:cxn modelId="{6FD9444A-AE01-4B9A-9002-F4D2B5EE68B8}" type="presParOf" srcId="{65D0AF8B-BCBA-496A-A824-7D832CAD80F3}" destId="{1715AED2-55AB-4746-B4E7-373283A77770}" srcOrd="2" destOrd="0" presId="urn:microsoft.com/office/officeart/2018/2/layout/IconVerticalSolidList"/>
    <dgm:cxn modelId="{D0D4A733-6F8A-42A7-9AA7-5FA3B6431B63}" type="presParOf" srcId="{65D0AF8B-BCBA-496A-A824-7D832CAD80F3}" destId="{E61787E0-D924-4E33-8949-F33153ABC456}" srcOrd="3" destOrd="0" presId="urn:microsoft.com/office/officeart/2018/2/layout/IconVerticalSolidList"/>
    <dgm:cxn modelId="{844EAA28-4ABF-4CFF-AA15-C74339954EAE}" type="presParOf" srcId="{BC9F21BD-2472-4CB4-B556-06B3141273E3}" destId="{AB1E3A8C-CD2C-4510-9315-0CBB8B865B5A}" srcOrd="1" destOrd="0" presId="urn:microsoft.com/office/officeart/2018/2/layout/IconVerticalSolidList"/>
    <dgm:cxn modelId="{ED64117A-3A91-4863-BE75-44F3471AE90F}" type="presParOf" srcId="{BC9F21BD-2472-4CB4-B556-06B3141273E3}" destId="{FAE89BDB-835D-48E6-8EE4-5F3DCFD04CED}" srcOrd="2" destOrd="0" presId="urn:microsoft.com/office/officeart/2018/2/layout/IconVerticalSolidList"/>
    <dgm:cxn modelId="{1E256DC7-32EA-4A14-8A63-9729F9A46C36}" type="presParOf" srcId="{FAE89BDB-835D-48E6-8EE4-5F3DCFD04CED}" destId="{147AF461-579E-4229-831B-D9044D4727F3}" srcOrd="0" destOrd="0" presId="urn:microsoft.com/office/officeart/2018/2/layout/IconVerticalSolidList"/>
    <dgm:cxn modelId="{A59BF1C2-7F67-446E-8E4E-D84148B45BF4}" type="presParOf" srcId="{FAE89BDB-835D-48E6-8EE4-5F3DCFD04CED}" destId="{DA26BA2C-ADD7-4D64-B3F5-DA8871EE9D44}" srcOrd="1" destOrd="0" presId="urn:microsoft.com/office/officeart/2018/2/layout/IconVerticalSolidList"/>
    <dgm:cxn modelId="{85B16DAD-A583-4F98-B0EA-367F2F10F243}" type="presParOf" srcId="{FAE89BDB-835D-48E6-8EE4-5F3DCFD04CED}" destId="{0AF83718-079C-4213-99A7-85BBCDF1AF43}" srcOrd="2" destOrd="0" presId="urn:microsoft.com/office/officeart/2018/2/layout/IconVerticalSolidList"/>
    <dgm:cxn modelId="{E573D5B7-451F-4712-B2D6-0A25BB4F1C97}" type="presParOf" srcId="{FAE89BDB-835D-48E6-8EE4-5F3DCFD04CED}" destId="{B260C02C-2D02-4CB4-97B9-896A2FEAEE65}" srcOrd="3" destOrd="0" presId="urn:microsoft.com/office/officeart/2018/2/layout/IconVerticalSolidList"/>
    <dgm:cxn modelId="{06B6F0F9-182C-4F68-B16F-DFB19CE3C77B}" type="presParOf" srcId="{BC9F21BD-2472-4CB4-B556-06B3141273E3}" destId="{82D362E9-2DAA-40AC-A97C-A6BEF2CEE3D7}" srcOrd="3" destOrd="0" presId="urn:microsoft.com/office/officeart/2018/2/layout/IconVerticalSolidList"/>
    <dgm:cxn modelId="{EF63C25B-1257-4D7E-94A5-5602C1D57441}" type="presParOf" srcId="{BC9F21BD-2472-4CB4-B556-06B3141273E3}" destId="{79E202E4-896E-4CF0-B69B-24883CF437A6}" srcOrd="4" destOrd="0" presId="urn:microsoft.com/office/officeart/2018/2/layout/IconVerticalSolidList"/>
    <dgm:cxn modelId="{EC44B5E6-99EF-47E3-ABB3-C02E6AD51B75}" type="presParOf" srcId="{79E202E4-896E-4CF0-B69B-24883CF437A6}" destId="{CCED1376-6511-40A6-A77D-5A1B33C5FF42}" srcOrd="0" destOrd="0" presId="urn:microsoft.com/office/officeart/2018/2/layout/IconVerticalSolidList"/>
    <dgm:cxn modelId="{2F044264-A7DD-4891-A3C5-B56494AF8252}" type="presParOf" srcId="{79E202E4-896E-4CF0-B69B-24883CF437A6}" destId="{00429F9B-EE58-4346-B889-7BDE1EEDF8D1}" srcOrd="1" destOrd="0" presId="urn:microsoft.com/office/officeart/2018/2/layout/IconVerticalSolidList"/>
    <dgm:cxn modelId="{7BD4BA82-F762-4E47-92B1-C2E2939A72CD}" type="presParOf" srcId="{79E202E4-896E-4CF0-B69B-24883CF437A6}" destId="{4C6D27E1-A6B9-4E05-96ED-BEC3D18E6CEC}" srcOrd="2" destOrd="0" presId="urn:microsoft.com/office/officeart/2018/2/layout/IconVerticalSolidList"/>
    <dgm:cxn modelId="{51450451-81C0-450C-9BCF-51D14F9CB34E}" type="presParOf" srcId="{79E202E4-896E-4CF0-B69B-24883CF437A6}" destId="{596C91AD-F32A-4706-8BE6-C178CFA2B56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2814A-2992-451F-8861-C039DCBAA07B}">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DBD073C-F976-419A-8901-8F79FCC28623}">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61787E0-D924-4E33-8949-F33153ABC456}">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Stranger Anxiety</a:t>
          </a:r>
        </a:p>
      </dsp:txBody>
      <dsp:txXfrm>
        <a:off x="1941716" y="718"/>
        <a:ext cx="4571887" cy="1681139"/>
      </dsp:txXfrm>
    </dsp:sp>
    <dsp:sp modelId="{147AF461-579E-4229-831B-D9044D4727F3}">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A26BA2C-ADD7-4D64-B3F5-DA8871EE9D44}">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260C02C-2D02-4CB4-97B9-896A2FEAEE65}">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Separation Anxiety (depends on attachment to the parent)</a:t>
          </a:r>
        </a:p>
      </dsp:txBody>
      <dsp:txXfrm>
        <a:off x="1941716" y="2102143"/>
        <a:ext cx="4571887" cy="1681139"/>
      </dsp:txXfrm>
    </dsp:sp>
    <dsp:sp modelId="{CCED1376-6511-40A6-A77D-5A1B33C5FF42}">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0429F9B-EE58-4346-B889-7BDE1EEDF8D1}">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96C91AD-F32A-4706-8BE6-C178CFA2B564}">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u="none" kern="1200" dirty="0">
              <a:hlinkClick xmlns:r="http://schemas.openxmlformats.org/officeDocument/2006/relationships" r:id="rId7"/>
            </a:rPr>
            <a:t>Sense of Self</a:t>
          </a:r>
          <a:r>
            <a:rPr lang="en-US" sz="2500" u="none" kern="1200" dirty="0"/>
            <a:t> </a:t>
          </a:r>
        </a:p>
      </dsp:txBody>
      <dsp:txXfrm>
        <a:off x="1941716" y="4203567"/>
        <a:ext cx="4571887" cy="168113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EF52A33-BBEF-8E44-BCE7-709218574DF5}" type="datetimeFigureOut">
              <a:rPr lang="en-US" smtClean="0"/>
              <a:t>3/1/2022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503BEE6-2C7F-764D-8E84-6B696D819780}" type="slidenum">
              <a:rPr lang="en-US" smtClean="0"/>
              <a:t>‹#›</a:t>
            </a:fld>
            <a:endParaRPr lang="en-US"/>
          </a:p>
        </p:txBody>
      </p:sp>
    </p:spTree>
    <p:extLst>
      <p:ext uri="{BB962C8B-B14F-4D97-AF65-F5344CB8AC3E}">
        <p14:creationId xmlns:p14="http://schemas.microsoft.com/office/powerpoint/2010/main" val="2659637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B4A9091E-A1B7-6147-B99D-6098F4B23F6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9F20CC-A9DC-684D-8D06-94670F6BD185}" type="slidenum">
              <a:rPr lang="en-US" altLang="en-US" smtClean="0"/>
              <a:pPr/>
              <a:t>1</a:t>
            </a:fld>
            <a:endParaRPr lang="en-US" altLang="en-US"/>
          </a:p>
        </p:txBody>
      </p:sp>
      <p:sp>
        <p:nvSpPr>
          <p:cNvPr id="5123" name="Rectangle 2">
            <a:extLst>
              <a:ext uri="{FF2B5EF4-FFF2-40B4-BE49-F238E27FC236}">
                <a16:creationId xmlns:a16="http://schemas.microsoft.com/office/drawing/2014/main" id="{ED168E8D-E736-9D44-984D-BAFDA82ABF88}"/>
              </a:ext>
            </a:extLst>
          </p:cNvPr>
          <p:cNvSpPr>
            <a:spLocks noGrp="1" noRot="1" noChangeAspect="1" noChangeArrowheads="1" noTextEdit="1"/>
          </p:cNvSpPr>
          <p:nvPr>
            <p:ph type="sldImg"/>
          </p:nvPr>
        </p:nvSpPr>
        <p:spPr>
          <a:xfrm>
            <a:off x="376238" y="717550"/>
            <a:ext cx="6415087" cy="3608388"/>
          </a:xfrm>
          <a:ln/>
        </p:spPr>
      </p:sp>
      <p:sp>
        <p:nvSpPr>
          <p:cNvPr id="5124" name="Rectangle 3">
            <a:extLst>
              <a:ext uri="{FF2B5EF4-FFF2-40B4-BE49-F238E27FC236}">
                <a16:creationId xmlns:a16="http://schemas.microsoft.com/office/drawing/2014/main" id="{EB8583A3-57FC-E64F-9102-68B23D1B7D79}"/>
              </a:ext>
            </a:extLst>
          </p:cNvPr>
          <p:cNvSpPr>
            <a:spLocks noGrp="1" noChangeArrowheads="1"/>
          </p:cNvSpPr>
          <p:nvPr>
            <p:ph type="body" idx="1"/>
          </p:nvPr>
        </p:nvSpPr>
        <p:spPr>
          <a:xfrm>
            <a:off x="717268" y="4564274"/>
            <a:ext cx="5731651" cy="4325408"/>
          </a:xfrm>
          <a:noFill/>
        </p:spPr>
        <p:txBody>
          <a:bodyPr/>
          <a:lstStyle/>
          <a:p>
            <a:r>
              <a:rPr lang="en-US" altLang="en-US" b="1"/>
              <a:t>OBJECTIVE 8| State Piaget’s understanding of how the mind develops, and discuss the importance of assimilation and accommodation in this process.</a:t>
            </a:r>
          </a:p>
        </p:txBody>
      </p:sp>
    </p:spTree>
    <p:extLst>
      <p:ext uri="{BB962C8B-B14F-4D97-AF65-F5344CB8AC3E}">
        <p14:creationId xmlns:p14="http://schemas.microsoft.com/office/powerpoint/2010/main" val="2249825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2302BC6E-3470-0548-BF16-B1B411CCBDB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0EFE30-319C-A84E-BE06-1784CB1CDD66}" type="slidenum">
              <a:rPr lang="en-US" altLang="en-US" smtClean="0"/>
              <a:pPr/>
              <a:t>2</a:t>
            </a:fld>
            <a:endParaRPr lang="en-US" altLang="en-US"/>
          </a:p>
        </p:txBody>
      </p:sp>
      <p:sp>
        <p:nvSpPr>
          <p:cNvPr id="7171" name="Rectangle 2">
            <a:extLst>
              <a:ext uri="{FF2B5EF4-FFF2-40B4-BE49-F238E27FC236}">
                <a16:creationId xmlns:a16="http://schemas.microsoft.com/office/drawing/2014/main" id="{B581BB13-F425-064C-8067-FA493EF9F88A}"/>
              </a:ext>
            </a:extLst>
          </p:cNvPr>
          <p:cNvSpPr>
            <a:spLocks noGrp="1" noRot="1" noChangeAspect="1" noChangeArrowheads="1" noTextEdit="1"/>
          </p:cNvSpPr>
          <p:nvPr>
            <p:ph type="sldImg"/>
          </p:nvPr>
        </p:nvSpPr>
        <p:spPr>
          <a:xfrm>
            <a:off x="376238" y="717550"/>
            <a:ext cx="6415087" cy="3608388"/>
          </a:xfrm>
          <a:ln/>
        </p:spPr>
      </p:sp>
      <p:sp>
        <p:nvSpPr>
          <p:cNvPr id="7172" name="Rectangle 3">
            <a:extLst>
              <a:ext uri="{FF2B5EF4-FFF2-40B4-BE49-F238E27FC236}">
                <a16:creationId xmlns:a16="http://schemas.microsoft.com/office/drawing/2014/main" id="{E122854B-04A8-A344-AD37-58C4CD2E5146}"/>
              </a:ext>
            </a:extLst>
          </p:cNvPr>
          <p:cNvSpPr>
            <a:spLocks noGrp="1" noChangeArrowheads="1"/>
          </p:cNvSpPr>
          <p:nvPr>
            <p:ph type="body" idx="1"/>
          </p:nvPr>
        </p:nvSpPr>
        <p:spPr>
          <a:xfrm>
            <a:off x="717268" y="4564274"/>
            <a:ext cx="5731651" cy="4325408"/>
          </a:xfrm>
          <a:noFill/>
        </p:spPr>
        <p:txBody>
          <a:bodyPr/>
          <a:lstStyle/>
          <a:p>
            <a:endParaRPr lang="en-US" altLang="en-US" b="1"/>
          </a:p>
        </p:txBody>
      </p:sp>
    </p:spTree>
    <p:extLst>
      <p:ext uri="{BB962C8B-B14F-4D97-AF65-F5344CB8AC3E}">
        <p14:creationId xmlns:p14="http://schemas.microsoft.com/office/powerpoint/2010/main" val="2146926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4388A2DE-D570-8847-9104-8BC712006CB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5EBF875-EBA7-E94C-A954-F8FE2F733123}" type="slidenum">
              <a:rPr lang="en-US" altLang="en-US" smtClean="0"/>
              <a:pPr/>
              <a:t>3</a:t>
            </a:fld>
            <a:endParaRPr lang="en-US" altLang="en-US"/>
          </a:p>
        </p:txBody>
      </p:sp>
      <p:sp>
        <p:nvSpPr>
          <p:cNvPr id="9219" name="Rectangle 2">
            <a:extLst>
              <a:ext uri="{FF2B5EF4-FFF2-40B4-BE49-F238E27FC236}">
                <a16:creationId xmlns:a16="http://schemas.microsoft.com/office/drawing/2014/main" id="{C3D5471D-8FDF-2445-A047-5D84D5470F2E}"/>
              </a:ext>
            </a:extLst>
          </p:cNvPr>
          <p:cNvSpPr>
            <a:spLocks noGrp="1" noRot="1" noChangeAspect="1" noChangeArrowheads="1" noTextEdit="1"/>
          </p:cNvSpPr>
          <p:nvPr>
            <p:ph type="sldImg"/>
          </p:nvPr>
        </p:nvSpPr>
        <p:spPr>
          <a:xfrm>
            <a:off x="376238" y="717550"/>
            <a:ext cx="6415087" cy="3608388"/>
          </a:xfrm>
          <a:ln/>
        </p:spPr>
      </p:sp>
      <p:sp>
        <p:nvSpPr>
          <p:cNvPr id="9220" name="Rectangle 3">
            <a:extLst>
              <a:ext uri="{FF2B5EF4-FFF2-40B4-BE49-F238E27FC236}">
                <a16:creationId xmlns:a16="http://schemas.microsoft.com/office/drawing/2014/main" id="{CA2C6405-B220-3D4F-B8E1-80F0032B684B}"/>
              </a:ext>
            </a:extLst>
          </p:cNvPr>
          <p:cNvSpPr>
            <a:spLocks noGrp="1" noChangeArrowheads="1"/>
          </p:cNvSpPr>
          <p:nvPr>
            <p:ph type="body" idx="1"/>
          </p:nvPr>
        </p:nvSpPr>
        <p:spPr>
          <a:xfrm>
            <a:off x="717268" y="4564274"/>
            <a:ext cx="5731651" cy="4325408"/>
          </a:xfrm>
          <a:noFill/>
        </p:spPr>
        <p:txBody>
          <a:bodyPr/>
          <a:lstStyle/>
          <a:p>
            <a:endParaRPr lang="en-US" altLang="en-US" b="1"/>
          </a:p>
        </p:txBody>
      </p:sp>
    </p:spTree>
    <p:extLst>
      <p:ext uri="{BB962C8B-B14F-4D97-AF65-F5344CB8AC3E}">
        <p14:creationId xmlns:p14="http://schemas.microsoft.com/office/powerpoint/2010/main" val="3076903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her schema is that all birds fly…</a:t>
            </a:r>
          </a:p>
        </p:txBody>
      </p:sp>
      <p:sp>
        <p:nvSpPr>
          <p:cNvPr id="4" name="Slide Number Placeholder 3"/>
          <p:cNvSpPr>
            <a:spLocks noGrp="1"/>
          </p:cNvSpPr>
          <p:nvPr>
            <p:ph type="sldNum" sz="quarter" idx="5"/>
          </p:nvPr>
        </p:nvSpPr>
        <p:spPr/>
        <p:txBody>
          <a:bodyPr/>
          <a:lstStyle/>
          <a:p>
            <a:fld id="{0503BEE6-2C7F-764D-8E84-6B696D819780}" type="slidenum">
              <a:rPr lang="en-US" smtClean="0"/>
              <a:t>4</a:t>
            </a:fld>
            <a:endParaRPr lang="en-US"/>
          </a:p>
        </p:txBody>
      </p:sp>
    </p:spTree>
    <p:extLst>
      <p:ext uri="{BB962C8B-B14F-4D97-AF65-F5344CB8AC3E}">
        <p14:creationId xmlns:p14="http://schemas.microsoft.com/office/powerpoint/2010/main" val="1739802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 and orange are similar… both roll and are round.  Schema altered.</a:t>
            </a:r>
          </a:p>
        </p:txBody>
      </p:sp>
      <p:sp>
        <p:nvSpPr>
          <p:cNvPr id="4" name="Slide Number Placeholder 3"/>
          <p:cNvSpPr>
            <a:spLocks noGrp="1"/>
          </p:cNvSpPr>
          <p:nvPr>
            <p:ph type="sldNum" sz="quarter" idx="5"/>
          </p:nvPr>
        </p:nvSpPr>
        <p:spPr/>
        <p:txBody>
          <a:bodyPr/>
          <a:lstStyle/>
          <a:p>
            <a:fld id="{0503BEE6-2C7F-764D-8E84-6B696D819780}" type="slidenum">
              <a:rPr lang="en-US" smtClean="0"/>
              <a:t>5</a:t>
            </a:fld>
            <a:endParaRPr lang="en-US"/>
          </a:p>
        </p:txBody>
      </p:sp>
    </p:spTree>
    <p:extLst>
      <p:ext uri="{BB962C8B-B14F-4D97-AF65-F5344CB8AC3E}">
        <p14:creationId xmlns:p14="http://schemas.microsoft.com/office/powerpoint/2010/main" val="4005404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E328B9B3-C865-E346-8579-7D12EBF4188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BD90EE-E087-2348-A1C9-41B1EA2CF896}" type="slidenum">
              <a:rPr lang="en-US" altLang="en-US" smtClean="0"/>
              <a:pPr/>
              <a:t>8</a:t>
            </a:fld>
            <a:endParaRPr lang="en-US" altLang="en-US"/>
          </a:p>
        </p:txBody>
      </p:sp>
      <p:sp>
        <p:nvSpPr>
          <p:cNvPr id="17411" name="Rectangle 2">
            <a:extLst>
              <a:ext uri="{FF2B5EF4-FFF2-40B4-BE49-F238E27FC236}">
                <a16:creationId xmlns:a16="http://schemas.microsoft.com/office/drawing/2014/main" id="{399331D4-949E-BD40-9855-8B139961F6B2}"/>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3DD75C14-4319-3B4A-8E1C-BF7839BF3BB1}"/>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542455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786D5AC0-5AFB-7C48-AD54-65212AF3721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675946F-64FB-8D48-9024-93D8A53FF7E1}" type="slidenum">
              <a:rPr lang="en-US" altLang="en-US" smtClean="0"/>
              <a:pPr/>
              <a:t>10</a:t>
            </a:fld>
            <a:endParaRPr lang="en-US" altLang="en-US"/>
          </a:p>
        </p:txBody>
      </p:sp>
      <p:sp>
        <p:nvSpPr>
          <p:cNvPr id="29699" name="Rectangle 2">
            <a:extLst>
              <a:ext uri="{FF2B5EF4-FFF2-40B4-BE49-F238E27FC236}">
                <a16:creationId xmlns:a16="http://schemas.microsoft.com/office/drawing/2014/main" id="{A2F3C5EF-103D-4040-B192-37AAEC360CE1}"/>
              </a:ext>
            </a:extLst>
          </p:cNvPr>
          <p:cNvSpPr>
            <a:spLocks noGrp="1" noRot="1" noChangeAspect="1" noChangeArrowheads="1" noTextEdit="1"/>
          </p:cNvSpPr>
          <p:nvPr>
            <p:ph type="sldImg"/>
          </p:nvPr>
        </p:nvSpPr>
        <p:spPr>
          <a:xfrm>
            <a:off x="376238" y="717550"/>
            <a:ext cx="6415087" cy="3608388"/>
          </a:xfrm>
          <a:ln/>
        </p:spPr>
      </p:sp>
      <p:sp>
        <p:nvSpPr>
          <p:cNvPr id="29700" name="Rectangle 3">
            <a:extLst>
              <a:ext uri="{FF2B5EF4-FFF2-40B4-BE49-F238E27FC236}">
                <a16:creationId xmlns:a16="http://schemas.microsoft.com/office/drawing/2014/main" id="{6C244A70-60A5-4344-912F-4912F57290C3}"/>
              </a:ext>
            </a:extLst>
          </p:cNvPr>
          <p:cNvSpPr>
            <a:spLocks noGrp="1" noChangeArrowheads="1"/>
          </p:cNvSpPr>
          <p:nvPr>
            <p:ph type="body" idx="1"/>
          </p:nvPr>
        </p:nvSpPr>
        <p:spPr>
          <a:xfrm>
            <a:off x="717268" y="4564274"/>
            <a:ext cx="5731651" cy="4325408"/>
          </a:xfrm>
          <a:noFill/>
        </p:spPr>
        <p:txBody>
          <a:bodyPr/>
          <a:lstStyle/>
          <a:p>
            <a:endParaRPr lang="en-US" altLang="en-US" b="1"/>
          </a:p>
        </p:txBody>
      </p:sp>
    </p:spTree>
    <p:extLst>
      <p:ext uri="{BB962C8B-B14F-4D97-AF65-F5344CB8AC3E}">
        <p14:creationId xmlns:p14="http://schemas.microsoft.com/office/powerpoint/2010/main" val="2544728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DE189621-6064-304E-90F7-D63440F1EB9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3F35CF-B8D2-AC48-B07E-7F86BD98885F}" type="slidenum">
              <a:rPr lang="en-US" altLang="en-US" smtClean="0"/>
              <a:pPr/>
              <a:t>11</a:t>
            </a:fld>
            <a:endParaRPr lang="en-US" altLang="en-US"/>
          </a:p>
        </p:txBody>
      </p:sp>
      <p:sp>
        <p:nvSpPr>
          <p:cNvPr id="31747" name="Rectangle 2">
            <a:extLst>
              <a:ext uri="{FF2B5EF4-FFF2-40B4-BE49-F238E27FC236}">
                <a16:creationId xmlns:a16="http://schemas.microsoft.com/office/drawing/2014/main" id="{604850D9-1C5F-A94F-A73F-50B37602EF61}"/>
              </a:ext>
            </a:extLst>
          </p:cNvPr>
          <p:cNvSpPr>
            <a:spLocks noGrp="1" noRot="1" noChangeAspect="1" noChangeArrowheads="1" noTextEdit="1"/>
          </p:cNvSpPr>
          <p:nvPr>
            <p:ph type="sldImg"/>
          </p:nvPr>
        </p:nvSpPr>
        <p:spPr>
          <a:xfrm>
            <a:off x="376238" y="717550"/>
            <a:ext cx="6415087" cy="3608388"/>
          </a:xfrm>
          <a:ln/>
        </p:spPr>
      </p:sp>
      <p:sp>
        <p:nvSpPr>
          <p:cNvPr id="31748" name="Rectangle 3">
            <a:extLst>
              <a:ext uri="{FF2B5EF4-FFF2-40B4-BE49-F238E27FC236}">
                <a16:creationId xmlns:a16="http://schemas.microsoft.com/office/drawing/2014/main" id="{551FFD1F-901E-F942-9E26-6B5AC4BEDBE8}"/>
              </a:ext>
            </a:extLst>
          </p:cNvPr>
          <p:cNvSpPr>
            <a:spLocks noGrp="1" noChangeArrowheads="1"/>
          </p:cNvSpPr>
          <p:nvPr>
            <p:ph type="body" idx="1"/>
          </p:nvPr>
        </p:nvSpPr>
        <p:spPr>
          <a:xfrm>
            <a:off x="717268" y="4564274"/>
            <a:ext cx="5731651" cy="4325408"/>
          </a:xfrm>
          <a:noFill/>
        </p:spPr>
        <p:txBody>
          <a:bodyPr/>
          <a:lstStyle/>
          <a:p>
            <a:endParaRPr lang="en-US" altLang="en-US" b="1"/>
          </a:p>
        </p:txBody>
      </p:sp>
    </p:spTree>
    <p:extLst>
      <p:ext uri="{BB962C8B-B14F-4D97-AF65-F5344CB8AC3E}">
        <p14:creationId xmlns:p14="http://schemas.microsoft.com/office/powerpoint/2010/main" val="4168384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DE97D61A-E9E3-1847-B5D4-9872639493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C248E4-9781-FB49-A264-ABE670727BDF}" type="slidenum">
              <a:rPr lang="en-US" altLang="en-US" smtClean="0"/>
              <a:pPr/>
              <a:t>13</a:t>
            </a:fld>
            <a:endParaRPr lang="en-US" altLang="en-US"/>
          </a:p>
        </p:txBody>
      </p:sp>
      <p:sp>
        <p:nvSpPr>
          <p:cNvPr id="35843" name="Rectangle 2">
            <a:extLst>
              <a:ext uri="{FF2B5EF4-FFF2-40B4-BE49-F238E27FC236}">
                <a16:creationId xmlns:a16="http://schemas.microsoft.com/office/drawing/2014/main" id="{9AB645C7-0735-1A40-A0CD-9D5102DFA8C1}"/>
              </a:ext>
            </a:extLst>
          </p:cNvPr>
          <p:cNvSpPr>
            <a:spLocks noGrp="1" noRot="1" noChangeAspect="1" noChangeArrowheads="1" noTextEdit="1"/>
          </p:cNvSpPr>
          <p:nvPr>
            <p:ph type="sldImg"/>
          </p:nvPr>
        </p:nvSpPr>
        <p:spPr>
          <a:xfrm>
            <a:off x="376238" y="717550"/>
            <a:ext cx="6415087" cy="3608388"/>
          </a:xfrm>
          <a:ln/>
        </p:spPr>
      </p:sp>
      <p:sp>
        <p:nvSpPr>
          <p:cNvPr id="35844" name="Rectangle 3">
            <a:extLst>
              <a:ext uri="{FF2B5EF4-FFF2-40B4-BE49-F238E27FC236}">
                <a16:creationId xmlns:a16="http://schemas.microsoft.com/office/drawing/2014/main" id="{8F715CD4-8322-C049-8B15-B0495A18D670}"/>
              </a:ext>
            </a:extLst>
          </p:cNvPr>
          <p:cNvSpPr>
            <a:spLocks noGrp="1" noChangeArrowheads="1"/>
          </p:cNvSpPr>
          <p:nvPr>
            <p:ph type="body" idx="1"/>
          </p:nvPr>
        </p:nvSpPr>
        <p:spPr>
          <a:xfrm>
            <a:off x="717268" y="4564274"/>
            <a:ext cx="5731651" cy="4325408"/>
          </a:xfrm>
          <a:noFill/>
        </p:spPr>
        <p:txBody>
          <a:bodyPr/>
          <a:lstStyle/>
          <a:p>
            <a:endParaRPr lang="en-US" altLang="en-US" b="1"/>
          </a:p>
        </p:txBody>
      </p:sp>
    </p:spTree>
    <p:extLst>
      <p:ext uri="{BB962C8B-B14F-4D97-AF65-F5344CB8AC3E}">
        <p14:creationId xmlns:p14="http://schemas.microsoft.com/office/powerpoint/2010/main" val="1754544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093FF12-CAC6-A342-99E7-AC55FCD717B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0007" indent="-296033">
              <a:defRPr>
                <a:solidFill>
                  <a:schemeClr val="tx1"/>
                </a:solidFill>
                <a:latin typeface="Arial" panose="020B0604020202020204" pitchFamily="34" charset="0"/>
                <a:cs typeface="Arial" panose="020B0604020202020204" pitchFamily="34" charset="0"/>
              </a:defRPr>
            </a:lvl2pPr>
            <a:lvl3pPr marL="1185747" indent="-236179">
              <a:defRPr>
                <a:solidFill>
                  <a:schemeClr val="tx1"/>
                </a:solidFill>
                <a:latin typeface="Arial" panose="020B0604020202020204" pitchFamily="34" charset="0"/>
                <a:cs typeface="Arial" panose="020B0604020202020204" pitchFamily="34" charset="0"/>
              </a:defRPr>
            </a:lvl3pPr>
            <a:lvl4pPr marL="1661340" indent="-236179">
              <a:defRPr>
                <a:solidFill>
                  <a:schemeClr val="tx1"/>
                </a:solidFill>
                <a:latin typeface="Arial" panose="020B0604020202020204" pitchFamily="34" charset="0"/>
                <a:cs typeface="Arial" panose="020B0604020202020204" pitchFamily="34" charset="0"/>
              </a:defRPr>
            </a:lvl4pPr>
            <a:lvl5pPr marL="2135315" indent="-236179">
              <a:defRPr>
                <a:solidFill>
                  <a:schemeClr val="tx1"/>
                </a:solidFill>
                <a:latin typeface="Arial" panose="020B0604020202020204" pitchFamily="34" charset="0"/>
                <a:cs typeface="Arial" panose="020B0604020202020204" pitchFamily="34" charset="0"/>
              </a:defRPr>
            </a:lvl5pPr>
            <a:lvl6pPr marL="2601201"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7088"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2975"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8862" indent="-23617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572E34D-3EE0-2849-8847-939E4208F6B1}" type="slidenum">
              <a:rPr lang="en-US" altLang="en-US" smtClean="0"/>
              <a:pPr/>
              <a:t>16</a:t>
            </a:fld>
            <a:endParaRPr lang="en-US" altLang="en-US"/>
          </a:p>
        </p:txBody>
      </p:sp>
      <p:sp>
        <p:nvSpPr>
          <p:cNvPr id="41987" name="Rectangle 2">
            <a:extLst>
              <a:ext uri="{FF2B5EF4-FFF2-40B4-BE49-F238E27FC236}">
                <a16:creationId xmlns:a16="http://schemas.microsoft.com/office/drawing/2014/main" id="{103002B9-6204-B34F-AD2A-8F3801A27BF9}"/>
              </a:ext>
            </a:extLst>
          </p:cNvPr>
          <p:cNvSpPr>
            <a:spLocks noGrp="1" noRot="1" noChangeAspect="1" noChangeArrowheads="1" noTextEdit="1"/>
          </p:cNvSpPr>
          <p:nvPr>
            <p:ph type="sldImg"/>
          </p:nvPr>
        </p:nvSpPr>
        <p:spPr>
          <a:xfrm>
            <a:off x="376238" y="717550"/>
            <a:ext cx="6415087" cy="3608388"/>
          </a:xfrm>
          <a:ln/>
        </p:spPr>
      </p:sp>
      <p:sp>
        <p:nvSpPr>
          <p:cNvPr id="41988" name="Rectangle 3">
            <a:extLst>
              <a:ext uri="{FF2B5EF4-FFF2-40B4-BE49-F238E27FC236}">
                <a16:creationId xmlns:a16="http://schemas.microsoft.com/office/drawing/2014/main" id="{D72BB845-8DAC-6846-9962-55241AB0BCE9}"/>
              </a:ext>
            </a:extLst>
          </p:cNvPr>
          <p:cNvSpPr>
            <a:spLocks noGrp="1" noChangeArrowheads="1"/>
          </p:cNvSpPr>
          <p:nvPr>
            <p:ph type="body" idx="1"/>
          </p:nvPr>
        </p:nvSpPr>
        <p:spPr>
          <a:xfrm>
            <a:off x="717268" y="4564274"/>
            <a:ext cx="5731651" cy="4325408"/>
          </a:xfrm>
          <a:noFill/>
        </p:spPr>
        <p:txBody>
          <a:bodyPr/>
          <a:lstStyle/>
          <a:p>
            <a:r>
              <a:rPr lang="en-US" altLang="en-US" b="1"/>
              <a:t>OBJECTIVE 10| Discuss psychologists’ current views on Piaget’s theory of cognitive development.</a:t>
            </a:r>
          </a:p>
        </p:txBody>
      </p:sp>
    </p:spTree>
    <p:extLst>
      <p:ext uri="{BB962C8B-B14F-4D97-AF65-F5344CB8AC3E}">
        <p14:creationId xmlns:p14="http://schemas.microsoft.com/office/powerpoint/2010/main" val="281322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5FA1-A397-BE4F-A740-251B3B6185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764754-2F89-1149-A116-CC5E3B8536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12C2A1-601E-A342-B743-2BFBE6101082}"/>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5" name="Footer Placeholder 4">
            <a:extLst>
              <a:ext uri="{FF2B5EF4-FFF2-40B4-BE49-F238E27FC236}">
                <a16:creationId xmlns:a16="http://schemas.microsoft.com/office/drawing/2014/main" id="{E8DCF272-B9A0-1E4D-970C-B494E503F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DDF5E5-D721-3547-87B1-7379B51DD01E}"/>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3558075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A10F-3FFF-F645-B650-A8F3EEA9AC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10DCFF-FC7D-F641-A43C-F62FAA6EEE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EFBF7F-0BA9-E346-9C77-CE799C1E4B2C}"/>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5" name="Footer Placeholder 4">
            <a:extLst>
              <a:ext uri="{FF2B5EF4-FFF2-40B4-BE49-F238E27FC236}">
                <a16:creationId xmlns:a16="http://schemas.microsoft.com/office/drawing/2014/main" id="{284C2200-2B35-5643-9BA6-0DA4DD9DE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7097F-75C7-6945-872D-E10E4348374F}"/>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696237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6BF7C-03C5-5048-A37D-6CEB193A9C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B8B2CE-7AC8-6349-BA66-429BD7EB5C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3D335B-D3B1-1C4E-AD91-DA863B8CBEB4}"/>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5" name="Footer Placeholder 4">
            <a:extLst>
              <a:ext uri="{FF2B5EF4-FFF2-40B4-BE49-F238E27FC236}">
                <a16:creationId xmlns:a16="http://schemas.microsoft.com/office/drawing/2014/main" id="{2905D592-B0C1-DB44-A299-6D52407F7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7552C0-D9CE-3B46-9F87-4569F8891DE2}"/>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3996515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10AF2-00F1-CE42-82A3-03D543BE25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4077A7-4158-514E-ACD1-EFACC3D4A3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6D29D4-3564-164D-8DA3-BCAAD69E0F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420562-7581-0E4B-868A-B6D71326B08E}"/>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6" name="Footer Placeholder 5">
            <a:extLst>
              <a:ext uri="{FF2B5EF4-FFF2-40B4-BE49-F238E27FC236}">
                <a16:creationId xmlns:a16="http://schemas.microsoft.com/office/drawing/2014/main" id="{599FD005-C065-E948-A2F6-4150022CE0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C6161A-ADDE-CD44-96DC-CF95B7CBDCE0}"/>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421883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DC5B-CE61-244A-9BC4-33D1726700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C11E89-56B0-E04F-90DB-BE849CFD8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9C1C54-BCEB-D04E-8176-166BFFDC51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EF995E-7A09-6749-8F79-51B29666E8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1C9D2F-1AC0-A14B-9F37-12AF90C4F2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861F61-1A8F-E241-B43A-C70C1F79F41D}"/>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8" name="Footer Placeholder 7">
            <a:extLst>
              <a:ext uri="{FF2B5EF4-FFF2-40B4-BE49-F238E27FC236}">
                <a16:creationId xmlns:a16="http://schemas.microsoft.com/office/drawing/2014/main" id="{7235B629-4374-9546-991D-55FE3044F5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FA00E3-8D10-244C-9765-1DCF84C04C44}"/>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1025948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7CDA-3841-834F-9F24-1C5E729091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CB3E9A-AD13-4D4F-AE1A-D62DE079D44C}"/>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4" name="Footer Placeholder 3">
            <a:extLst>
              <a:ext uri="{FF2B5EF4-FFF2-40B4-BE49-F238E27FC236}">
                <a16:creationId xmlns:a16="http://schemas.microsoft.com/office/drawing/2014/main" id="{EF191899-42DA-DF48-BA73-AEB59A0C50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3B5625-9420-B247-BE5A-F1FF4A490870}"/>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2263162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108441-41B4-9B4B-BA9B-6AD8D5290ACE}"/>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3" name="Footer Placeholder 2">
            <a:extLst>
              <a:ext uri="{FF2B5EF4-FFF2-40B4-BE49-F238E27FC236}">
                <a16:creationId xmlns:a16="http://schemas.microsoft.com/office/drawing/2014/main" id="{8BFB9931-B8B8-DA47-85EB-DF14025B8F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55260C-0374-4C49-971F-73BA99B2301C}"/>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1820911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4923-383F-BB48-A08E-1399B2A072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D7B038-D5E2-2E4B-A079-A0E9766AE2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745F71-365C-0C4D-8CE8-55927894A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D33CCB-027C-704E-8746-806D77FBCA4E}"/>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6" name="Footer Placeholder 5">
            <a:extLst>
              <a:ext uri="{FF2B5EF4-FFF2-40B4-BE49-F238E27FC236}">
                <a16:creationId xmlns:a16="http://schemas.microsoft.com/office/drawing/2014/main" id="{78349879-2033-0D45-87AE-274448C604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34B5AE-0C27-6942-A17D-783EE03CA3DF}"/>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396911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83FA8-CC48-8D46-B91B-C543FFC6B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BCE78-19DF-3E42-B0AF-0EF95B813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16C9F4-57D1-124A-8FB9-740C76053E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A7748B-92F2-8049-ADA7-EEA02FEB1C18}"/>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6" name="Footer Placeholder 5">
            <a:extLst>
              <a:ext uri="{FF2B5EF4-FFF2-40B4-BE49-F238E27FC236}">
                <a16:creationId xmlns:a16="http://schemas.microsoft.com/office/drawing/2014/main" id="{4ACDB695-EC42-804E-9CFE-1702307A5E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9F934-D55E-734D-8267-4B406AB21A7E}"/>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1088589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50F0C-195E-644C-BDA2-61658D7F46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26CD6E-0AB3-7B41-8F63-0D855892CA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B38928-304B-2D47-83D8-44E0262D5486}"/>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5" name="Footer Placeholder 4">
            <a:extLst>
              <a:ext uri="{FF2B5EF4-FFF2-40B4-BE49-F238E27FC236}">
                <a16:creationId xmlns:a16="http://schemas.microsoft.com/office/drawing/2014/main" id="{F8CCEE0E-E90F-9845-8EBF-078B9C34DB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AF9282-B383-9148-B6CF-47902FF480F0}"/>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384543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C178C2-F32F-9D43-8076-1B00E8C92C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8E6F7D-7005-5B43-A38A-6071015CE1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A87928-5FFF-CF42-BD52-FA47AEDA4852}"/>
              </a:ext>
            </a:extLst>
          </p:cNvPr>
          <p:cNvSpPr>
            <a:spLocks noGrp="1"/>
          </p:cNvSpPr>
          <p:nvPr>
            <p:ph type="dt" sz="half" idx="10"/>
          </p:nvPr>
        </p:nvSpPr>
        <p:spPr/>
        <p:txBody>
          <a:bodyPr/>
          <a:lstStyle/>
          <a:p>
            <a:fld id="{AC62B264-D233-6D43-B0D0-63F2A1B27303}" type="datetimeFigureOut">
              <a:rPr lang="en-US" smtClean="0"/>
              <a:t>3/1/2022</a:t>
            </a:fld>
            <a:endParaRPr lang="en-US"/>
          </a:p>
        </p:txBody>
      </p:sp>
      <p:sp>
        <p:nvSpPr>
          <p:cNvPr id="5" name="Footer Placeholder 4">
            <a:extLst>
              <a:ext uri="{FF2B5EF4-FFF2-40B4-BE49-F238E27FC236}">
                <a16:creationId xmlns:a16="http://schemas.microsoft.com/office/drawing/2014/main" id="{3A1A642E-33E4-2E47-A5DB-214647BB86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CA5587-ECD6-6441-A4A9-54FCC1F498B4}"/>
              </a:ext>
            </a:extLst>
          </p:cNvPr>
          <p:cNvSpPr>
            <a:spLocks noGrp="1"/>
          </p:cNvSpPr>
          <p:nvPr>
            <p:ph type="sldNum" sz="quarter" idx="12"/>
          </p:nvPr>
        </p:nvSpPr>
        <p:spPr/>
        <p:txBody>
          <a:bodyPr/>
          <a:lstStyle/>
          <a:p>
            <a:fld id="{9AAB1979-8954-1645-BBC0-91EC9D32A71B}" type="slidenum">
              <a:rPr lang="en-US" smtClean="0"/>
              <a:t>‹#›</a:t>
            </a:fld>
            <a:endParaRPr lang="en-US"/>
          </a:p>
        </p:txBody>
      </p:sp>
    </p:spTree>
    <p:extLst>
      <p:ext uri="{BB962C8B-B14F-4D97-AF65-F5344CB8AC3E}">
        <p14:creationId xmlns:p14="http://schemas.microsoft.com/office/powerpoint/2010/main" val="3166707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AECDD9-4BBE-8842-BDF0-D1F7E47974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48087C-95FE-D14B-BC63-5D8C7DD94B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1CCEB-34F4-B040-BE9E-63010EB822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2B264-D233-6D43-B0D0-63F2A1B27303}" type="datetimeFigureOut">
              <a:rPr lang="en-US" smtClean="0"/>
              <a:t>3/1/2022</a:t>
            </a:fld>
            <a:endParaRPr lang="en-US"/>
          </a:p>
        </p:txBody>
      </p:sp>
      <p:sp>
        <p:nvSpPr>
          <p:cNvPr id="5" name="Footer Placeholder 4">
            <a:extLst>
              <a:ext uri="{FF2B5EF4-FFF2-40B4-BE49-F238E27FC236}">
                <a16:creationId xmlns:a16="http://schemas.microsoft.com/office/drawing/2014/main" id="{E3609622-CD49-8341-947E-E6CD0D9DC6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15A866-1862-2743-8143-07CBDF05A2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AB1979-8954-1645-BBC0-91EC9D32A71B}" type="slidenum">
              <a:rPr lang="en-US" smtClean="0"/>
              <a:t>‹#›</a:t>
            </a:fld>
            <a:endParaRPr lang="en-US"/>
          </a:p>
        </p:txBody>
      </p:sp>
    </p:spTree>
    <p:extLst>
      <p:ext uri="{BB962C8B-B14F-4D97-AF65-F5344CB8AC3E}">
        <p14:creationId xmlns:p14="http://schemas.microsoft.com/office/powerpoint/2010/main" val="2122477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hyperlink" Target="http://www.youtube.com/watch?v=EBM854BTGL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46EC13C-BB57-9D45-BB4C-EA1E791B7B69}"/>
              </a:ext>
            </a:extLst>
          </p:cNvPr>
          <p:cNvSpPr>
            <a:spLocks noGrp="1" noChangeArrowheads="1"/>
          </p:cNvSpPr>
          <p:nvPr>
            <p:ph type="title"/>
          </p:nvPr>
        </p:nvSpPr>
        <p:spPr>
          <a:xfrm>
            <a:off x="1671638" y="380999"/>
            <a:ext cx="9072562" cy="957263"/>
          </a:xfrm>
        </p:spPr>
        <p:txBody>
          <a:bodyPr>
            <a:normAutofit/>
          </a:bodyPr>
          <a:lstStyle/>
          <a:p>
            <a:pPr algn="ctr"/>
            <a:r>
              <a:rPr lang="en-US" altLang="en-US" b="1" dirty="0">
                <a:latin typeface="+mn-lt"/>
              </a:rPr>
              <a:t>Cognitive Development</a:t>
            </a:r>
          </a:p>
        </p:txBody>
      </p:sp>
      <p:sp>
        <p:nvSpPr>
          <p:cNvPr id="4099" name="Rectangle 3">
            <a:extLst>
              <a:ext uri="{FF2B5EF4-FFF2-40B4-BE49-F238E27FC236}">
                <a16:creationId xmlns:a16="http://schemas.microsoft.com/office/drawing/2014/main" id="{428E4571-CA55-7A40-AB40-C07D7A3C8AC4}"/>
              </a:ext>
            </a:extLst>
          </p:cNvPr>
          <p:cNvSpPr>
            <a:spLocks noChangeArrowheads="1"/>
          </p:cNvSpPr>
          <p:nvPr/>
        </p:nvSpPr>
        <p:spPr bwMode="auto">
          <a:xfrm>
            <a:off x="616598" y="1447800"/>
            <a:ext cx="10958803" cy="1645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600">
                <a:solidFill>
                  <a:schemeClr val="tx1"/>
                </a:solidFill>
                <a:latin typeface="Calibri" panose="020F0502020204030204" pitchFamily="34" charset="0"/>
                <a:cs typeface="Arial" panose="020B0604020202020204" pitchFamily="34" charset="0"/>
              </a:defRPr>
            </a:lvl1pPr>
            <a:lvl2pPr marL="1036638" indent="-457200">
              <a:spcBef>
                <a:spcPct val="20000"/>
              </a:spcBef>
              <a:buChar char="–"/>
              <a:defRPr sz="3200">
                <a:solidFill>
                  <a:schemeClr val="tx1"/>
                </a:solidFill>
                <a:latin typeface="Calibri" panose="020F0502020204030204" pitchFamily="34" charset="0"/>
                <a:cs typeface="Arial" panose="020B0604020202020204" pitchFamily="34" charset="0"/>
              </a:defRPr>
            </a:lvl2pPr>
            <a:lvl3pPr marL="1531938" indent="-381000">
              <a:spcBef>
                <a:spcPct val="20000"/>
              </a:spcBef>
              <a:buChar char="•"/>
              <a:defRPr sz="2400">
                <a:solidFill>
                  <a:schemeClr val="tx1"/>
                </a:solidFill>
                <a:latin typeface="Calibri" panose="020F0502020204030204" pitchFamily="34" charset="0"/>
                <a:cs typeface="Arial" panose="020B0604020202020204" pitchFamily="34" charset="0"/>
              </a:defRPr>
            </a:lvl3pPr>
            <a:lvl4pPr marL="1989138"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446338"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035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607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179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2751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buNone/>
            </a:pPr>
            <a:r>
              <a:rPr lang="en-US" altLang="en-US" sz="2400" dirty="0">
                <a:latin typeface="+mn-lt"/>
              </a:rPr>
              <a:t>	</a:t>
            </a:r>
            <a:r>
              <a:rPr lang="en-US" altLang="en-US" sz="2400" u="sng" dirty="0">
                <a:latin typeface="+mn-lt"/>
              </a:rPr>
              <a:t>Piaget</a:t>
            </a:r>
            <a:r>
              <a:rPr lang="en-US" altLang="en-US" sz="2400" dirty="0">
                <a:latin typeface="+mn-lt"/>
              </a:rPr>
              <a:t>  =  biological development (maturation) drives cognitive development.    </a:t>
            </a:r>
          </a:p>
          <a:p>
            <a:pPr marL="0" indent="0">
              <a:buNone/>
            </a:pPr>
            <a:r>
              <a:rPr lang="en-US" altLang="en-US" sz="2400" dirty="0">
                <a:latin typeface="+mn-lt"/>
              </a:rPr>
              <a:t>	</a:t>
            </a:r>
          </a:p>
          <a:p>
            <a:pPr marL="0" indent="0">
              <a:buNone/>
            </a:pPr>
            <a:r>
              <a:rPr lang="en-US" altLang="en-US" sz="2400" dirty="0">
                <a:latin typeface="+mn-lt"/>
              </a:rPr>
              <a:t>		As we age, we enter new cognitive stages.</a:t>
            </a:r>
          </a:p>
        </p:txBody>
      </p:sp>
      <p:pic>
        <p:nvPicPr>
          <p:cNvPr id="4100" name="Picture 4" descr="12673_Myers_Psy_8e_fig">
            <a:extLst>
              <a:ext uri="{FF2B5EF4-FFF2-40B4-BE49-F238E27FC236}">
                <a16:creationId xmlns:a16="http://schemas.microsoft.com/office/drawing/2014/main" id="{40156134-35BB-BC4E-BB68-72F1276EE79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57413" y="3519488"/>
            <a:ext cx="5505450" cy="2763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1" name="Picture 2" descr="http://aaadevelopment.biz/wp-content/uploads/2014/07/architectHouse.png">
            <a:extLst>
              <a:ext uri="{FF2B5EF4-FFF2-40B4-BE49-F238E27FC236}">
                <a16:creationId xmlns:a16="http://schemas.microsoft.com/office/drawing/2014/main" id="{2C2F6AFA-28C3-D844-A30D-B6A617842D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5176" y="3833813"/>
            <a:ext cx="2058987"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13259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83DEDD4-34DA-8846-B942-DB2AE9B361AE}"/>
              </a:ext>
            </a:extLst>
          </p:cNvPr>
          <p:cNvSpPr>
            <a:spLocks noGrp="1" noChangeArrowheads="1"/>
          </p:cNvSpPr>
          <p:nvPr>
            <p:ph type="title"/>
          </p:nvPr>
        </p:nvSpPr>
        <p:spPr>
          <a:xfrm>
            <a:off x="433388" y="894816"/>
            <a:ext cx="4286250" cy="909638"/>
          </a:xfrm>
        </p:spPr>
        <p:txBody>
          <a:bodyPr>
            <a:normAutofit/>
          </a:bodyPr>
          <a:lstStyle/>
          <a:p>
            <a:pPr algn="ctr"/>
            <a:r>
              <a:rPr lang="en-US" altLang="en-US" sz="4400" b="1" dirty="0">
                <a:latin typeface="+mn-lt"/>
              </a:rPr>
              <a:t>Schemas</a:t>
            </a:r>
          </a:p>
        </p:txBody>
      </p:sp>
      <p:pic>
        <p:nvPicPr>
          <p:cNvPr id="6148" name="Picture 4" descr="12673_Myers_Psy_8e_fig">
            <a:extLst>
              <a:ext uri="{FF2B5EF4-FFF2-40B4-BE49-F238E27FC236}">
                <a16:creationId xmlns:a16="http://schemas.microsoft.com/office/drawing/2014/main" id="{0CF98091-A7B5-5649-AC04-1E9036DD6A7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838699" y="2091265"/>
            <a:ext cx="6986586" cy="256698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 Placeholder 1">
            <a:extLst>
              <a:ext uri="{FF2B5EF4-FFF2-40B4-BE49-F238E27FC236}">
                <a16:creationId xmlns:a16="http://schemas.microsoft.com/office/drawing/2014/main" id="{EEAFC724-AB42-4925-B315-2525883CBA4B}"/>
              </a:ext>
            </a:extLst>
          </p:cNvPr>
          <p:cNvSpPr>
            <a:spLocks noGrp="1"/>
          </p:cNvSpPr>
          <p:nvPr>
            <p:ph type="body" sz="half" idx="2"/>
          </p:nvPr>
        </p:nvSpPr>
        <p:spPr>
          <a:xfrm>
            <a:off x="433388" y="2370667"/>
            <a:ext cx="4338637" cy="2491846"/>
          </a:xfrm>
        </p:spPr>
        <p:txBody>
          <a:bodyPr/>
          <a:lstStyle/>
          <a:p>
            <a:r>
              <a:rPr lang="en-US" altLang="en-US" sz="2800" dirty="0"/>
              <a:t>Schemas are mental molds that we use to organize our world and are formed from experiences.</a:t>
            </a:r>
          </a:p>
          <a:p>
            <a:endParaRPr lang="en-US" dirty="0"/>
          </a:p>
        </p:txBody>
      </p:sp>
      <p:sp>
        <p:nvSpPr>
          <p:cNvPr id="6147" name="Rectangle 3">
            <a:extLst>
              <a:ext uri="{FF2B5EF4-FFF2-40B4-BE49-F238E27FC236}">
                <a16:creationId xmlns:a16="http://schemas.microsoft.com/office/drawing/2014/main" id="{54BF3194-F161-2A43-956B-51FC9EC15BF7}"/>
              </a:ext>
            </a:extLst>
          </p:cNvPr>
          <p:cNvSpPr>
            <a:spLocks noChangeArrowheads="1"/>
          </p:cNvSpPr>
          <p:nvPr/>
        </p:nvSpPr>
        <p:spPr bwMode="auto">
          <a:xfrm>
            <a:off x="4838699" y="5186362"/>
            <a:ext cx="6919913" cy="83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1036638" indent="-457200">
              <a:spcBef>
                <a:spcPct val="20000"/>
              </a:spcBef>
              <a:buChar char="–"/>
              <a:defRPr sz="3200">
                <a:solidFill>
                  <a:schemeClr val="tx1"/>
                </a:solidFill>
                <a:latin typeface="Calibri" panose="020F0502020204030204" pitchFamily="34" charset="0"/>
                <a:cs typeface="Arial" panose="020B0604020202020204" pitchFamily="34" charset="0"/>
              </a:defRPr>
            </a:lvl2pPr>
            <a:lvl3pPr marL="1531938" indent="-381000">
              <a:spcBef>
                <a:spcPct val="20000"/>
              </a:spcBef>
              <a:buChar char="•"/>
              <a:defRPr sz="2400">
                <a:solidFill>
                  <a:schemeClr val="tx1"/>
                </a:solidFill>
                <a:latin typeface="Calibri" panose="020F0502020204030204" pitchFamily="34" charset="0"/>
                <a:cs typeface="Arial" panose="020B0604020202020204" pitchFamily="34" charset="0"/>
              </a:defRPr>
            </a:lvl3pPr>
            <a:lvl4pPr marL="1989138"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446338"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035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607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179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2751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FontTx/>
              <a:buNone/>
            </a:pPr>
            <a:r>
              <a:rPr lang="en-US" altLang="en-US" sz="2800" dirty="0">
                <a:latin typeface="+mn-lt"/>
                <a:hlinkClick r:id="rId4"/>
              </a:rPr>
              <a:t>Star Wars according to a 3 year old</a:t>
            </a:r>
            <a:endParaRPr lang="en-US" altLang="en-US" sz="2800" dirty="0">
              <a:latin typeface="+mn-lt"/>
            </a:endParaRPr>
          </a:p>
          <a:p>
            <a:pPr algn="ctr">
              <a:buFont typeface="Wingdings" pitchFamily="2" charset="2"/>
              <a:buNone/>
            </a:pPr>
            <a:endParaRPr lang="en-US" altLang="en-US" sz="2800" dirty="0">
              <a:latin typeface="Palatino Linotype" panose="02040502050505030304" pitchFamily="18" charset="0"/>
            </a:endParaRPr>
          </a:p>
        </p:txBody>
      </p:sp>
    </p:spTree>
    <p:extLst>
      <p:ext uri="{BB962C8B-B14F-4D97-AF65-F5344CB8AC3E}">
        <p14:creationId xmlns:p14="http://schemas.microsoft.com/office/powerpoint/2010/main" val="330647961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E737B8F-EA8B-7D45-864B-585E8A56F50E}"/>
              </a:ext>
            </a:extLst>
          </p:cNvPr>
          <p:cNvSpPr>
            <a:spLocks noGrp="1" noChangeArrowheads="1"/>
          </p:cNvSpPr>
          <p:nvPr>
            <p:ph type="title"/>
          </p:nvPr>
        </p:nvSpPr>
        <p:spPr>
          <a:xfrm>
            <a:off x="644526" y="367506"/>
            <a:ext cx="10694987" cy="785813"/>
          </a:xfrm>
        </p:spPr>
        <p:txBody>
          <a:bodyPr>
            <a:noAutofit/>
          </a:bodyPr>
          <a:lstStyle/>
          <a:p>
            <a:pPr algn="ctr"/>
            <a:r>
              <a:rPr lang="en-US" altLang="en-US" sz="4400" b="1" dirty="0">
                <a:latin typeface="+mn-lt"/>
              </a:rPr>
              <a:t>Assimilation and Accommodation</a:t>
            </a:r>
          </a:p>
        </p:txBody>
      </p:sp>
      <p:pic>
        <p:nvPicPr>
          <p:cNvPr id="8196" name="Picture 4" descr="12673_Myers_Psy_8e_4UN04">
            <a:extLst>
              <a:ext uri="{FF2B5EF4-FFF2-40B4-BE49-F238E27FC236}">
                <a16:creationId xmlns:a16="http://schemas.microsoft.com/office/drawing/2014/main" id="{D3939BE1-1FAB-A447-806B-62C53BB7091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365814" y="1211263"/>
            <a:ext cx="3254498" cy="4873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 Placeholder 1">
            <a:extLst>
              <a:ext uri="{FF2B5EF4-FFF2-40B4-BE49-F238E27FC236}">
                <a16:creationId xmlns:a16="http://schemas.microsoft.com/office/drawing/2014/main" id="{020ED864-BAFF-4B6C-8578-8B52C069E3A7}"/>
              </a:ext>
            </a:extLst>
          </p:cNvPr>
          <p:cNvSpPr>
            <a:spLocks noGrp="1"/>
          </p:cNvSpPr>
          <p:nvPr>
            <p:ph type="body" sz="half" idx="2"/>
          </p:nvPr>
        </p:nvSpPr>
        <p:spPr>
          <a:xfrm>
            <a:off x="642938" y="1576389"/>
            <a:ext cx="4957762" cy="4790544"/>
          </a:xfrm>
        </p:spPr>
        <p:txBody>
          <a:bodyPr>
            <a:normAutofit fontScale="92500" lnSpcReduction="10000"/>
          </a:bodyPr>
          <a:lstStyle/>
          <a:p>
            <a:r>
              <a:rPr lang="en-US" altLang="en-US" sz="2600" b="1" dirty="0">
                <a:solidFill>
                  <a:schemeClr val="accent1">
                    <a:lumMod val="75000"/>
                  </a:schemeClr>
                </a:solidFill>
              </a:rPr>
              <a:t>Assimilation</a:t>
            </a:r>
            <a:r>
              <a:rPr lang="en-US" altLang="en-US" sz="2600" dirty="0">
                <a:solidFill>
                  <a:srgbClr val="0000FF"/>
                </a:solidFill>
              </a:rPr>
              <a:t> - </a:t>
            </a:r>
            <a:r>
              <a:rPr lang="en-US" altLang="en-US" sz="2600" dirty="0"/>
              <a:t>incorporating new experiences into our schema. </a:t>
            </a:r>
          </a:p>
          <a:p>
            <a:endParaRPr lang="en-US" sz="2600" dirty="0"/>
          </a:p>
          <a:p>
            <a:r>
              <a:rPr lang="en-US" sz="2600" dirty="0"/>
              <a:t>In </a:t>
            </a:r>
            <a:r>
              <a:rPr lang="en-US" sz="2600" b="1" dirty="0">
                <a:solidFill>
                  <a:schemeClr val="accent1">
                    <a:lumMod val="75000"/>
                  </a:schemeClr>
                </a:solidFill>
              </a:rPr>
              <a:t>Assimilation</a:t>
            </a:r>
            <a:r>
              <a:rPr lang="en-US" sz="2600" dirty="0"/>
              <a:t>, the schema is not changed, only modified.</a:t>
            </a:r>
          </a:p>
          <a:p>
            <a:endParaRPr lang="en-US" altLang="en-US" sz="2600" dirty="0"/>
          </a:p>
          <a:p>
            <a:r>
              <a:rPr lang="en-US" altLang="en-US" sz="2600" b="1" dirty="0">
                <a:solidFill>
                  <a:srgbClr val="FF0000"/>
                </a:solidFill>
              </a:rPr>
              <a:t>Accommodation -  </a:t>
            </a:r>
            <a:r>
              <a:rPr lang="en-US" altLang="en-US" sz="2600" dirty="0"/>
              <a:t>adjusting and modifying schema.</a:t>
            </a:r>
          </a:p>
          <a:p>
            <a:endParaRPr lang="en-US" sz="2600" dirty="0"/>
          </a:p>
          <a:p>
            <a:r>
              <a:rPr lang="en-US" sz="2600" dirty="0"/>
              <a:t>In </a:t>
            </a:r>
            <a:r>
              <a:rPr lang="en-US" sz="2600" b="1" dirty="0">
                <a:solidFill>
                  <a:srgbClr val="FF0000"/>
                </a:solidFill>
              </a:rPr>
              <a:t>Accommodation</a:t>
            </a:r>
            <a:r>
              <a:rPr lang="en-US" sz="2600" dirty="0">
                <a:solidFill>
                  <a:schemeClr val="accent1">
                    <a:lumMod val="75000"/>
                  </a:schemeClr>
                </a:solidFill>
              </a:rPr>
              <a:t>,</a:t>
            </a:r>
            <a:r>
              <a:rPr lang="en-US" sz="2600" dirty="0"/>
              <a:t> the schema is altered; a new schema may be developed.</a:t>
            </a:r>
          </a:p>
          <a:p>
            <a:endParaRPr lang="en-US" dirty="0"/>
          </a:p>
        </p:txBody>
      </p:sp>
      <p:sp>
        <p:nvSpPr>
          <p:cNvPr id="8195" name="Rectangle 3">
            <a:extLst>
              <a:ext uri="{FF2B5EF4-FFF2-40B4-BE49-F238E27FC236}">
                <a16:creationId xmlns:a16="http://schemas.microsoft.com/office/drawing/2014/main" id="{87E456A4-70E8-C643-86C2-442CBE82BAA4}"/>
              </a:ext>
            </a:extLst>
          </p:cNvPr>
          <p:cNvSpPr>
            <a:spLocks noChangeArrowheads="1"/>
          </p:cNvSpPr>
          <p:nvPr/>
        </p:nvSpPr>
        <p:spPr bwMode="auto">
          <a:xfrm>
            <a:off x="1485901" y="1733550"/>
            <a:ext cx="390207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1036638" indent="-457200">
              <a:spcBef>
                <a:spcPct val="20000"/>
              </a:spcBef>
              <a:buChar char="–"/>
              <a:defRPr sz="3200">
                <a:solidFill>
                  <a:schemeClr val="tx1"/>
                </a:solidFill>
                <a:latin typeface="Calibri" panose="020F0502020204030204" pitchFamily="34" charset="0"/>
                <a:cs typeface="Arial" panose="020B0604020202020204" pitchFamily="34" charset="0"/>
              </a:defRPr>
            </a:lvl2pPr>
            <a:lvl3pPr marL="1531938" indent="-381000">
              <a:spcBef>
                <a:spcPct val="20000"/>
              </a:spcBef>
              <a:buChar char="•"/>
              <a:defRPr sz="2400">
                <a:solidFill>
                  <a:schemeClr val="tx1"/>
                </a:solidFill>
                <a:latin typeface="Calibri" panose="020F0502020204030204" pitchFamily="34" charset="0"/>
                <a:cs typeface="Arial" panose="020B0604020202020204" pitchFamily="34" charset="0"/>
              </a:defRPr>
            </a:lvl3pPr>
            <a:lvl4pPr marL="1989138"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446338"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035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607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179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2751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 typeface="Wingdings" pitchFamily="2" charset="2"/>
              <a:buNone/>
            </a:pPr>
            <a:endParaRPr lang="en-US" altLang="en-US" sz="2800" dirty="0">
              <a:latin typeface="+mn-lt"/>
            </a:endParaRPr>
          </a:p>
        </p:txBody>
      </p:sp>
      <p:sp>
        <p:nvSpPr>
          <p:cNvPr id="8197" name="Text Box 5">
            <a:extLst>
              <a:ext uri="{FF2B5EF4-FFF2-40B4-BE49-F238E27FC236}">
                <a16:creationId xmlns:a16="http://schemas.microsoft.com/office/drawing/2014/main" id="{0DC8BFA7-B161-B647-8EDA-E979F8BCC2A0}"/>
              </a:ext>
            </a:extLst>
          </p:cNvPr>
          <p:cNvSpPr txBox="1">
            <a:spLocks noChangeArrowheads="1"/>
          </p:cNvSpPr>
          <p:nvPr/>
        </p:nvSpPr>
        <p:spPr bwMode="auto">
          <a:xfrm>
            <a:off x="6578662" y="6200775"/>
            <a:ext cx="304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000" dirty="0">
                <a:latin typeface="Palatino Linotype" panose="02040502050505030304" pitchFamily="18" charset="0"/>
              </a:rPr>
              <a:t>Jean Piaget with a subject</a:t>
            </a:r>
          </a:p>
        </p:txBody>
      </p:sp>
      <p:sp>
        <p:nvSpPr>
          <p:cNvPr id="8198" name="Text Box 6">
            <a:extLst>
              <a:ext uri="{FF2B5EF4-FFF2-40B4-BE49-F238E27FC236}">
                <a16:creationId xmlns:a16="http://schemas.microsoft.com/office/drawing/2014/main" id="{789549AF-A696-E544-830D-6AD01A17CF28}"/>
              </a:ext>
            </a:extLst>
          </p:cNvPr>
          <p:cNvSpPr txBox="1">
            <a:spLocks noChangeArrowheads="1"/>
          </p:cNvSpPr>
          <p:nvPr/>
        </p:nvSpPr>
        <p:spPr bwMode="auto">
          <a:xfrm rot="5400000">
            <a:off x="8659814" y="4560888"/>
            <a:ext cx="2371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1000">
                <a:latin typeface="Palatino Linotype" panose="02040502050505030304" pitchFamily="18" charset="0"/>
              </a:rPr>
              <a:t>Bill Anderson/ Photo Researchers, Inc. </a:t>
            </a:r>
          </a:p>
        </p:txBody>
      </p:sp>
    </p:spTree>
    <p:extLst>
      <p:ext uri="{BB962C8B-B14F-4D97-AF65-F5344CB8AC3E}">
        <p14:creationId xmlns:p14="http://schemas.microsoft.com/office/powerpoint/2010/main" val="318180308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9DAD8-EE62-40F5-9F3E-BFADD4F0E6A1}"/>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3803A791-A343-4617-8E1C-56C1C83EC699}"/>
              </a:ext>
            </a:extLst>
          </p:cNvPr>
          <p:cNvSpPr>
            <a:spLocks noGrp="1"/>
          </p:cNvSpPr>
          <p:nvPr>
            <p:ph idx="1"/>
          </p:nvPr>
        </p:nvSpPr>
        <p:spPr/>
        <p:txBody>
          <a:bodyPr/>
          <a:lstStyle/>
          <a:p>
            <a:pPr marL="0" indent="0">
              <a:buNone/>
            </a:pPr>
            <a:r>
              <a:rPr lang="en-US" dirty="0"/>
              <a:t>A child believes that all birds can fly but realizes a penguin is a bird.  </a:t>
            </a:r>
          </a:p>
          <a:p>
            <a:pPr marL="0" indent="0">
              <a:buNone/>
            </a:pPr>
            <a:endParaRPr lang="en-US" dirty="0"/>
          </a:p>
          <a:p>
            <a:pPr marL="0" indent="0">
              <a:buNone/>
            </a:pPr>
            <a:r>
              <a:rPr lang="en-US" dirty="0"/>
              <a:t>Accommodation</a:t>
            </a:r>
          </a:p>
          <a:p>
            <a:pPr marL="0" indent="0">
              <a:buNone/>
            </a:pPr>
            <a:endParaRPr lang="en-US" dirty="0"/>
          </a:p>
          <a:p>
            <a:pPr marL="0" indent="0">
              <a:buNone/>
            </a:pPr>
            <a:r>
              <a:rPr lang="en-US" dirty="0"/>
              <a:t>Assimilation</a:t>
            </a:r>
          </a:p>
          <a:p>
            <a:pPr marL="0" indent="0">
              <a:buNone/>
            </a:pPr>
            <a:endParaRPr lang="en-US" dirty="0"/>
          </a:p>
          <a:p>
            <a:pPr marL="0" indent="0">
              <a:buNone/>
            </a:pPr>
            <a:r>
              <a:rPr lang="en-US" dirty="0"/>
              <a:t>Here the child is changing one’s ways of thinking in order to incorporate new information?</a:t>
            </a:r>
          </a:p>
          <a:p>
            <a:endParaRPr lang="en-US" dirty="0"/>
          </a:p>
        </p:txBody>
      </p:sp>
    </p:spTree>
    <p:extLst>
      <p:ext uri="{BB962C8B-B14F-4D97-AF65-F5344CB8AC3E}">
        <p14:creationId xmlns:p14="http://schemas.microsoft.com/office/powerpoint/2010/main" val="203754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D6A68-5424-45DC-B79B-B9375B485F0D}"/>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284524F7-5D80-4E83-B5EF-3EA56704AE14}"/>
              </a:ext>
            </a:extLst>
          </p:cNvPr>
          <p:cNvSpPr>
            <a:spLocks noGrp="1"/>
          </p:cNvSpPr>
          <p:nvPr>
            <p:ph idx="1"/>
          </p:nvPr>
        </p:nvSpPr>
        <p:spPr/>
        <p:txBody>
          <a:bodyPr/>
          <a:lstStyle/>
          <a:p>
            <a:pPr marL="0" indent="0">
              <a:buNone/>
            </a:pPr>
            <a:r>
              <a:rPr lang="en-US" dirty="0"/>
              <a:t>A mother gives her child an orange for the first time. The child rolls it across the table and says, “ball.”  Which of the following Piagetian processes would account for this behavior?</a:t>
            </a:r>
          </a:p>
          <a:p>
            <a:pPr marL="0" indent="0">
              <a:buNone/>
            </a:pPr>
            <a:endParaRPr lang="en-US" dirty="0"/>
          </a:p>
          <a:p>
            <a:pPr marL="0" indent="0">
              <a:buNone/>
            </a:pPr>
            <a:r>
              <a:rPr lang="en-US" dirty="0"/>
              <a:t>Accommodation</a:t>
            </a:r>
          </a:p>
          <a:p>
            <a:pPr marL="0" indent="0">
              <a:buNone/>
            </a:pPr>
            <a:endParaRPr lang="en-US" dirty="0"/>
          </a:p>
          <a:p>
            <a:pPr marL="0" indent="0">
              <a:buNone/>
            </a:pPr>
            <a:r>
              <a:rPr lang="en-US" dirty="0"/>
              <a:t>Assimilation</a:t>
            </a:r>
          </a:p>
          <a:p>
            <a:pPr marL="0" indent="0">
              <a:buNone/>
            </a:pPr>
            <a:endParaRPr lang="en-US" dirty="0"/>
          </a:p>
          <a:p>
            <a:endParaRPr lang="en-US" dirty="0"/>
          </a:p>
        </p:txBody>
      </p:sp>
    </p:spTree>
    <p:extLst>
      <p:ext uri="{BB962C8B-B14F-4D97-AF65-F5344CB8AC3E}">
        <p14:creationId xmlns:p14="http://schemas.microsoft.com/office/powerpoint/2010/main" val="132316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ell phone&#10;&#10;Description automatically generated">
            <a:extLst>
              <a:ext uri="{FF2B5EF4-FFF2-40B4-BE49-F238E27FC236}">
                <a16:creationId xmlns:a16="http://schemas.microsoft.com/office/drawing/2014/main" id="{9AC9982D-5FD3-47D6-A9E9-0F0FF8D55535}"/>
              </a:ext>
            </a:extLst>
          </p:cNvPr>
          <p:cNvPicPr>
            <a:picLocks noChangeAspect="1"/>
          </p:cNvPicPr>
          <p:nvPr/>
        </p:nvPicPr>
        <p:blipFill>
          <a:blip r:embed="rId2"/>
          <a:stretch>
            <a:fillRect/>
          </a:stretch>
        </p:blipFill>
        <p:spPr>
          <a:xfrm>
            <a:off x="1528125" y="180521"/>
            <a:ext cx="9135750" cy="6496957"/>
          </a:xfrm>
          <a:prstGeom prst="rect">
            <a:avLst/>
          </a:prstGeom>
        </p:spPr>
      </p:pic>
    </p:spTree>
    <p:extLst>
      <p:ext uri="{BB962C8B-B14F-4D97-AF65-F5344CB8AC3E}">
        <p14:creationId xmlns:p14="http://schemas.microsoft.com/office/powerpoint/2010/main" val="4293384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2D9F2D5C-AA4C-405A-B5A8-F23E042C9D3B}"/>
              </a:ext>
            </a:extLst>
          </p:cNvPr>
          <p:cNvPicPr>
            <a:picLocks noChangeAspect="1"/>
          </p:cNvPicPr>
          <p:nvPr/>
        </p:nvPicPr>
        <p:blipFill>
          <a:blip r:embed="rId2"/>
          <a:stretch>
            <a:fillRect/>
          </a:stretch>
        </p:blipFill>
        <p:spPr>
          <a:xfrm>
            <a:off x="1524000" y="13995"/>
            <a:ext cx="9144000" cy="6858000"/>
          </a:xfrm>
          <a:prstGeom prst="rect">
            <a:avLst/>
          </a:prstGeom>
        </p:spPr>
      </p:pic>
    </p:spTree>
    <p:extLst>
      <p:ext uri="{BB962C8B-B14F-4D97-AF65-F5344CB8AC3E}">
        <p14:creationId xmlns:p14="http://schemas.microsoft.com/office/powerpoint/2010/main" val="1575984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Freeform: Shape 7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86" name="Rectangle 2">
            <a:extLst>
              <a:ext uri="{FF2B5EF4-FFF2-40B4-BE49-F238E27FC236}">
                <a16:creationId xmlns:a16="http://schemas.microsoft.com/office/drawing/2014/main" id="{1F8488AE-F24E-7A45-9714-CA420E6D45D9}"/>
              </a:ext>
            </a:extLst>
          </p:cNvPr>
          <p:cNvSpPr>
            <a:spLocks noGrp="1" noChangeArrowheads="1"/>
          </p:cNvSpPr>
          <p:nvPr>
            <p:ph type="title"/>
          </p:nvPr>
        </p:nvSpPr>
        <p:spPr>
          <a:xfrm>
            <a:off x="863029" y="1012004"/>
            <a:ext cx="3416158" cy="4795408"/>
          </a:xfrm>
        </p:spPr>
        <p:txBody>
          <a:bodyPr>
            <a:normAutofit/>
          </a:bodyPr>
          <a:lstStyle/>
          <a:p>
            <a:pPr algn="ctr"/>
            <a:r>
              <a:rPr lang="en-US" altLang="en-US" b="1" dirty="0">
                <a:solidFill>
                  <a:srgbClr val="FFFFFF"/>
                </a:solidFill>
                <a:latin typeface="+mn-lt"/>
              </a:rPr>
              <a:t>Other things during Sensorimotor Stage.</a:t>
            </a:r>
          </a:p>
        </p:txBody>
      </p:sp>
      <p:graphicFrame>
        <p:nvGraphicFramePr>
          <p:cNvPr id="143365" name="Rectangle 3">
            <a:extLst>
              <a:ext uri="{FF2B5EF4-FFF2-40B4-BE49-F238E27FC236}">
                <a16:creationId xmlns:a16="http://schemas.microsoft.com/office/drawing/2014/main" id="{352DDD98-8543-4916-AB03-4EAF232C1D04}"/>
              </a:ext>
            </a:extLst>
          </p:cNvPr>
          <p:cNvGraphicFramePr/>
          <p:nvPr>
            <p:extLst>
              <p:ext uri="{D42A27DB-BD31-4B8C-83A1-F6EECF244321}">
                <p14:modId xmlns:p14="http://schemas.microsoft.com/office/powerpoint/2010/main" val="88986366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541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CF134749-2434-4B4F-8C71-E92BCAC188FC}"/>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819059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319C61B-6B2B-1542-B54E-7752AD4D971A}"/>
              </a:ext>
            </a:extLst>
          </p:cNvPr>
          <p:cNvSpPr>
            <a:spLocks noGrp="1" noChangeArrowheads="1"/>
          </p:cNvSpPr>
          <p:nvPr>
            <p:ph type="title"/>
          </p:nvPr>
        </p:nvSpPr>
        <p:spPr>
          <a:xfrm>
            <a:off x="838200" y="365125"/>
            <a:ext cx="10515600" cy="1101725"/>
          </a:xfrm>
        </p:spPr>
        <p:txBody>
          <a:bodyPr>
            <a:noAutofit/>
          </a:bodyPr>
          <a:lstStyle/>
          <a:p>
            <a:pPr algn="ctr"/>
            <a:r>
              <a:rPr lang="en-US" altLang="en-US" b="1" dirty="0">
                <a:latin typeface="+mn-lt"/>
              </a:rPr>
              <a:t>Mental Representations</a:t>
            </a:r>
          </a:p>
        </p:txBody>
      </p:sp>
      <p:sp>
        <p:nvSpPr>
          <p:cNvPr id="2" name="Content Placeholder 1">
            <a:extLst>
              <a:ext uri="{FF2B5EF4-FFF2-40B4-BE49-F238E27FC236}">
                <a16:creationId xmlns:a16="http://schemas.microsoft.com/office/drawing/2014/main" id="{2A832E9A-8551-4F8E-9385-9045BFECC1DB}"/>
              </a:ext>
            </a:extLst>
          </p:cNvPr>
          <p:cNvSpPr>
            <a:spLocks noGrp="1"/>
          </p:cNvSpPr>
          <p:nvPr>
            <p:ph idx="1"/>
          </p:nvPr>
        </p:nvSpPr>
        <p:spPr/>
        <p:txBody>
          <a:bodyPr/>
          <a:lstStyle/>
          <a:p>
            <a:pPr marL="0" indent="0">
              <a:buNone/>
            </a:pPr>
            <a:r>
              <a:rPr lang="en-US" altLang="en-US" dirty="0" err="1"/>
              <a:t>DeLoache</a:t>
            </a:r>
            <a:r>
              <a:rPr lang="en-US" altLang="en-US" dirty="0"/>
              <a:t> (1987) showed that children as young as 3 years of age are able to use mental operations. </a:t>
            </a:r>
          </a:p>
          <a:p>
            <a:pPr marL="0" indent="0">
              <a:buNone/>
            </a:pPr>
            <a:endParaRPr lang="en-US" altLang="en-US" dirty="0"/>
          </a:p>
          <a:p>
            <a:pPr marL="0" indent="0">
              <a:buNone/>
            </a:pPr>
            <a:r>
              <a:rPr lang="en-US" altLang="en-US" dirty="0"/>
              <a:t>When shown a model of a dog’s hiding place behind the couch, a 2½-year-old could not locate the stuffed dog in an actual room, but the 3-year-old did.</a:t>
            </a:r>
          </a:p>
          <a:p>
            <a:pPr marL="0" indent="0">
              <a:buNone/>
            </a:pPr>
            <a:endParaRPr lang="en-US" altLang="en-US" dirty="0"/>
          </a:p>
          <a:p>
            <a:pPr marL="0" indent="0">
              <a:buNone/>
            </a:pPr>
            <a:r>
              <a:rPr lang="en-US" altLang="en-US" dirty="0"/>
              <a:t>Language development and pretend play</a:t>
            </a:r>
          </a:p>
          <a:p>
            <a:endParaRPr lang="en-US" dirty="0"/>
          </a:p>
        </p:txBody>
      </p:sp>
      <p:sp>
        <p:nvSpPr>
          <p:cNvPr id="28675" name="Rectangle 3">
            <a:extLst>
              <a:ext uri="{FF2B5EF4-FFF2-40B4-BE49-F238E27FC236}">
                <a16:creationId xmlns:a16="http://schemas.microsoft.com/office/drawing/2014/main" id="{6E7CC4A3-8B48-964B-811B-80AE482406D6}"/>
              </a:ext>
            </a:extLst>
          </p:cNvPr>
          <p:cNvSpPr>
            <a:spLocks noChangeArrowheads="1"/>
          </p:cNvSpPr>
          <p:nvPr/>
        </p:nvSpPr>
        <p:spPr bwMode="auto">
          <a:xfrm>
            <a:off x="2930525" y="1566863"/>
            <a:ext cx="42672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1036638" indent="-457200">
              <a:spcBef>
                <a:spcPct val="20000"/>
              </a:spcBef>
              <a:buChar char="–"/>
              <a:defRPr sz="3200">
                <a:solidFill>
                  <a:schemeClr val="tx1"/>
                </a:solidFill>
                <a:latin typeface="Calibri" panose="020F0502020204030204" pitchFamily="34" charset="0"/>
                <a:cs typeface="Arial" panose="020B0604020202020204" pitchFamily="34" charset="0"/>
              </a:defRPr>
            </a:lvl2pPr>
            <a:lvl3pPr marL="1531938" indent="-381000">
              <a:spcBef>
                <a:spcPct val="20000"/>
              </a:spcBef>
              <a:buChar char="•"/>
              <a:defRPr sz="2400">
                <a:solidFill>
                  <a:schemeClr val="tx1"/>
                </a:solidFill>
                <a:latin typeface="Calibri" panose="020F0502020204030204" pitchFamily="34" charset="0"/>
                <a:cs typeface="Arial" panose="020B0604020202020204" pitchFamily="34" charset="0"/>
              </a:defRPr>
            </a:lvl3pPr>
            <a:lvl4pPr marL="1989138"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446338"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035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607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179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2751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endParaRPr lang="en-US" altLang="en-US" sz="2800" dirty="0">
              <a:latin typeface="Palatino Linotype" panose="02040502050505030304" pitchFamily="18" charset="0"/>
            </a:endParaRPr>
          </a:p>
        </p:txBody>
      </p:sp>
      <p:sp>
        <p:nvSpPr>
          <p:cNvPr id="28677" name="Rectangle 3">
            <a:extLst>
              <a:ext uri="{FF2B5EF4-FFF2-40B4-BE49-F238E27FC236}">
                <a16:creationId xmlns:a16="http://schemas.microsoft.com/office/drawing/2014/main" id="{45D0084F-3609-3140-A299-EA1B933DFAC0}"/>
              </a:ext>
            </a:extLst>
          </p:cNvPr>
          <p:cNvSpPr>
            <a:spLocks noChangeArrowheads="1"/>
          </p:cNvSpPr>
          <p:nvPr/>
        </p:nvSpPr>
        <p:spPr bwMode="auto">
          <a:xfrm>
            <a:off x="2895601" y="4140200"/>
            <a:ext cx="803592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1036638" indent="-457200">
              <a:spcBef>
                <a:spcPct val="20000"/>
              </a:spcBef>
              <a:buChar char="–"/>
              <a:defRPr sz="3200">
                <a:solidFill>
                  <a:schemeClr val="tx1"/>
                </a:solidFill>
                <a:latin typeface="Calibri" panose="020F0502020204030204" pitchFamily="34" charset="0"/>
                <a:cs typeface="Arial" panose="020B0604020202020204" pitchFamily="34" charset="0"/>
              </a:defRPr>
            </a:lvl2pPr>
            <a:lvl3pPr marL="1531938" indent="-381000">
              <a:spcBef>
                <a:spcPct val="20000"/>
              </a:spcBef>
              <a:buChar char="•"/>
              <a:defRPr sz="2400">
                <a:solidFill>
                  <a:schemeClr val="tx1"/>
                </a:solidFill>
                <a:latin typeface="Calibri" panose="020F0502020204030204" pitchFamily="34" charset="0"/>
                <a:cs typeface="Arial" panose="020B0604020202020204" pitchFamily="34" charset="0"/>
              </a:defRPr>
            </a:lvl3pPr>
            <a:lvl4pPr marL="1989138"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446338"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035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607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179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2751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endParaRPr lang="en-US" altLang="en-US" sz="2800" dirty="0">
              <a:latin typeface="Palatino Linotype" panose="02040502050505030304" pitchFamily="18" charset="0"/>
            </a:endParaRPr>
          </a:p>
        </p:txBody>
      </p:sp>
    </p:spTree>
    <p:extLst>
      <p:ext uri="{BB962C8B-B14F-4D97-AF65-F5344CB8AC3E}">
        <p14:creationId xmlns:p14="http://schemas.microsoft.com/office/powerpoint/2010/main" val="3315779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722" name="Rectangle 2">
            <a:extLst>
              <a:ext uri="{FF2B5EF4-FFF2-40B4-BE49-F238E27FC236}">
                <a16:creationId xmlns:a16="http://schemas.microsoft.com/office/drawing/2014/main" id="{E7A0AEA3-737D-1646-832A-7CEC79F2D37A}"/>
              </a:ext>
            </a:extLst>
          </p:cNvPr>
          <p:cNvSpPr>
            <a:spLocks noGrp="1" noChangeArrowheads="1"/>
          </p:cNvSpPr>
          <p:nvPr>
            <p:ph type="title"/>
          </p:nvPr>
        </p:nvSpPr>
        <p:spPr>
          <a:xfrm>
            <a:off x="161924" y="643467"/>
            <a:ext cx="4219575" cy="1597315"/>
          </a:xfrm>
          <a:noFill/>
          <a:ln w="19050">
            <a:solidFill>
              <a:schemeClr val="bg1"/>
            </a:solidFill>
          </a:ln>
        </p:spPr>
        <p:txBody>
          <a:bodyPr vert="horz" wrap="square" lIns="91440" tIns="45720" rIns="91440" bIns="45720" rtlCol="0" anchor="ctr">
            <a:noAutofit/>
          </a:bodyPr>
          <a:lstStyle/>
          <a:p>
            <a:pPr algn="ctr"/>
            <a:r>
              <a:rPr lang="en-US" altLang="en-US" sz="4400" b="1" kern="1200" dirty="0">
                <a:solidFill>
                  <a:schemeClr val="bg1"/>
                </a:solidFill>
                <a:latin typeface="+mn-lt"/>
                <a:ea typeface="+mj-ea"/>
                <a:cs typeface="+mj-cs"/>
              </a:rPr>
              <a:t>Theory of Mind</a:t>
            </a:r>
          </a:p>
        </p:txBody>
      </p:sp>
      <p:sp>
        <p:nvSpPr>
          <p:cNvPr id="2" name="Text Placeholder 1">
            <a:extLst>
              <a:ext uri="{FF2B5EF4-FFF2-40B4-BE49-F238E27FC236}">
                <a16:creationId xmlns:a16="http://schemas.microsoft.com/office/drawing/2014/main" id="{267D5844-63A3-4304-A956-A0ABBB4ACE05}"/>
              </a:ext>
            </a:extLst>
          </p:cNvPr>
          <p:cNvSpPr>
            <a:spLocks noGrp="1"/>
          </p:cNvSpPr>
          <p:nvPr>
            <p:ph type="body" sz="half" idx="2"/>
          </p:nvPr>
        </p:nvSpPr>
        <p:spPr>
          <a:xfrm>
            <a:off x="300038" y="3190874"/>
            <a:ext cx="3967162" cy="2862791"/>
          </a:xfrm>
        </p:spPr>
        <p:txBody>
          <a:bodyPr vert="horz" lIns="91440" tIns="45720" rIns="91440" bIns="45720" rtlCol="0">
            <a:normAutofit/>
          </a:bodyPr>
          <a:lstStyle/>
          <a:p>
            <a:r>
              <a:rPr lang="en-US" altLang="en-US" sz="2800" dirty="0">
                <a:solidFill>
                  <a:schemeClr val="bg1"/>
                </a:solidFill>
              </a:rPr>
              <a:t>Preschoolers develop the ability to understand another’s mental state.</a:t>
            </a:r>
          </a:p>
          <a:p>
            <a:pPr indent="-228600">
              <a:buFont typeface="Arial" panose="020B0604020202020204" pitchFamily="34" charset="0"/>
              <a:buChar char="•"/>
            </a:pPr>
            <a:endParaRPr lang="en-US" altLang="en-US" sz="2000" dirty="0">
              <a:solidFill>
                <a:schemeClr val="bg1"/>
              </a:solidFill>
            </a:endParaRPr>
          </a:p>
        </p:txBody>
      </p:sp>
      <p:pic>
        <p:nvPicPr>
          <p:cNvPr id="6" name="Content Placeholder 5" descr="A close up of text on a white background&#10;&#10;Description automatically generated">
            <a:extLst>
              <a:ext uri="{FF2B5EF4-FFF2-40B4-BE49-F238E27FC236}">
                <a16:creationId xmlns:a16="http://schemas.microsoft.com/office/drawing/2014/main" id="{931EA69E-AFB5-48D8-BB0F-046B12B294E0}"/>
              </a:ext>
            </a:extLst>
          </p:cNvPr>
          <p:cNvPicPr>
            <a:picLocks noGrp="1" noChangeAspect="1"/>
          </p:cNvPicPr>
          <p:nvPr>
            <p:ph idx="1"/>
          </p:nvPr>
        </p:nvPicPr>
        <p:blipFill>
          <a:blip r:embed="rId3"/>
          <a:stretch>
            <a:fillRect/>
          </a:stretch>
        </p:blipFill>
        <p:spPr>
          <a:xfrm>
            <a:off x="6827139" y="643467"/>
            <a:ext cx="3192017" cy="5410199"/>
          </a:xfrm>
          <a:prstGeom prst="rect">
            <a:avLst/>
          </a:prstGeom>
        </p:spPr>
      </p:pic>
    </p:spTree>
    <p:extLst>
      <p:ext uri="{BB962C8B-B14F-4D97-AF65-F5344CB8AC3E}">
        <p14:creationId xmlns:p14="http://schemas.microsoft.com/office/powerpoint/2010/main" val="200946080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866FB8-DEB3-4C54-9363-6D9F3B99D6DC}"/>
              </a:ext>
            </a:extLst>
          </p:cNvPr>
          <p:cNvPicPr>
            <a:picLocks noChangeAspect="1"/>
          </p:cNvPicPr>
          <p:nvPr/>
        </p:nvPicPr>
        <p:blipFill>
          <a:blip r:embed="rId2"/>
          <a:stretch>
            <a:fillRect/>
          </a:stretch>
        </p:blipFill>
        <p:spPr>
          <a:xfrm>
            <a:off x="954213" y="0"/>
            <a:ext cx="10283574" cy="6858000"/>
          </a:xfrm>
          <a:prstGeom prst="rect">
            <a:avLst/>
          </a:prstGeom>
        </p:spPr>
      </p:pic>
    </p:spTree>
    <p:extLst>
      <p:ext uri="{BB962C8B-B14F-4D97-AF65-F5344CB8AC3E}">
        <p14:creationId xmlns:p14="http://schemas.microsoft.com/office/powerpoint/2010/main" val="477125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E946A20-BEA0-B549-8C5E-1B81B78A2EDF}"/>
              </a:ext>
            </a:extLst>
          </p:cNvPr>
          <p:cNvSpPr>
            <a:spLocks noGrp="1" noChangeArrowheads="1"/>
          </p:cNvSpPr>
          <p:nvPr>
            <p:ph type="title"/>
          </p:nvPr>
        </p:nvSpPr>
        <p:spPr>
          <a:xfrm>
            <a:off x="740833" y="764116"/>
            <a:ext cx="10515600" cy="944563"/>
          </a:xfrm>
        </p:spPr>
        <p:txBody>
          <a:bodyPr>
            <a:normAutofit/>
          </a:bodyPr>
          <a:lstStyle/>
          <a:p>
            <a:pPr algn="ctr"/>
            <a:r>
              <a:rPr lang="en-US" altLang="en-US" b="1" dirty="0">
                <a:latin typeface="+mn-lt"/>
              </a:rPr>
              <a:t>Concrete Operational Stage (7-11 </a:t>
            </a:r>
            <a:r>
              <a:rPr lang="en-US" altLang="en-US" b="1" dirty="0" err="1">
                <a:latin typeface="+mn-lt"/>
              </a:rPr>
              <a:t>yrs</a:t>
            </a:r>
            <a:r>
              <a:rPr lang="en-US" altLang="en-US" b="1" dirty="0">
                <a:latin typeface="+mn-lt"/>
              </a:rPr>
              <a:t>)</a:t>
            </a:r>
          </a:p>
        </p:txBody>
      </p:sp>
      <p:sp>
        <p:nvSpPr>
          <p:cNvPr id="2" name="Content Placeholder 1">
            <a:extLst>
              <a:ext uri="{FF2B5EF4-FFF2-40B4-BE49-F238E27FC236}">
                <a16:creationId xmlns:a16="http://schemas.microsoft.com/office/drawing/2014/main" id="{46B2DCD2-437A-4C07-900D-630790310FDE}"/>
              </a:ext>
            </a:extLst>
          </p:cNvPr>
          <p:cNvSpPr>
            <a:spLocks noGrp="1"/>
          </p:cNvSpPr>
          <p:nvPr>
            <p:ph idx="1"/>
          </p:nvPr>
        </p:nvSpPr>
        <p:spPr>
          <a:xfrm>
            <a:off x="838200" y="2053167"/>
            <a:ext cx="10515600" cy="4123796"/>
          </a:xfrm>
        </p:spPr>
        <p:txBody>
          <a:bodyPr/>
          <a:lstStyle/>
          <a:p>
            <a:pPr marL="0" indent="0">
              <a:buNone/>
            </a:pPr>
            <a:r>
              <a:rPr lang="en-US" altLang="en-US" dirty="0"/>
              <a:t>6 to 7 year-olds grasp conservation problems and mentally pour liquids back and forth into glasses of different shapes conserving their quantities.</a:t>
            </a:r>
          </a:p>
          <a:p>
            <a:pPr marL="0" indent="0">
              <a:buNone/>
            </a:pPr>
            <a:endParaRPr lang="en-US" altLang="en-US" dirty="0"/>
          </a:p>
          <a:p>
            <a:pPr marL="0" indent="0">
              <a:buNone/>
            </a:pPr>
            <a:r>
              <a:rPr lang="en-US" altLang="en-US" dirty="0"/>
              <a:t>Children in this stage are also able to transform mathematical functions. So, if 4 + 8 = 12, then a transformation, 12 – 4 = 8, is also easily doable.</a:t>
            </a:r>
          </a:p>
        </p:txBody>
      </p:sp>
      <p:sp>
        <p:nvSpPr>
          <p:cNvPr id="26628" name="Rectangle 4">
            <a:extLst>
              <a:ext uri="{FF2B5EF4-FFF2-40B4-BE49-F238E27FC236}">
                <a16:creationId xmlns:a16="http://schemas.microsoft.com/office/drawing/2014/main" id="{6E638C51-8E75-2948-884D-E975B957DAFD}"/>
              </a:ext>
            </a:extLst>
          </p:cNvPr>
          <p:cNvSpPr>
            <a:spLocks noChangeArrowheads="1"/>
          </p:cNvSpPr>
          <p:nvPr/>
        </p:nvSpPr>
        <p:spPr bwMode="auto">
          <a:xfrm>
            <a:off x="2870200" y="4448175"/>
            <a:ext cx="7772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1036638" indent="-457200">
              <a:spcBef>
                <a:spcPct val="20000"/>
              </a:spcBef>
              <a:buChar char="–"/>
              <a:defRPr sz="3200">
                <a:solidFill>
                  <a:schemeClr val="tx1"/>
                </a:solidFill>
                <a:latin typeface="Calibri" panose="020F0502020204030204" pitchFamily="34" charset="0"/>
                <a:cs typeface="Arial" panose="020B0604020202020204" pitchFamily="34" charset="0"/>
              </a:defRPr>
            </a:lvl2pPr>
            <a:lvl3pPr marL="1531938" indent="-381000">
              <a:spcBef>
                <a:spcPct val="20000"/>
              </a:spcBef>
              <a:buChar char="•"/>
              <a:defRPr sz="2400">
                <a:solidFill>
                  <a:schemeClr val="tx1"/>
                </a:solidFill>
                <a:latin typeface="Calibri" panose="020F0502020204030204" pitchFamily="34" charset="0"/>
                <a:cs typeface="Arial" panose="020B0604020202020204" pitchFamily="34" charset="0"/>
              </a:defRPr>
            </a:lvl3pPr>
            <a:lvl4pPr marL="1989138"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446338"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035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607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179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2751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Font typeface="Wingdings" pitchFamily="2" charset="2"/>
              <a:buNone/>
            </a:pPr>
            <a:endParaRPr lang="en-US" altLang="en-US" sz="2800" dirty="0">
              <a:latin typeface="Palatino Linotype" panose="02040502050505030304" pitchFamily="18" charset="0"/>
            </a:endParaRPr>
          </a:p>
        </p:txBody>
      </p:sp>
    </p:spTree>
    <p:extLst>
      <p:ext uri="{BB962C8B-B14F-4D97-AF65-F5344CB8AC3E}">
        <p14:creationId xmlns:p14="http://schemas.microsoft.com/office/powerpoint/2010/main" val="36595751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nodePh="1">
                                  <p:stCondLst>
                                    <p:cond delay="0"/>
                                  </p:stCondLst>
                                  <p:endCondLst>
                                    <p:cond evt="begin" delay="0">
                                      <p:tn val="5"/>
                                    </p:cond>
                                  </p:endCondLst>
                                  <p:childTnLst>
                                    <p:set>
                                      <p:cBhvr>
                                        <p:cTn id="6" dur="1" fill="hold">
                                          <p:stCondLst>
                                            <p:cond delay="0"/>
                                          </p:stCondLst>
                                        </p:cTn>
                                        <p:tgtEl>
                                          <p:spTgt spid="26628"/>
                                        </p:tgtEl>
                                        <p:attrNameLst>
                                          <p:attrName>style.visibility</p:attrName>
                                        </p:attrNameLst>
                                      </p:cBhvr>
                                      <p:to>
                                        <p:strVal val="visible"/>
                                      </p:to>
                                    </p:set>
                                    <p:animEffect transition="in" filter="dissolve">
                                      <p:cBhvr>
                                        <p:cTn id="7"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diagram&#10;&#10;Description automatically generated">
            <a:extLst>
              <a:ext uri="{FF2B5EF4-FFF2-40B4-BE49-F238E27FC236}">
                <a16:creationId xmlns:a16="http://schemas.microsoft.com/office/drawing/2014/main" id="{22F154AB-667E-48C9-96F4-3CF19EDFFBD8}"/>
              </a:ext>
            </a:extLst>
          </p:cNvPr>
          <p:cNvPicPr>
            <a:picLocks noChangeAspect="1"/>
          </p:cNvPicPr>
          <p:nvPr/>
        </p:nvPicPr>
        <p:blipFill>
          <a:blip r:embed="rId2"/>
          <a:stretch>
            <a:fillRect/>
          </a:stretch>
        </p:blipFill>
        <p:spPr>
          <a:xfrm>
            <a:off x="1549163" y="0"/>
            <a:ext cx="9093673" cy="6858000"/>
          </a:xfrm>
          <a:prstGeom prst="rect">
            <a:avLst/>
          </a:prstGeom>
        </p:spPr>
      </p:pic>
    </p:spTree>
    <p:extLst>
      <p:ext uri="{BB962C8B-B14F-4D97-AF65-F5344CB8AC3E}">
        <p14:creationId xmlns:p14="http://schemas.microsoft.com/office/powerpoint/2010/main" val="2667315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797059B2-7769-4790-9C19-EDBCB17F1A7A}"/>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48171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6A8EB395-05A0-A44C-B81E-F1F95A9EC38D}"/>
              </a:ext>
            </a:extLst>
          </p:cNvPr>
          <p:cNvSpPr>
            <a:spLocks noGrp="1" noChangeArrowheads="1"/>
          </p:cNvSpPr>
          <p:nvPr>
            <p:ph type="title"/>
          </p:nvPr>
        </p:nvSpPr>
        <p:spPr>
          <a:xfrm>
            <a:off x="1136428" y="627564"/>
            <a:ext cx="7474172" cy="1325563"/>
          </a:xfrm>
        </p:spPr>
        <p:txBody>
          <a:bodyPr>
            <a:normAutofit/>
          </a:bodyPr>
          <a:lstStyle/>
          <a:p>
            <a:r>
              <a:rPr lang="en-US" altLang="en-US" b="1" dirty="0">
                <a:latin typeface="+mn-lt"/>
              </a:rPr>
              <a:t>Reflecting on Piaget’s Theory</a:t>
            </a:r>
            <a:endParaRPr lang="en-US" altLang="en-US" b="1">
              <a:latin typeface="+mn-lt"/>
            </a:endParaRPr>
          </a:p>
        </p:txBody>
      </p:sp>
      <p:sp>
        <p:nvSpPr>
          <p:cNvPr id="2" name="Content Placeholder 1">
            <a:extLst>
              <a:ext uri="{FF2B5EF4-FFF2-40B4-BE49-F238E27FC236}">
                <a16:creationId xmlns:a16="http://schemas.microsoft.com/office/drawing/2014/main" id="{633F3B5A-F5EB-431E-B168-DDDB63158BB3}"/>
              </a:ext>
            </a:extLst>
          </p:cNvPr>
          <p:cNvSpPr>
            <a:spLocks noGrp="1"/>
          </p:cNvSpPr>
          <p:nvPr>
            <p:ph idx="1"/>
          </p:nvPr>
        </p:nvSpPr>
        <p:spPr>
          <a:xfrm>
            <a:off x="637841" y="1953127"/>
            <a:ext cx="7639384" cy="3999998"/>
          </a:xfrm>
        </p:spPr>
        <p:txBody>
          <a:bodyPr anchor="ctr">
            <a:normAutofit/>
          </a:bodyPr>
          <a:lstStyle/>
          <a:p>
            <a:pPr marL="0" indent="0">
              <a:buNone/>
            </a:pPr>
            <a:r>
              <a:rPr lang="en-US" altLang="en-US" sz="2400" dirty="0"/>
              <a:t>Piaget’s stage theory has been influential globally.  However, today’s researchers believe the following:</a:t>
            </a:r>
          </a:p>
          <a:p>
            <a:pPr marL="0" indent="0">
              <a:buNone/>
            </a:pPr>
            <a:endParaRPr lang="en-US" altLang="en-US" sz="2400" dirty="0"/>
          </a:p>
          <a:p>
            <a:pPr>
              <a:buFont typeface="Wingdings" pitchFamily="2" charset="2"/>
              <a:buAutoNum type="arabicPeriod"/>
            </a:pPr>
            <a:r>
              <a:rPr lang="en-US" altLang="en-US" sz="2400" dirty="0"/>
              <a:t>  Development is a continuous process.</a:t>
            </a:r>
          </a:p>
          <a:p>
            <a:pPr>
              <a:buFont typeface="Wingdings" pitchFamily="2" charset="2"/>
              <a:buAutoNum type="arabicPeriod"/>
            </a:pPr>
            <a:r>
              <a:rPr lang="en-US" altLang="en-US" sz="2400" dirty="0"/>
              <a:t>  Children express mental </a:t>
            </a:r>
            <a:r>
              <a:rPr lang="en-US" altLang="en-US" sz="2400"/>
              <a:t>abilities at </a:t>
            </a:r>
            <a:r>
              <a:rPr lang="en-US" altLang="en-US" sz="2400" dirty="0"/>
              <a:t>an earlier age.</a:t>
            </a:r>
          </a:p>
          <a:p>
            <a:pPr>
              <a:buFont typeface="Wingdings" pitchFamily="2" charset="2"/>
              <a:buAutoNum type="arabicPeriod"/>
            </a:pPr>
            <a:r>
              <a:rPr lang="en-US" altLang="en-US" sz="2400" dirty="0"/>
              <a:t>  Formal logic is a smaller part of cognition.</a:t>
            </a:r>
            <a:endParaRPr lang="en-US" sz="2400" dirty="0"/>
          </a:p>
        </p:txBody>
      </p:sp>
      <p:sp>
        <p:nvSpPr>
          <p:cNvPr id="75" name="Rectangle 74">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Graphic 71" descr="Head with Gears">
            <a:extLst>
              <a:ext uri="{FF2B5EF4-FFF2-40B4-BE49-F238E27FC236}">
                <a16:creationId xmlns:a16="http://schemas.microsoft.com/office/drawing/2014/main" id="{868D3AF7-15C9-4D3C-8B67-D08BAACA86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
        <p:nvSpPr>
          <p:cNvPr id="40963" name="Rectangle 3">
            <a:extLst>
              <a:ext uri="{FF2B5EF4-FFF2-40B4-BE49-F238E27FC236}">
                <a16:creationId xmlns:a16="http://schemas.microsoft.com/office/drawing/2014/main" id="{68F68689-74ED-A640-A7D0-3E501E963FDE}"/>
              </a:ext>
            </a:extLst>
          </p:cNvPr>
          <p:cNvSpPr>
            <a:spLocks noChangeArrowheads="1"/>
          </p:cNvSpPr>
          <p:nvPr/>
        </p:nvSpPr>
        <p:spPr bwMode="auto">
          <a:xfrm>
            <a:off x="2886075" y="1400175"/>
            <a:ext cx="778668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1036638" indent="-457200">
              <a:spcBef>
                <a:spcPct val="20000"/>
              </a:spcBef>
              <a:buChar char="–"/>
              <a:defRPr sz="3200">
                <a:solidFill>
                  <a:schemeClr val="tx1"/>
                </a:solidFill>
                <a:latin typeface="Calibri" panose="020F0502020204030204" pitchFamily="34" charset="0"/>
                <a:cs typeface="Arial" panose="020B0604020202020204" pitchFamily="34" charset="0"/>
              </a:defRPr>
            </a:lvl2pPr>
            <a:lvl3pPr marL="1531938" indent="-381000">
              <a:spcBef>
                <a:spcPct val="20000"/>
              </a:spcBef>
              <a:buChar char="•"/>
              <a:defRPr sz="2400">
                <a:solidFill>
                  <a:schemeClr val="tx1"/>
                </a:solidFill>
                <a:latin typeface="Calibri" panose="020F0502020204030204" pitchFamily="34" charset="0"/>
                <a:cs typeface="Arial" panose="020B0604020202020204" pitchFamily="34" charset="0"/>
              </a:defRPr>
            </a:lvl3pPr>
            <a:lvl4pPr marL="1989138"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446338"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035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607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179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275138"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Font typeface="Wingdings" pitchFamily="2" charset="2"/>
              <a:buNone/>
            </a:pPr>
            <a:endParaRPr lang="en-US" altLang="en-US" sz="2800" dirty="0">
              <a:latin typeface="Palatino Linotype" panose="02040502050505030304" pitchFamily="18" charset="0"/>
            </a:endParaRPr>
          </a:p>
        </p:txBody>
      </p:sp>
      <p:sp>
        <p:nvSpPr>
          <p:cNvPr id="40964" name="Rectangle 4">
            <a:extLst>
              <a:ext uri="{FF2B5EF4-FFF2-40B4-BE49-F238E27FC236}">
                <a16:creationId xmlns:a16="http://schemas.microsoft.com/office/drawing/2014/main" id="{5F2C3225-04C0-3E47-8186-B8CCA9DC9FEF}"/>
              </a:ext>
            </a:extLst>
          </p:cNvPr>
          <p:cNvSpPr>
            <a:spLocks noChangeArrowheads="1"/>
          </p:cNvSpPr>
          <p:nvPr/>
        </p:nvSpPr>
        <p:spPr bwMode="auto">
          <a:xfrm>
            <a:off x="2886075" y="3905250"/>
            <a:ext cx="7786688"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600">
                <a:solidFill>
                  <a:schemeClr val="tx1"/>
                </a:solidFill>
                <a:latin typeface="Calibri" panose="020F0502020204030204" pitchFamily="34" charset="0"/>
                <a:cs typeface="Arial" panose="020B0604020202020204" pitchFamily="34" charset="0"/>
              </a:defRPr>
            </a:lvl1pPr>
            <a:lvl2pPr marL="1112838" indent="-533400">
              <a:spcBef>
                <a:spcPct val="20000"/>
              </a:spcBef>
              <a:buChar char="–"/>
              <a:defRPr sz="3200">
                <a:solidFill>
                  <a:schemeClr val="tx1"/>
                </a:solidFill>
                <a:latin typeface="Calibri" panose="020F0502020204030204" pitchFamily="34" charset="0"/>
                <a:cs typeface="Arial" panose="020B0604020202020204" pitchFamily="34" charset="0"/>
              </a:defRPr>
            </a:lvl2pPr>
            <a:lvl3pPr marL="1608138" indent="-457200">
              <a:spcBef>
                <a:spcPct val="20000"/>
              </a:spcBef>
              <a:buChar char="•"/>
              <a:defRPr sz="2400">
                <a:solidFill>
                  <a:schemeClr val="tx1"/>
                </a:solidFill>
                <a:latin typeface="Calibri" panose="020F0502020204030204" pitchFamily="34" charset="0"/>
                <a:cs typeface="Arial" panose="020B0604020202020204" pitchFamily="34" charset="0"/>
              </a:defRPr>
            </a:lvl3pPr>
            <a:lvl4pPr marL="2027238"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484438"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94163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39883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5603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31323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 typeface="Wingdings" pitchFamily="2" charset="2"/>
              <a:buAutoNum type="arabicPeriod"/>
            </a:pPr>
            <a:endParaRPr lang="en-US" altLang="en-US" sz="2800" dirty="0">
              <a:latin typeface="Palatino Linotype" panose="02040502050505030304" pitchFamily="18" charset="0"/>
            </a:endParaRPr>
          </a:p>
        </p:txBody>
      </p:sp>
    </p:spTree>
    <p:extLst>
      <p:ext uri="{BB962C8B-B14F-4D97-AF65-F5344CB8AC3E}">
        <p14:creationId xmlns:p14="http://schemas.microsoft.com/office/powerpoint/2010/main" val="257936526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2B516-877B-4B90-A9F0-C615327C43FB}"/>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736ADABC-38FC-4C09-A768-CF79AB355E8F}"/>
              </a:ext>
            </a:extLst>
          </p:cNvPr>
          <p:cNvSpPr>
            <a:spLocks noGrp="1"/>
          </p:cNvSpPr>
          <p:nvPr>
            <p:ph idx="1"/>
          </p:nvPr>
        </p:nvSpPr>
        <p:spPr/>
        <p:txBody>
          <a:bodyPr/>
          <a:lstStyle/>
          <a:p>
            <a:pPr marL="0" indent="0">
              <a:buNone/>
            </a:pPr>
            <a:r>
              <a:rPr lang="en-US" dirty="0"/>
              <a:t>A schema can be described as</a:t>
            </a:r>
          </a:p>
          <a:p>
            <a:pPr marL="0" lvl="0" indent="0">
              <a:buNone/>
            </a:pPr>
            <a:endParaRPr lang="en-US" dirty="0"/>
          </a:p>
          <a:p>
            <a:pPr marL="0" lvl="0" indent="0">
              <a:buNone/>
            </a:pPr>
            <a:r>
              <a:rPr lang="en-US" dirty="0"/>
              <a:t>1. an outer layer of the eye</a:t>
            </a:r>
          </a:p>
          <a:p>
            <a:pPr marL="0" lvl="0" indent="0">
              <a:buNone/>
            </a:pPr>
            <a:r>
              <a:rPr lang="en-US" dirty="0"/>
              <a:t>2. mental construct</a:t>
            </a:r>
          </a:p>
          <a:p>
            <a:pPr marL="0" lvl="0" indent="0">
              <a:buNone/>
            </a:pPr>
            <a:r>
              <a:rPr lang="en-US" dirty="0"/>
              <a:t>3. a fissure between lobes of the brain</a:t>
            </a:r>
          </a:p>
          <a:p>
            <a:pPr marL="0" lvl="0" indent="0">
              <a:buNone/>
            </a:pPr>
            <a:r>
              <a:rPr lang="en-US" dirty="0"/>
              <a:t>4. an optical illusion</a:t>
            </a:r>
          </a:p>
          <a:p>
            <a:pPr marL="0" lvl="0" indent="0">
              <a:buNone/>
            </a:pPr>
            <a:r>
              <a:rPr lang="en-US" dirty="0"/>
              <a:t>5. a fixed response to a particular stimulus</a:t>
            </a:r>
          </a:p>
          <a:p>
            <a:pPr marL="0" indent="0">
              <a:buNone/>
            </a:pPr>
            <a:r>
              <a:rPr lang="en-US" dirty="0"/>
              <a:t> </a:t>
            </a:r>
          </a:p>
          <a:p>
            <a:endParaRPr lang="en-US" dirty="0"/>
          </a:p>
        </p:txBody>
      </p:sp>
    </p:spTree>
    <p:extLst>
      <p:ext uri="{BB962C8B-B14F-4D97-AF65-F5344CB8AC3E}">
        <p14:creationId xmlns:p14="http://schemas.microsoft.com/office/powerpoint/2010/main" val="3369302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1701-A673-4415-BCE7-F0C9449AB146}"/>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09E7FA52-2EBD-4DD6-ABC0-ED92F06FE2D4}"/>
              </a:ext>
            </a:extLst>
          </p:cNvPr>
          <p:cNvSpPr>
            <a:spLocks noGrp="1"/>
          </p:cNvSpPr>
          <p:nvPr>
            <p:ph idx="1"/>
          </p:nvPr>
        </p:nvSpPr>
        <p:spPr/>
        <p:txBody>
          <a:bodyPr/>
          <a:lstStyle/>
          <a:p>
            <a:pPr marL="0" indent="0">
              <a:buNone/>
            </a:pPr>
            <a:r>
              <a:rPr lang="en-US" sz="2400" dirty="0"/>
              <a:t>Which Piagetian stage of cognitive development is characterized by mastery of conservation tasks?</a:t>
            </a:r>
          </a:p>
          <a:p>
            <a:pPr marL="0" lvl="0" indent="0">
              <a:buNone/>
            </a:pPr>
            <a:endParaRPr lang="en-US" sz="2400" dirty="0"/>
          </a:p>
          <a:p>
            <a:pPr marL="0" lvl="0" indent="0">
              <a:buNone/>
            </a:pPr>
            <a:r>
              <a:rPr lang="en-US" sz="2400" dirty="0"/>
              <a:t>(A) Sensorimotor</a:t>
            </a:r>
          </a:p>
          <a:p>
            <a:pPr marL="0" lvl="0" indent="0">
              <a:buNone/>
            </a:pPr>
            <a:r>
              <a:rPr lang="en-US" sz="2400" dirty="0"/>
              <a:t>(B) Preoperational</a:t>
            </a:r>
          </a:p>
          <a:p>
            <a:pPr marL="0" lvl="0" indent="0">
              <a:buNone/>
            </a:pPr>
            <a:r>
              <a:rPr lang="en-US" sz="2400" dirty="0"/>
              <a:t>(C) Concrete operations</a:t>
            </a:r>
          </a:p>
          <a:p>
            <a:pPr marL="0" lvl="0" indent="0">
              <a:buNone/>
            </a:pPr>
            <a:r>
              <a:rPr lang="en-US" sz="2400" dirty="0"/>
              <a:t>(D) Formal operations</a:t>
            </a:r>
          </a:p>
          <a:p>
            <a:pPr marL="0" lvl="0" indent="0">
              <a:buNone/>
            </a:pPr>
            <a:r>
              <a:rPr lang="en-US" sz="2400" dirty="0"/>
              <a:t>(E) Tertiary circular reactions</a:t>
            </a:r>
          </a:p>
          <a:p>
            <a:endParaRPr lang="en-US" dirty="0"/>
          </a:p>
        </p:txBody>
      </p:sp>
    </p:spTree>
    <p:extLst>
      <p:ext uri="{BB962C8B-B14F-4D97-AF65-F5344CB8AC3E}">
        <p14:creationId xmlns:p14="http://schemas.microsoft.com/office/powerpoint/2010/main" val="874114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5715-FDA8-47F9-898E-52178B73D87B}"/>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FE89F97C-DAB5-4C6F-AE9E-6CE727B08F3D}"/>
              </a:ext>
            </a:extLst>
          </p:cNvPr>
          <p:cNvSpPr>
            <a:spLocks noGrp="1"/>
          </p:cNvSpPr>
          <p:nvPr>
            <p:ph idx="1"/>
          </p:nvPr>
        </p:nvSpPr>
        <p:spPr/>
        <p:txBody>
          <a:bodyPr/>
          <a:lstStyle/>
          <a:p>
            <a:pPr marL="0" indent="0">
              <a:buNone/>
            </a:pPr>
            <a:r>
              <a:rPr lang="en-US" dirty="0"/>
              <a:t>According to Jean Piaget, what is the earliest stage at which a child is capable of using simple logic to think about objects and events?</a:t>
            </a:r>
          </a:p>
          <a:p>
            <a:pPr marL="0" indent="0">
              <a:buNone/>
            </a:pPr>
            <a:endParaRPr lang="en-US" dirty="0"/>
          </a:p>
          <a:p>
            <a:pPr marL="0" indent="0">
              <a:buNone/>
            </a:pPr>
            <a:r>
              <a:rPr lang="en-US" dirty="0"/>
              <a:t>(A) Sensorimotor</a:t>
            </a:r>
          </a:p>
          <a:p>
            <a:pPr marL="0" indent="0">
              <a:buNone/>
            </a:pPr>
            <a:r>
              <a:rPr lang="en-US" dirty="0"/>
              <a:t>(B) Pre-operational</a:t>
            </a:r>
          </a:p>
          <a:p>
            <a:pPr marL="0" indent="0">
              <a:buNone/>
            </a:pPr>
            <a:r>
              <a:rPr lang="en-US" dirty="0"/>
              <a:t>(C) Symbolic</a:t>
            </a:r>
          </a:p>
          <a:p>
            <a:pPr marL="0" indent="0">
              <a:buNone/>
            </a:pPr>
            <a:r>
              <a:rPr lang="en-US" dirty="0"/>
              <a:t>(D) Concrete operational</a:t>
            </a:r>
          </a:p>
          <a:p>
            <a:pPr marL="0" indent="0">
              <a:buNone/>
            </a:pPr>
            <a:r>
              <a:rPr lang="en-US" dirty="0"/>
              <a:t>(E) Formal operational</a:t>
            </a:r>
          </a:p>
          <a:p>
            <a:endParaRPr lang="en-US" dirty="0"/>
          </a:p>
        </p:txBody>
      </p:sp>
    </p:spTree>
    <p:extLst>
      <p:ext uri="{BB962C8B-B14F-4D97-AF65-F5344CB8AC3E}">
        <p14:creationId xmlns:p14="http://schemas.microsoft.com/office/powerpoint/2010/main" val="2211119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5715-FDA8-47F9-898E-52178B73D87B}"/>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FE89F97C-DAB5-4C6F-AE9E-6CE727B08F3D}"/>
              </a:ext>
            </a:extLst>
          </p:cNvPr>
          <p:cNvSpPr>
            <a:spLocks noGrp="1"/>
          </p:cNvSpPr>
          <p:nvPr>
            <p:ph idx="1"/>
          </p:nvPr>
        </p:nvSpPr>
        <p:spPr/>
        <p:txBody>
          <a:bodyPr/>
          <a:lstStyle/>
          <a:p>
            <a:pPr marL="0" indent="0">
              <a:buNone/>
            </a:pPr>
            <a:r>
              <a:rPr lang="en-US" dirty="0"/>
              <a:t>According to Jean Piaget, what is the earliest stage at which a child is capable of using abstract thought to think about objects and events?</a:t>
            </a:r>
          </a:p>
          <a:p>
            <a:pPr marL="0" indent="0">
              <a:buNone/>
            </a:pPr>
            <a:endParaRPr lang="en-US" dirty="0"/>
          </a:p>
          <a:p>
            <a:pPr marL="0" indent="0">
              <a:buNone/>
            </a:pPr>
            <a:r>
              <a:rPr lang="en-US" dirty="0"/>
              <a:t>(A) Sensorimotor</a:t>
            </a:r>
          </a:p>
          <a:p>
            <a:pPr marL="0" indent="0">
              <a:buNone/>
            </a:pPr>
            <a:r>
              <a:rPr lang="en-US" dirty="0"/>
              <a:t>(B) Pre-operational</a:t>
            </a:r>
          </a:p>
          <a:p>
            <a:pPr marL="0" indent="0">
              <a:buNone/>
            </a:pPr>
            <a:r>
              <a:rPr lang="en-US" dirty="0"/>
              <a:t>(C) Symbolic</a:t>
            </a:r>
          </a:p>
          <a:p>
            <a:pPr marL="0" indent="0">
              <a:buNone/>
            </a:pPr>
            <a:r>
              <a:rPr lang="en-US" dirty="0"/>
              <a:t>(D) Concrete operational</a:t>
            </a:r>
          </a:p>
          <a:p>
            <a:pPr marL="0" indent="0">
              <a:buNone/>
            </a:pPr>
            <a:r>
              <a:rPr lang="en-US" dirty="0"/>
              <a:t>(E) Formal operational</a:t>
            </a:r>
          </a:p>
          <a:p>
            <a:endParaRPr lang="en-US" dirty="0"/>
          </a:p>
        </p:txBody>
      </p:sp>
    </p:spTree>
    <p:extLst>
      <p:ext uri="{BB962C8B-B14F-4D97-AF65-F5344CB8AC3E}">
        <p14:creationId xmlns:p14="http://schemas.microsoft.com/office/powerpoint/2010/main" val="608592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5715-FDA8-47F9-898E-52178B73D87B}"/>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FE89F97C-DAB5-4C6F-AE9E-6CE727B08F3D}"/>
              </a:ext>
            </a:extLst>
          </p:cNvPr>
          <p:cNvSpPr>
            <a:spLocks noGrp="1"/>
          </p:cNvSpPr>
          <p:nvPr>
            <p:ph idx="1"/>
          </p:nvPr>
        </p:nvSpPr>
        <p:spPr/>
        <p:txBody>
          <a:bodyPr/>
          <a:lstStyle/>
          <a:p>
            <a:pPr marL="0" indent="0">
              <a:buNone/>
            </a:pPr>
            <a:r>
              <a:rPr lang="en-US" dirty="0"/>
              <a:t>According to Jean Piaget, what is the earliest stage at which a child develops a theory of mind?</a:t>
            </a:r>
          </a:p>
          <a:p>
            <a:pPr marL="0" indent="0">
              <a:buNone/>
            </a:pPr>
            <a:endParaRPr lang="en-US" dirty="0"/>
          </a:p>
          <a:p>
            <a:pPr marL="0" indent="0">
              <a:buNone/>
            </a:pPr>
            <a:r>
              <a:rPr lang="en-US" dirty="0"/>
              <a:t>(A) Sensorimotor</a:t>
            </a:r>
          </a:p>
          <a:p>
            <a:pPr marL="0" indent="0">
              <a:buNone/>
            </a:pPr>
            <a:r>
              <a:rPr lang="en-US" dirty="0"/>
              <a:t>(B) Pre-operational</a:t>
            </a:r>
          </a:p>
          <a:p>
            <a:pPr marL="0" indent="0">
              <a:buNone/>
            </a:pPr>
            <a:r>
              <a:rPr lang="en-US" dirty="0"/>
              <a:t>(C) Symbolic</a:t>
            </a:r>
          </a:p>
          <a:p>
            <a:pPr marL="0" indent="0">
              <a:buNone/>
            </a:pPr>
            <a:r>
              <a:rPr lang="en-US" dirty="0"/>
              <a:t>(D) Concrete operational</a:t>
            </a:r>
          </a:p>
          <a:p>
            <a:pPr marL="0" indent="0">
              <a:buNone/>
            </a:pPr>
            <a:r>
              <a:rPr lang="en-US" dirty="0"/>
              <a:t>(E) Formal operational</a:t>
            </a:r>
          </a:p>
          <a:p>
            <a:endParaRPr lang="en-US" dirty="0"/>
          </a:p>
        </p:txBody>
      </p:sp>
    </p:spTree>
    <p:extLst>
      <p:ext uri="{BB962C8B-B14F-4D97-AF65-F5344CB8AC3E}">
        <p14:creationId xmlns:p14="http://schemas.microsoft.com/office/powerpoint/2010/main" val="3195961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694</Words>
  <Application>Microsoft Office PowerPoint</Application>
  <PresentationFormat>Widescreen</PresentationFormat>
  <Paragraphs>108</Paragraphs>
  <Slides>21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Palatino Linotype</vt:lpstr>
      <vt:lpstr>Wingdings</vt:lpstr>
      <vt:lpstr>Office Theme</vt:lpstr>
      <vt:lpstr>Cognitive Development</vt:lpstr>
      <vt:lpstr>Schemas</vt:lpstr>
      <vt:lpstr>Assimilation and Accommodation</vt:lpstr>
      <vt:lpstr>Questions</vt:lpstr>
      <vt:lpstr>Questions</vt:lpstr>
      <vt:lpstr>PowerPoint Presentation</vt:lpstr>
      <vt:lpstr>PowerPoint Presentation</vt:lpstr>
      <vt:lpstr>Other things during Sensorimotor Stage.</vt:lpstr>
      <vt:lpstr>PowerPoint Presentation</vt:lpstr>
      <vt:lpstr>Mental Representations</vt:lpstr>
      <vt:lpstr>Theory of Mind</vt:lpstr>
      <vt:lpstr>PowerPoint Presentation</vt:lpstr>
      <vt:lpstr>Concrete Operational Stage (7-11 yrs)</vt:lpstr>
      <vt:lpstr>PowerPoint Presentation</vt:lpstr>
      <vt:lpstr>PowerPoint Presentation</vt:lpstr>
      <vt:lpstr>Reflecting on Piaget’s Theory</vt:lpstr>
      <vt:lpstr>Questions</vt:lpstr>
      <vt:lpstr>Questions</vt:lpstr>
      <vt:lpstr>Questions</vt:lpstr>
      <vt:lpstr>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Development</dc:title>
  <dc:creator>M F</dc:creator>
  <cp:lastModifiedBy>M F</cp:lastModifiedBy>
  <cp:revision>22</cp:revision>
  <cp:lastPrinted>2022-02-28T00:01:44Z</cp:lastPrinted>
  <dcterms:created xsi:type="dcterms:W3CDTF">2019-03-12T23:44:56Z</dcterms:created>
  <dcterms:modified xsi:type="dcterms:W3CDTF">2022-03-01T18:38:47Z</dcterms:modified>
</cp:coreProperties>
</file>