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75" r:id="rId2"/>
    <p:sldId id="287" r:id="rId3"/>
    <p:sldId id="266" r:id="rId4"/>
    <p:sldId id="267" r:id="rId5"/>
    <p:sldId id="268" r:id="rId6"/>
    <p:sldId id="284" r:id="rId7"/>
    <p:sldId id="286" r:id="rId8"/>
    <p:sldId id="279" r:id="rId9"/>
    <p:sldId id="280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6" autoAdjust="0"/>
    <p:restoredTop sz="94681"/>
  </p:normalViewPr>
  <p:slideViewPr>
    <p:cSldViewPr snapToGrid="0" snapToObjects="1">
      <p:cViewPr>
        <p:scale>
          <a:sx n="80" d="100"/>
          <a:sy n="80" d="100"/>
        </p:scale>
        <p:origin x="68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330896-EA4D-5843-83AB-E4E7EBD2DE33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A547127-02CD-594A-B8D8-F1B3DCBB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1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59F37191-E754-4C45-8AB5-355E83633F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6C9FBCD-9504-4B86-A3CC-6A9D6793C25A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5DE0003F-455D-4FC4-8C87-430DBAEBAE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717550"/>
            <a:ext cx="6415087" cy="3608388"/>
          </a:xfrm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B4DA5370-CEF1-4047-8FAB-033C7BEA06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513" y="4564274"/>
            <a:ext cx="5752748" cy="4325408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14| Describe the trait and perspective’s contribution to personality research.</a:t>
            </a:r>
          </a:p>
        </p:txBody>
      </p:sp>
    </p:spTree>
    <p:extLst>
      <p:ext uri="{BB962C8B-B14F-4D97-AF65-F5344CB8AC3E}">
        <p14:creationId xmlns:p14="http://schemas.microsoft.com/office/powerpoint/2010/main" val="223218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6B811B03-F8C6-4420-A75A-457AC6E381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0B6E081-8485-4F3B-9030-2B3FB570FE52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6F1D89AE-17EC-441D-ABCE-D4372ECD3C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717550"/>
            <a:ext cx="6415087" cy="3608388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C79B22B-E6FE-4D73-9024-F66CAEA951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513" y="4564274"/>
            <a:ext cx="5752748" cy="4325408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617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B62D9F0F-F520-46A6-88C7-54F74EDBE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8627F10-1B5A-4EC0-B199-D9408868F6B1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20D42DD2-40EA-45B2-9A49-5F74FD3EEC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717550"/>
            <a:ext cx="6415087" cy="3608388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AA91F41-91A3-41BC-BAAA-287D8CC0A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513" y="4564274"/>
            <a:ext cx="5752748" cy="4325408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023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59B8FEB-0299-43BE-8E09-794C3CFC47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AF9FACC-59D1-4D0E-8FAB-D4C0BE599035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7EFECD2-4583-43C1-835C-DD5B3F22B0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717550"/>
            <a:ext cx="6415087" cy="3608388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40351155-D7F4-4583-889D-EFB47780B2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513" y="4564274"/>
            <a:ext cx="5752748" cy="4325408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17| Identify the Big Five personality factors, and discuss some of the strengths of this approach to studying personality.</a:t>
            </a:r>
          </a:p>
        </p:txBody>
      </p:sp>
    </p:spTree>
    <p:extLst>
      <p:ext uri="{BB962C8B-B14F-4D97-AF65-F5344CB8AC3E}">
        <p14:creationId xmlns:p14="http://schemas.microsoft.com/office/powerpoint/2010/main" val="2181797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4EF874DF-704A-4CD6-AB6F-874D623BFC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469328-6328-4020-90A7-F629B8460063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ABED33D-CD8B-4D60-9600-326EA49673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717550"/>
            <a:ext cx="6415087" cy="3608388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0DD17DB6-0666-4C30-8F0A-866DF5458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513" y="4564274"/>
            <a:ext cx="5752748" cy="4325408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54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2817FF9B-D3AC-4C03-88CE-BA7A0F55E6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68D75D9-A221-45B7-81CB-A60EE88011F0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AA14187-943E-42D6-9741-8FF2400399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717550"/>
            <a:ext cx="6415087" cy="3608388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611F2C3E-0867-4B8F-97B2-1E3A4E3F6B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513" y="4564274"/>
            <a:ext cx="5752748" cy="4325408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18| Summarize the person-situation controversy, and explain its importance as a commentary on the trait perspective.</a:t>
            </a:r>
          </a:p>
        </p:txBody>
      </p:sp>
    </p:spTree>
    <p:extLst>
      <p:ext uri="{BB962C8B-B14F-4D97-AF65-F5344CB8AC3E}">
        <p14:creationId xmlns:p14="http://schemas.microsoft.com/office/powerpoint/2010/main" val="3674173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C489-C4FD-9045-8D4D-1C11D8DBF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D768E4-1572-1A4A-87E7-5C1ED737E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45E9D-8BFF-7E41-8956-1E6622300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58C27-7CF3-444E-8CC9-FDAB8E0E0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79988-36B8-244E-92BD-F067A66E1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2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0148-AB85-5D43-B4E5-1960CCE0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39959-ECCC-4C44-8E04-C95509A78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0A78B-C7B8-494C-BF75-8E4F652A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0CFEB-56FE-4542-936B-393CC6D6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B309-152A-A14E-BBD1-4366DD887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5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E1227-54DE-534A-B7E2-71C3BBA85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A3AF0-477F-3D45-83FD-9CE182002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C7608-6E37-934E-8359-04548346E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64AFC-421A-6341-B83C-FB660FAEF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FC1CC-1408-C34B-9657-9A4B7388C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0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D4F6E-53AD-D741-B787-4216F4A34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E67B4-5898-0648-A5DB-303603A562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F56CB-BAF7-6B4D-BEA2-248D88602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EA6C3-903B-1C49-A2FC-FEA856A75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A7BC8-2233-E748-BF66-4F44601C9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38639-5A7B-4542-B782-33E807688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4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449E-7AE0-6E45-9243-FEFAF430A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1D8F8-C8CD-C84F-85B0-9E8E55148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B41BD9-0B63-574A-878F-276736E2F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059B1D-2A56-F647-86EA-8F4388748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A64F1-D8CD-794A-BAE5-D34B2464A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0A0697-3785-7740-A4F0-E68D43AF3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9D1B77-2332-6F47-9581-CD261042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5106C-9A23-3849-9D37-23629545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210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7E51-13D6-8046-AF91-D180A9AB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B1F9A1-CB2B-3349-B87A-91C5F3350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D3D87A-BACC-6247-A7D9-AA6CC6242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F3074-1468-CF4C-882D-D848893A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7C5BB-BAD1-0E41-9785-50350D7BF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A88BA7-DAB2-3B47-85D6-87E3C5F4D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FA4FC-9E7E-2B4B-86C0-65E55F54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58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5A8FE-4D3E-C449-BD52-4F38198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30BC7-6BE5-4545-BE34-F9C63AEC6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C961F-BE28-C94C-B30B-834F6FAE2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DE107-3821-AD4D-8B78-38078A907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66CD0-EFAB-C648-9553-26D0DCC9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8047B-56CE-3145-B038-4121B4FC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95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8943-6557-7B49-85CA-34EE0357E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2B5B7-8C45-3244-B561-7D77DC2650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01B83-A150-BE43-B61A-A06FF56B0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AEA47-AC87-D74A-8DC2-7F56A85CF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E5AD4-234A-B04E-8248-C4C4D9757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73C4C-2675-0345-A5DA-B8D783835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D7B1-9076-F445-9091-CF089BB6B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F35B2F-8B45-3047-B5D2-E2F612A44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BBBAD-014D-0E4D-A208-E9F1CE07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BA51-47B9-E748-8454-C5A05C82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A814F-8641-C145-82DB-3454A7A6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5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82D8B1-77E4-DB45-B743-1AB7E9A6ED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27AC59-7A5D-504C-81A0-B834A68BA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789E5-120C-8D41-AF59-843D35384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6EA81-D553-824B-8FCB-5E5E6F2B2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BBF91-7072-9349-BD45-568BD1075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28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9F6BF-B3F7-4575-B87C-2A84928ED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484FE6-C75C-45A2-8531-7C1B4E13A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1C2CF-AF5B-4EC2-ACF1-80F49DF22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FC0E7-9849-44E9-8706-ABDEF459DB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706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D4E78-FBFF-41A1-9366-B5E7729C9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A109A-A73F-4527-B488-E72EFD74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DF0D4-630A-41C1-84CB-FD170230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44866-2C07-4921-970F-AA6D4D8995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16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3C5DBF-C422-0B44-93E1-6C106C259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78E09-2449-CF4B-B391-0AB70F3BD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38C6F-79A4-354D-A65C-4BC3287CC2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1ADEC-B100-A746-A4F6-1F2B2520515E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DFFD7-AF7D-534A-9289-24FAB6821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E3E03-F632-A445-A79D-A4BC11040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21D21-9EFA-F24E-833F-D5FA0211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9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AB9E80A-03CA-4354-8A48-E8204AC77F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237" y="1487272"/>
            <a:ext cx="3431357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en-US" sz="3200" b="1">
                <a:solidFill>
                  <a:srgbClr val="FFFFFF"/>
                </a:solidFill>
                <a:latin typeface="+mn-lt"/>
              </a:rPr>
              <a:t>The Trait Perspective:</a:t>
            </a:r>
            <a:br>
              <a:rPr lang="en-US" altLang="en-US" sz="3200" b="1">
                <a:solidFill>
                  <a:srgbClr val="FFFFFF"/>
                </a:solidFill>
                <a:latin typeface="+mn-lt"/>
              </a:rPr>
            </a:br>
            <a:r>
              <a:rPr lang="en-US" altLang="en-US" sz="3200" b="1">
                <a:solidFill>
                  <a:srgbClr val="FFFFFF"/>
                </a:solidFill>
                <a:latin typeface="+mn-lt"/>
              </a:rPr>
              <a:t>Not Why but What</a:t>
            </a:r>
            <a:endParaRPr lang="en-US" altLang="en-US" sz="32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27D0134-19E5-4C4B-851D-4DB22053126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115559" y="4694548"/>
            <a:ext cx="8748074" cy="10582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2400"/>
              <a:t>An individual’s unique makeup of durable dispositions and consistent ways of behaving (traits) constitutes his or her personality.</a:t>
            </a:r>
            <a:endParaRPr lang="en-US" altLang="en-US" sz="2400" dirty="0"/>
          </a:p>
        </p:txBody>
      </p:sp>
      <p:sp>
        <p:nvSpPr>
          <p:cNvPr id="6151" name="Rectangle 13">
            <a:extLst>
              <a:ext uri="{FF2B5EF4-FFF2-40B4-BE49-F238E27FC236}">
                <a16:creationId xmlns:a16="http://schemas.microsoft.com/office/drawing/2014/main" id="{BEA4640A-FFDE-4F3E-B7F4-C97FD41BB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851" y="5865813"/>
            <a:ext cx="6900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2400">
              <a:latin typeface="Palatino Linotype" panose="02040502050505030304" pitchFamily="18" charset="0"/>
            </a:endParaRPr>
          </a:p>
        </p:txBody>
      </p:sp>
      <p:graphicFrame>
        <p:nvGraphicFramePr>
          <p:cNvPr id="3076" name="Group 4">
            <a:extLst>
              <a:ext uri="{FF2B5EF4-FFF2-40B4-BE49-F238E27FC236}">
                <a16:creationId xmlns:a16="http://schemas.microsoft.com/office/drawing/2014/main" id="{651CAF42-AD58-48EA-AEEC-A1A86037B2F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01810" y="738623"/>
          <a:ext cx="6158081" cy="309114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158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23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Examples of Traits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19768" marR="319768" marT="61332" marB="61332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7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Honest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Dependable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Moody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Impulsive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19768" marR="319768" marT="61332" marB="61332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05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6A7BF-EB65-455A-96B6-FCC86DACE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2650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Trait Theory of Personality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B008C-6029-4ECF-892F-31DA695F6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713"/>
            <a:ext cx="10515600" cy="4983162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Trait Theory</a:t>
            </a:r>
            <a:r>
              <a:rPr lang="en-US" dirty="0"/>
              <a:t> – describes the characteristics that make up human personality in an effort to predict future behavior.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Trait</a:t>
            </a:r>
            <a:r>
              <a:rPr lang="en-US" dirty="0"/>
              <a:t> – a consistent, enduring way of thinking, feeling, and behaving.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i="1" dirty="0"/>
              <a:t>Allport</a:t>
            </a:r>
            <a:r>
              <a:rPr lang="en-US" dirty="0"/>
              <a:t> – first developed a list of 200 traits and believed they were part of the nervous system.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Cattell</a:t>
            </a:r>
            <a:r>
              <a:rPr lang="en-US" dirty="0"/>
              <a:t> – reduced the number to about 16 using statistics.</a:t>
            </a:r>
          </a:p>
        </p:txBody>
      </p:sp>
    </p:spTree>
    <p:extLst>
      <p:ext uri="{BB962C8B-B14F-4D97-AF65-F5344CB8AC3E}">
        <p14:creationId xmlns:p14="http://schemas.microsoft.com/office/powerpoint/2010/main" val="1929297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81917B8-B3E9-408D-8162-506A7977B1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37208" y="211138"/>
            <a:ext cx="8044992" cy="878681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Factor Analysis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23C4BB86-FAB0-421E-B002-66286F3EF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152" y="1280318"/>
            <a:ext cx="924769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Cattell found that large groups of traits could be reduced down to 16 core personality traits based on statistical correlations. 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FC514401-1A0D-4A5D-A579-4F429B251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3906" y="6205944"/>
            <a:ext cx="1250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Palatino Linotype" panose="02040502050505030304" pitchFamily="18" charset="0"/>
              </a:rPr>
              <a:t>Impulsive</a:t>
            </a:r>
          </a:p>
        </p:txBody>
      </p:sp>
      <p:grpSp>
        <p:nvGrpSpPr>
          <p:cNvPr id="12293" name="Group 5">
            <a:extLst>
              <a:ext uri="{FF2B5EF4-FFF2-40B4-BE49-F238E27FC236}">
                <a16:creationId xmlns:a16="http://schemas.microsoft.com/office/drawing/2014/main" id="{34EBA2BA-04D0-4751-B0AD-D3FDDC2E4B4A}"/>
              </a:ext>
            </a:extLst>
          </p:cNvPr>
          <p:cNvGrpSpPr>
            <a:grpSpLocks/>
          </p:cNvGrpSpPr>
          <p:nvPr/>
        </p:nvGrpSpPr>
        <p:grpSpPr bwMode="auto">
          <a:xfrm>
            <a:off x="2628490" y="2527706"/>
            <a:ext cx="5449887" cy="3860800"/>
            <a:chOff x="735" y="1825"/>
            <a:chExt cx="3432" cy="2432"/>
          </a:xfrm>
        </p:grpSpPr>
        <p:pic>
          <p:nvPicPr>
            <p:cNvPr id="12294" name="Picture 6" descr="j0261018">
              <a:extLst>
                <a:ext uri="{FF2B5EF4-FFF2-40B4-BE49-F238E27FC236}">
                  <a16:creationId xmlns:a16="http://schemas.microsoft.com/office/drawing/2014/main" id="{95D8915C-0BEE-42C4-A585-6085CB6D8B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" y="2056"/>
              <a:ext cx="1985" cy="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5" name="Text Box 7">
              <a:extLst>
                <a:ext uri="{FF2B5EF4-FFF2-40B4-BE49-F238E27FC236}">
                  <a16:creationId xmlns:a16="http://schemas.microsoft.com/office/drawing/2014/main" id="{BFC9D08A-ED00-43B7-9535-27583AF883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5" y="2937"/>
              <a:ext cx="8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6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Palatino Linotype" panose="02040502050505030304" pitchFamily="18" charset="0"/>
                </a:rPr>
                <a:t>Excitement</a:t>
              </a:r>
            </a:p>
          </p:txBody>
        </p:sp>
        <p:sp>
          <p:nvSpPr>
            <p:cNvPr id="12296" name="Text Box 8">
              <a:extLst>
                <a:ext uri="{FF2B5EF4-FFF2-40B4-BE49-F238E27FC236}">
                  <a16:creationId xmlns:a16="http://schemas.microsoft.com/office/drawing/2014/main" id="{B87495F2-4F57-4047-A196-27A4FDF2F6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288" y="2925"/>
              <a:ext cx="7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6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Palatino Linotype" panose="02040502050505030304" pitchFamily="18" charset="0"/>
                </a:rPr>
                <a:t>Impatient</a:t>
              </a:r>
            </a:p>
          </p:txBody>
        </p:sp>
        <p:sp>
          <p:nvSpPr>
            <p:cNvPr id="12297" name="Text Box 9">
              <a:extLst>
                <a:ext uri="{FF2B5EF4-FFF2-40B4-BE49-F238E27FC236}">
                  <a16:creationId xmlns:a16="http://schemas.microsoft.com/office/drawing/2014/main" id="{9893E3CE-C7B6-4629-B797-B9890A1D2F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2" y="1825"/>
              <a:ext cx="6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6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Palatino Linotype" panose="02040502050505030304" pitchFamily="18" charset="0"/>
                </a:rPr>
                <a:t>Irritable</a:t>
              </a:r>
            </a:p>
          </p:txBody>
        </p:sp>
        <p:sp>
          <p:nvSpPr>
            <p:cNvPr id="12298" name="Text Box 10">
              <a:extLst>
                <a:ext uri="{FF2B5EF4-FFF2-40B4-BE49-F238E27FC236}">
                  <a16:creationId xmlns:a16="http://schemas.microsoft.com/office/drawing/2014/main" id="{79CD2762-DB05-450F-B644-8F7EECE1F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3646" y="2917"/>
              <a:ext cx="81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6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Palatino Linotype" panose="02040502050505030304" pitchFamily="18" charset="0"/>
                </a:rPr>
                <a:t>Boisterous</a:t>
              </a:r>
            </a:p>
          </p:txBody>
        </p:sp>
        <p:sp>
          <p:nvSpPr>
            <p:cNvPr id="12299" name="Text Box 11">
              <a:extLst>
                <a:ext uri="{FF2B5EF4-FFF2-40B4-BE49-F238E27FC236}">
                  <a16:creationId xmlns:a16="http://schemas.microsoft.com/office/drawing/2014/main" id="{FEDD9318-5097-430E-B27C-97095B5202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2" y="3589"/>
              <a:ext cx="45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6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FF"/>
                  </a:solidFill>
                  <a:latin typeface="Palatino Linotype" panose="02040502050505030304" pitchFamily="18" charset="0"/>
                </a:rPr>
                <a:t>Basic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FF"/>
                  </a:solidFill>
                  <a:latin typeface="Palatino Linotype" panose="02040502050505030304" pitchFamily="18" charset="0"/>
                </a:rPr>
                <a:t>trait</a:t>
              </a:r>
            </a:p>
          </p:txBody>
        </p:sp>
        <p:cxnSp>
          <p:nvCxnSpPr>
            <p:cNvPr id="12300" name="AutoShape 12">
              <a:extLst>
                <a:ext uri="{FF2B5EF4-FFF2-40B4-BE49-F238E27FC236}">
                  <a16:creationId xmlns:a16="http://schemas.microsoft.com/office/drawing/2014/main" id="{A7463DA7-8D02-415A-9A2C-33DCE94A9F00}"/>
                </a:ext>
              </a:extLst>
            </p:cNvPr>
            <p:cNvCxnSpPr>
              <a:cxnSpLocks noChangeShapeType="1"/>
              <a:stCxn id="12299" idx="0"/>
              <a:endCxn id="12295" idx="2"/>
            </p:cNvCxnSpPr>
            <p:nvPr/>
          </p:nvCxnSpPr>
          <p:spPr bwMode="auto">
            <a:xfrm rot="5400000" flipH="1">
              <a:off x="3054" y="2981"/>
              <a:ext cx="421" cy="795"/>
            </a:xfrm>
            <a:prstGeom prst="curvedConnector3">
              <a:avLst>
                <a:gd name="adj1" fmla="val 4988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01" name="Text Box 13">
              <a:extLst>
                <a:ext uri="{FF2B5EF4-FFF2-40B4-BE49-F238E27FC236}">
                  <a16:creationId xmlns:a16="http://schemas.microsoft.com/office/drawing/2014/main" id="{AB64A8B4-5858-45AF-88AF-1205EDADC7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" y="3502"/>
              <a:ext cx="84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6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FF"/>
                  </a:solidFill>
                  <a:latin typeface="Palatino Linotype" panose="02040502050505030304" pitchFamily="18" charset="0"/>
                </a:rPr>
                <a:t>Superficial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FF"/>
                  </a:solidFill>
                  <a:latin typeface="Palatino Linotype" panose="02040502050505030304" pitchFamily="18" charset="0"/>
                </a:rPr>
                <a:t>traits</a:t>
              </a:r>
            </a:p>
          </p:txBody>
        </p:sp>
        <p:cxnSp>
          <p:nvCxnSpPr>
            <p:cNvPr id="12302" name="AutoShape 14">
              <a:extLst>
                <a:ext uri="{FF2B5EF4-FFF2-40B4-BE49-F238E27FC236}">
                  <a16:creationId xmlns:a16="http://schemas.microsoft.com/office/drawing/2014/main" id="{09E74739-3300-45F1-A2B9-F5726B4CABC2}"/>
                </a:ext>
              </a:extLst>
            </p:cNvPr>
            <p:cNvCxnSpPr>
              <a:cxnSpLocks noChangeShapeType="1"/>
              <a:stCxn id="12301" idx="3"/>
              <a:endCxn id="12292" idx="1"/>
            </p:cNvCxnSpPr>
            <p:nvPr/>
          </p:nvCxnSpPr>
          <p:spPr bwMode="auto">
            <a:xfrm>
              <a:off x="1579" y="3704"/>
              <a:ext cx="866" cy="553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6632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F9F2C38-1ACD-43A8-9808-2159E4F0B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4855" y="290513"/>
            <a:ext cx="7663060" cy="920831"/>
          </a:xfrm>
        </p:spPr>
        <p:txBody>
          <a:bodyPr/>
          <a:lstStyle/>
          <a:p>
            <a:pPr algn="ctr"/>
            <a:r>
              <a:rPr lang="en-US" altLang="en-US" sz="4000" b="1" dirty="0">
                <a:latin typeface="+mn-lt"/>
              </a:rPr>
              <a:t>Personality Dimensions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C565F99-96AB-4DBE-82E4-E08D67EDAC3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9241" y="1322388"/>
            <a:ext cx="10195089" cy="1510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dirty="0"/>
              <a:t>Hans and Sybil Eysenck suggested that personality could be reduced down to three polar dimensions, </a:t>
            </a:r>
            <a:r>
              <a:rPr lang="en-US" altLang="en-US" dirty="0">
                <a:solidFill>
                  <a:srgbClr val="0000FF"/>
                </a:solidFill>
              </a:rPr>
              <a:t>extraversion-introversion</a:t>
            </a:r>
            <a:r>
              <a:rPr lang="en-US" altLang="en-US" dirty="0"/>
              <a:t>  </a:t>
            </a:r>
            <a:r>
              <a:rPr lang="en-US" altLang="en-US" dirty="0">
                <a:solidFill>
                  <a:srgbClr val="0000FF"/>
                </a:solidFill>
              </a:rPr>
              <a:t>emotional stability-instability</a:t>
            </a:r>
            <a:r>
              <a:rPr lang="en-US" altLang="en-US" dirty="0"/>
              <a:t>, and </a:t>
            </a:r>
            <a:r>
              <a:rPr lang="en-US" altLang="en-US" dirty="0" err="1">
                <a:solidFill>
                  <a:srgbClr val="0000FF"/>
                </a:solidFill>
              </a:rPr>
              <a:t>pychoticism</a:t>
            </a:r>
            <a:endParaRPr lang="en-US" altLang="en-US" dirty="0">
              <a:solidFill>
                <a:srgbClr val="0000FF"/>
              </a:solidFill>
            </a:endParaRPr>
          </a:p>
        </p:txBody>
      </p:sp>
      <p:pic>
        <p:nvPicPr>
          <p:cNvPr id="14340" name="Picture 4" descr="MyersPsy8e_fig">
            <a:extLst>
              <a:ext uri="{FF2B5EF4-FFF2-40B4-BE49-F238E27FC236}">
                <a16:creationId xmlns:a16="http://schemas.microsoft.com/office/drawing/2014/main" id="{216A4A5C-5E82-4238-8BF4-59C7AC37134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09915" y="2943800"/>
            <a:ext cx="6858000" cy="3151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82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EA6324B-4B63-4D5F-9849-F267AD777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41543" y="276225"/>
            <a:ext cx="7526372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The Big Five Factors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29308DF-66D9-4872-8407-4867ECD0569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9241" y="1600200"/>
            <a:ext cx="10237510" cy="15389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dirty="0"/>
              <a:t>Today’s trait researchers believe that </a:t>
            </a:r>
            <a:r>
              <a:rPr lang="en-US" altLang="en-US" dirty="0" err="1"/>
              <a:t>Eysencks</a:t>
            </a:r>
            <a:r>
              <a:rPr lang="en-US" altLang="en-US" dirty="0"/>
              <a:t>’ personality dimensions are too narrow and Cattell’s 16 too large.  So, a middle range (five factors) of traits does a better job of assessment.</a:t>
            </a:r>
          </a:p>
        </p:txBody>
      </p:sp>
      <p:graphicFrame>
        <p:nvGraphicFramePr>
          <p:cNvPr id="20515" name="Group 35">
            <a:extLst>
              <a:ext uri="{FF2B5EF4-FFF2-40B4-BE49-F238E27FC236}">
                <a16:creationId xmlns:a16="http://schemas.microsoft.com/office/drawing/2014/main" id="{D0E5974A-2E68-4DC2-9367-6FF7FF07484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55909950"/>
              </p:ext>
            </p:extLst>
          </p:nvPr>
        </p:nvGraphicFramePr>
        <p:xfrm>
          <a:off x="4024314" y="3139126"/>
          <a:ext cx="4872036" cy="2817814"/>
        </p:xfrm>
        <a:graphic>
          <a:graphicData uri="http://schemas.openxmlformats.org/drawingml/2006/table">
            <a:tbl>
              <a:tblPr/>
              <a:tblGrid>
                <a:gridCol w="4872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07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penness/Culture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onscientiousness</a:t>
                      </a:r>
                    </a:p>
                  </a:txBody>
                  <a:tcPr marL="91442" marR="91442" marT="46854" marB="4685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7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xtroversion/Introversion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greeableness</a:t>
                      </a:r>
                    </a:p>
                  </a:txBody>
                  <a:tcPr marL="91442" marR="91442" marT="46854" marB="46854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euroticism/ Emotional Stability</a:t>
                      </a:r>
                    </a:p>
                  </a:txBody>
                  <a:tcPr marL="91442" marR="91442" marT="46854" marB="46854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786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47F7649-4F21-2C4E-9F04-379EDC279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50" y="577850"/>
            <a:ext cx="84709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40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 with medium confidence">
            <a:extLst>
              <a:ext uri="{FF2B5EF4-FFF2-40B4-BE49-F238E27FC236}">
                <a16:creationId xmlns:a16="http://schemas.microsoft.com/office/drawing/2014/main" id="{99943799-0EDC-47D4-A196-42EC9F89A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48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D02CCA1-F16B-4DC6-8369-A4F48FE8D3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2565" y="276225"/>
            <a:ext cx="7825349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Questions about the Big Five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4617FF1-15F2-4F61-86BB-698BA0374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5124451"/>
            <a:ext cx="4114800" cy="1457324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200" dirty="0">
                <a:latin typeface="+mn-lt"/>
              </a:rPr>
              <a:t>Yes.  Ex. Conscientious people may be more productive (good at school).  Ex. Can predict political leanings.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BD0C09D8-CFCE-4CFF-9131-10C0957A2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6912" y="5124451"/>
            <a:ext cx="3461213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7663" indent="-347663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461963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200" dirty="0">
                <a:latin typeface="+mn-lt"/>
              </a:rPr>
              <a:t>4. Can they predict other personal attributes?</a:t>
            </a: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52945D12-D367-4C3D-8EE3-10B5FFAE8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3971925"/>
            <a:ext cx="4114800" cy="1028700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200" dirty="0">
                <a:latin typeface="+mn-lt"/>
              </a:rPr>
              <a:t>These traits are common across cultures.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6255D459-EB74-441F-B81D-30A271590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86" y="3979070"/>
            <a:ext cx="3782267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7663" indent="-347663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461963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200" dirty="0">
                <a:latin typeface="+mn-lt"/>
              </a:rPr>
              <a:t>3. How about other cultures?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24391141-6F2E-406C-8582-2B6FD8FC0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2805113"/>
            <a:ext cx="4114800" cy="1028700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200" dirty="0">
                <a:latin typeface="+mn-lt"/>
              </a:rPr>
              <a:t>Fifty percent or so for each trait.</a:t>
            </a:r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4C07225B-580E-40BA-A593-687488591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86" y="2812257"/>
            <a:ext cx="3531248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200" dirty="0">
                <a:latin typeface="+mn-lt"/>
              </a:rPr>
              <a:t>2. How heritable are they?</a:t>
            </a:r>
          </a:p>
        </p:txBody>
      </p:sp>
      <p:sp>
        <p:nvSpPr>
          <p:cNvPr id="24585" name="Rectangle 9">
            <a:extLst>
              <a:ext uri="{FF2B5EF4-FFF2-40B4-BE49-F238E27FC236}">
                <a16:creationId xmlns:a16="http://schemas.microsoft.com/office/drawing/2014/main" id="{C2236BE8-1E93-4B9B-91C3-F580725E8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1585914"/>
            <a:ext cx="4114800" cy="10953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200" dirty="0">
                <a:latin typeface="+mn-lt"/>
              </a:rPr>
              <a:t>Quite stable in adulthood. However, they change over development.</a:t>
            </a:r>
          </a:p>
        </p:txBody>
      </p:sp>
      <p:sp>
        <p:nvSpPr>
          <p:cNvPr id="24586" name="Rectangle 10">
            <a:extLst>
              <a:ext uri="{FF2B5EF4-FFF2-40B4-BE49-F238E27FC236}">
                <a16:creationId xmlns:a16="http://schemas.microsoft.com/office/drawing/2014/main" id="{A92226A9-8E07-4998-A89E-7B3DBE27F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86" y="1557337"/>
            <a:ext cx="3903287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7663" indent="-347663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461963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200" dirty="0">
                <a:latin typeface="+mn-lt"/>
              </a:rPr>
              <a:t>1. How stable are these traits?</a:t>
            </a:r>
          </a:p>
        </p:txBody>
      </p:sp>
      <p:sp>
        <p:nvSpPr>
          <p:cNvPr id="20491" name="Line 11">
            <a:extLst>
              <a:ext uri="{FF2B5EF4-FFF2-40B4-BE49-F238E27FC236}">
                <a16:creationId xmlns:a16="http://schemas.microsoft.com/office/drawing/2014/main" id="{4C9A5A29-ECEF-41C9-B006-4E63CEE6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6913" y="1585913"/>
            <a:ext cx="41148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Line 12">
            <a:extLst>
              <a:ext uri="{FF2B5EF4-FFF2-40B4-BE49-F238E27FC236}">
                <a16:creationId xmlns:a16="http://schemas.microsoft.com/office/drawing/2014/main" id="{2A70DCAC-B2B1-4986-97DD-244171D45C2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6913" y="5834063"/>
            <a:ext cx="41148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Line 13">
            <a:extLst>
              <a:ext uri="{FF2B5EF4-FFF2-40B4-BE49-F238E27FC236}">
                <a16:creationId xmlns:a16="http://schemas.microsoft.com/office/drawing/2014/main" id="{172AED47-1414-405C-B0E1-5CC5F61309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6913" y="1585914"/>
            <a:ext cx="0" cy="10953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Line 14">
            <a:extLst>
              <a:ext uri="{FF2B5EF4-FFF2-40B4-BE49-F238E27FC236}">
                <a16:creationId xmlns:a16="http://schemas.microsoft.com/office/drawing/2014/main" id="{AC4C7B1F-9E64-4738-B221-6601F26FB67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96513" y="1585914"/>
            <a:ext cx="0" cy="10953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15">
            <a:extLst>
              <a:ext uri="{FF2B5EF4-FFF2-40B4-BE49-F238E27FC236}">
                <a16:creationId xmlns:a16="http://schemas.microsoft.com/office/drawing/2014/main" id="{093CF4BB-BC23-405E-B010-52710391E8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1713" y="1585913"/>
            <a:ext cx="41148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16">
            <a:extLst>
              <a:ext uri="{FF2B5EF4-FFF2-40B4-BE49-F238E27FC236}">
                <a16:creationId xmlns:a16="http://schemas.microsoft.com/office/drawing/2014/main" id="{9C612E54-A4CC-4224-BA7E-F566860670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6913" y="2681288"/>
            <a:ext cx="0" cy="10287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Line 17">
            <a:extLst>
              <a:ext uri="{FF2B5EF4-FFF2-40B4-BE49-F238E27FC236}">
                <a16:creationId xmlns:a16="http://schemas.microsoft.com/office/drawing/2014/main" id="{0A734512-42BC-45A2-A5D7-3F5A63EBE5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96513" y="2681288"/>
            <a:ext cx="0" cy="10287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8" name="Line 18">
            <a:extLst>
              <a:ext uri="{FF2B5EF4-FFF2-40B4-BE49-F238E27FC236}">
                <a16:creationId xmlns:a16="http://schemas.microsoft.com/office/drawing/2014/main" id="{D5725A93-DA91-4226-853C-90758A6A0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6913" y="3709988"/>
            <a:ext cx="0" cy="10287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Line 19">
            <a:extLst>
              <a:ext uri="{FF2B5EF4-FFF2-40B4-BE49-F238E27FC236}">
                <a16:creationId xmlns:a16="http://schemas.microsoft.com/office/drawing/2014/main" id="{4A94CE23-BF56-45B4-A68F-70343261EB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96513" y="3709988"/>
            <a:ext cx="0" cy="10287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0" name="Line 20">
            <a:extLst>
              <a:ext uri="{FF2B5EF4-FFF2-40B4-BE49-F238E27FC236}">
                <a16:creationId xmlns:a16="http://schemas.microsoft.com/office/drawing/2014/main" id="{EB0FCC71-3403-4A21-B2C8-A97832B8D38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6913" y="4738689"/>
            <a:ext cx="0" cy="10953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1" name="Line 21">
            <a:extLst>
              <a:ext uri="{FF2B5EF4-FFF2-40B4-BE49-F238E27FC236}">
                <a16:creationId xmlns:a16="http://schemas.microsoft.com/office/drawing/2014/main" id="{A4DD21D3-393B-45BF-9C34-E05D278EE6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96513" y="4738689"/>
            <a:ext cx="0" cy="10953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2" name="Line 22">
            <a:extLst>
              <a:ext uri="{FF2B5EF4-FFF2-40B4-BE49-F238E27FC236}">
                <a16:creationId xmlns:a16="http://schemas.microsoft.com/office/drawing/2014/main" id="{E4710C80-BB1E-42A6-A072-42810EB6C6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1713" y="5834063"/>
            <a:ext cx="41148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4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  <p:bldP spid="24580" grpId="0"/>
      <p:bldP spid="24581" grpId="0" animBg="1"/>
      <p:bldP spid="24582" grpId="0"/>
      <p:bldP spid="24583" grpId="0" animBg="1"/>
      <p:bldP spid="24584" grpId="0"/>
      <p:bldP spid="24585" grpId="0" animBg="1"/>
      <p:bldP spid="245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2533" name="Picture 22532" descr="Colourful carved figures of humans">
            <a:extLst>
              <a:ext uri="{FF2B5EF4-FFF2-40B4-BE49-F238E27FC236}">
                <a16:creationId xmlns:a16="http://schemas.microsoft.com/office/drawing/2014/main" id="{719F3349-5CD8-8F6F-E81A-4885A52506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35" r="1" b="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77" name="Freeform: Shape 76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73C07CBB-0B1B-45CE-8AF5-3480130B68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6720" y="1045597"/>
            <a:ext cx="3633746" cy="1588422"/>
          </a:xfrm>
        </p:spPr>
        <p:txBody>
          <a:bodyPr anchor="b">
            <a:normAutofit/>
          </a:bodyPr>
          <a:lstStyle/>
          <a:p>
            <a:r>
              <a:rPr lang="en-US" altLang="en-US" sz="3600" b="1">
                <a:latin typeface="+mn-lt"/>
              </a:rPr>
              <a:t>Evaluating </a:t>
            </a:r>
            <a:br>
              <a:rPr lang="en-US" altLang="en-US" sz="3600" b="1">
                <a:latin typeface="+mn-lt"/>
              </a:rPr>
            </a:br>
            <a:r>
              <a:rPr lang="en-US" altLang="en-US" sz="3600" b="1">
                <a:latin typeface="+mn-lt"/>
              </a:rPr>
              <a:t>the Trait Perspective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D767342-7F79-4EFE-997A-F5A1A42FF8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/>
              <a:t>The Person-Situation Controversy</a:t>
            </a:r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/>
              <a:t>Walter </a:t>
            </a:r>
            <a:r>
              <a:rPr lang="en-US" altLang="en-US" sz="2000" dirty="0" err="1"/>
              <a:t>Mischel</a:t>
            </a:r>
            <a:r>
              <a:rPr lang="en-US" altLang="en-US" sz="2000" dirty="0"/>
              <a:t> (1968, 1984, 2004) points out that traits may be enduring, but the resulting behavior in various situations is different. Therefore, traits are not good predictors of behavior.</a:t>
            </a:r>
          </a:p>
        </p:txBody>
      </p:sp>
    </p:spTree>
    <p:extLst>
      <p:ext uri="{BB962C8B-B14F-4D97-AF65-F5344CB8AC3E}">
        <p14:creationId xmlns:p14="http://schemas.microsoft.com/office/powerpoint/2010/main" val="1913441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</Words>
  <Application>Microsoft Office PowerPoint</Application>
  <PresentationFormat>Widescreen</PresentationFormat>
  <Paragraphs>58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Meiryo</vt:lpstr>
      <vt:lpstr>Arial</vt:lpstr>
      <vt:lpstr>Calibri</vt:lpstr>
      <vt:lpstr>Calibri Light</vt:lpstr>
      <vt:lpstr>Palatino Linotype</vt:lpstr>
      <vt:lpstr>Office Theme</vt:lpstr>
      <vt:lpstr>The Trait Perspective: Not Why but What</vt:lpstr>
      <vt:lpstr>Trait Theory of Personality</vt:lpstr>
      <vt:lpstr>Factor Analysis</vt:lpstr>
      <vt:lpstr>Personality Dimensions</vt:lpstr>
      <vt:lpstr>The Big Five Factors</vt:lpstr>
      <vt:lpstr>PowerPoint Presentation</vt:lpstr>
      <vt:lpstr>PowerPoint Presentation</vt:lpstr>
      <vt:lpstr>Questions about the Big Five</vt:lpstr>
      <vt:lpstr>Evaluating  the Trait Perspective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8</cp:revision>
  <cp:lastPrinted>2022-03-25T00:51:21Z</cp:lastPrinted>
  <dcterms:created xsi:type="dcterms:W3CDTF">2020-03-18T11:59:13Z</dcterms:created>
  <dcterms:modified xsi:type="dcterms:W3CDTF">2022-03-28T17:45:55Z</dcterms:modified>
</cp:coreProperties>
</file>