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9" r:id="rId2"/>
    <p:sldId id="277" r:id="rId3"/>
    <p:sldId id="278" r:id="rId4"/>
    <p:sldId id="272" r:id="rId5"/>
    <p:sldId id="264" r:id="rId6"/>
    <p:sldId id="265" r:id="rId7"/>
    <p:sldId id="266" r:id="rId8"/>
    <p:sldId id="268" r:id="rId9"/>
    <p:sldId id="276" r:id="rId10"/>
    <p:sldId id="275" r:id="rId11"/>
    <p:sldId id="27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58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E950F-C9F0-41AD-B65D-D9892A03C4B0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6DEB8A-C3AA-4176-BB7B-A34DFFBD7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81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A976715D-2537-4B9D-A458-90824B9986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CC2F2DC-7C81-4CFD-8114-A856BBEC75BA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948BFC08-50A4-46B5-B6BB-7FB8198B73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8613" y="695325"/>
            <a:ext cx="6202362" cy="3489325"/>
          </a:xfrm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6373D74F-CB95-4DA1-AFC7-048BDBC665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416425"/>
            <a:ext cx="5486400" cy="418465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11906024-FA09-4473-A775-F362621482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E232E27-667E-45C1-8881-FCBF7D7F6E97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DBE9E548-AE42-41FD-BCA1-4847CFA624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8613" y="695325"/>
            <a:ext cx="6202362" cy="3489325"/>
          </a:xfrm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AD82A123-7CD0-45A2-A390-6A38747BD1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416425"/>
            <a:ext cx="5486400" cy="418465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3AD9FDB7-D4F4-4D4D-8997-45DD691FCE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98E0E68-BEC8-4D04-A950-89FDCEE3EE78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83B17032-A552-4A52-BFB5-83E4BFB86E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8613" y="695325"/>
            <a:ext cx="6202362" cy="3489325"/>
          </a:xfrm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99E53758-DE96-4A71-83AA-C41AC74CA7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416425"/>
            <a:ext cx="5486400" cy="4184650"/>
          </a:xfrm>
          <a:noFill/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16| Explain how psychologists use personality inventories to assess traits, and discuss the most widely used of these inventories.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FB57E-0780-4134-8FFE-F86DEB8BAD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FECC9A-9535-48E9-BDF0-BC8B0D7EEF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B8D07-C254-4C6C-96F5-83F0F8AA0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F1C6-D56E-4282-AD58-9BB48DB3F79F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271BA-46D7-4F6F-AC83-D0A636C29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84686-4265-45A4-80DB-6349F2707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3D3FE-6724-4185-8B32-98DD94F3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57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811CB-8706-4080-ACC6-6D18EBFBA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AF9F0-AC34-4578-84D6-D01AB72F8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E23EA-77A4-4212-B8A1-D5E503538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F1C6-D56E-4282-AD58-9BB48DB3F79F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DF380D-FF1A-437D-BE9B-59D6F2D81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18734-BB00-4BD1-83BE-DAA884A5F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3D3FE-6724-4185-8B32-98DD94F3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089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EDAA2-FDB2-42D7-B352-A2B238B8A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F84C89-D2D9-4D5C-BBD7-60B13DCC5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D9FC3A-D9F2-4920-BAB6-64D9D9223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F1C6-D56E-4282-AD58-9BB48DB3F79F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64F94-21F1-4B10-B483-B11983A7C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7DF96-BB1F-4AE0-90A3-FFD1303ED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3D3FE-6724-4185-8B32-98DD94F3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754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A4088-A915-44E2-9CA4-63743C0BB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73189E-EC71-421C-AAC1-A493E496A7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535B34-4F0B-4F0D-B49E-903019802E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034D1C-A592-4F50-AC6F-15B5E4041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F1C6-D56E-4282-AD58-9BB48DB3F79F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6083F-1E85-4501-8B35-8DDDE10EB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C97676-8D04-4A75-ACCB-B7EC4CC96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3D3FE-6724-4185-8B32-98DD94F3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220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D87E4-D0E6-4319-B4A4-92A40EADA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61AC7D-F192-4377-99B0-B08115FCA4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B2213B-FF48-421E-B738-FB25EB6221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4E7395-CC17-437E-94DF-375E02B7F8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2A1BFD-6402-4B18-B43C-08D428A7AD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A01851-C6A1-41F7-B8A0-048194C5B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F1C6-D56E-4282-AD58-9BB48DB3F79F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433DAB-C113-46DE-876A-7F5C51492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539693-E59F-4215-92AE-95672320B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3D3FE-6724-4185-8B32-98DD94F3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800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D4D2C-D837-43E0-89BF-5A060CD2D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3A5B30-3592-4AD6-88D5-962DACE6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F1C6-D56E-4282-AD58-9BB48DB3F79F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D9451D-53A8-4F30-924D-94BD1F55A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0C448B-D253-4D42-A588-C2EB832C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3D3FE-6724-4185-8B32-98DD94F3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86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279908-20A3-4213-A98B-E1A93E078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F1C6-D56E-4282-AD58-9BB48DB3F79F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36DDFD-0C5B-4ABB-B317-4F9BFABDC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25CB80-F9B6-4238-ADED-4A0D72CD4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3D3FE-6724-4185-8B32-98DD94F3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946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21544-D032-49E2-B266-E9C6F73A2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4CFE5-D3F8-4FBD-8F7A-0F099667E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48BB6C-E87C-401B-B6CF-0B5CC8D22D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BC47F2-C273-4409-9848-D0B3F56DE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F1C6-D56E-4282-AD58-9BB48DB3F79F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E6923F-BAA5-4307-BDCC-C94B0D07E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CF0554-192D-47AE-9638-640513087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3D3FE-6724-4185-8B32-98DD94F3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4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D3FB0-7E82-4562-ADBB-7A15C0143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9B20EC-B654-4EC1-AC33-3D961898E1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F0809C-401F-43EB-AC2D-59B849BF02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807AA8-4BB8-4264-AD13-818CA6F99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F1C6-D56E-4282-AD58-9BB48DB3F79F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A6EECB-34AB-4A81-9FF0-92E7B6A30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3F5BA5-73E2-4D3F-842D-F10AC9221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3D3FE-6724-4185-8B32-98DD94F3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114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CF6E4-B507-47FD-9B0E-9A499C90F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815D58-FEC2-46CA-964D-0FDBFCA6C5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71C86-4DB2-43FA-B2F3-8791BDEC3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F1C6-D56E-4282-AD58-9BB48DB3F79F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853246-F7FD-4004-B03E-2CF9B820F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78771-0DCD-4715-AE7D-A3C54EDFC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3D3FE-6724-4185-8B32-98DD94F3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7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09671C-32FA-4771-8CEF-2CB8E5AFD9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1FFCCD-434E-46B2-BE53-133483EC6F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C4D15-3D20-4F5A-B3AA-08129C141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F1C6-D56E-4282-AD58-9BB48DB3F79F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D6093-9394-42DF-B5F2-30A7017CC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7BC3F3-7858-4E40-89C5-66DB6D3AB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3D3FE-6724-4185-8B32-98DD94F3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28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CC10E5-3D0C-4B58-AB84-93EDE76D0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590859-C76A-461F-B582-7F9876F19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44038-878E-4CBE-A947-C1C8E9447A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EF1C6-D56E-4282-AD58-9BB48DB3F79F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6462-E3DC-4F9A-A461-1434307FD2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3B201A-DB6D-46C7-8B32-FDFA710101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3D3FE-6724-4185-8B32-98DD94F3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474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upload.wikimedia.org/wikipedia/commons/8/82/Rorschach_blot_03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27134C51-39E8-4CA1-8FEC-910CC21C44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chemeClr val="accent1"/>
                </a:solidFill>
                <a:latin typeface="+mn-lt"/>
              </a:rPr>
              <a:t>Thematic Apperception Test (TAT)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1" name="Rectangle 3">
            <a:extLst>
              <a:ext uri="{FF2B5EF4-FFF2-40B4-BE49-F238E27FC236}">
                <a16:creationId xmlns:a16="http://schemas.microsoft.com/office/drawing/2014/main" id="{513677C2-7F64-4F54-A753-6206F6CFCE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en-US" sz="3200" dirty="0"/>
              <a:t>Developed by Henry Murray, the TAT is a projective test in which people express their inner feelings and interests through the stories they make up about ambiguous scenes.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5B29A28-981B-43EC-907C-264229AC0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+mn-lt"/>
              </a:rPr>
              <a:t>What’s going on in this scene?</a:t>
            </a:r>
          </a:p>
        </p:txBody>
      </p:sp>
      <p:pic>
        <p:nvPicPr>
          <p:cNvPr id="8" name="Content Placeholder 7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53A52D30-BFCA-40C3-9A96-A5639ACDD4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631" y="1825625"/>
            <a:ext cx="5902738" cy="4351338"/>
          </a:xfrm>
        </p:spPr>
      </p:pic>
    </p:spTree>
    <p:extLst>
      <p:ext uri="{BB962C8B-B14F-4D97-AF65-F5344CB8AC3E}">
        <p14:creationId xmlns:p14="http://schemas.microsoft.com/office/powerpoint/2010/main" val="415557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70C4C-3CE8-427A-83E1-DEEFB27F6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+mn-lt"/>
              </a:rPr>
              <a:t>What’s going on in this scene?</a:t>
            </a:r>
          </a:p>
        </p:txBody>
      </p:sp>
      <p:pic>
        <p:nvPicPr>
          <p:cNvPr id="5" name="Content Placeholder 4" descr="A person in a dress&#10;&#10;Description automatically generated with low confidence">
            <a:extLst>
              <a:ext uri="{FF2B5EF4-FFF2-40B4-BE49-F238E27FC236}">
                <a16:creationId xmlns:a16="http://schemas.microsoft.com/office/drawing/2014/main" id="{47E9F9FC-F3D6-493F-9F47-F89CD7C97B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810" y="1825625"/>
            <a:ext cx="4218380" cy="4351338"/>
          </a:xfrm>
        </p:spPr>
      </p:pic>
    </p:spTree>
    <p:extLst>
      <p:ext uri="{BB962C8B-B14F-4D97-AF65-F5344CB8AC3E}">
        <p14:creationId xmlns:p14="http://schemas.microsoft.com/office/powerpoint/2010/main" val="2509984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FAD90DA-3CBD-4770-9404-EEA337D9C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0969" y="485481"/>
            <a:ext cx="6608189" cy="857839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latin typeface="+mn-lt"/>
              </a:rPr>
              <a:t>Rorschach Inkblot Test</a:t>
            </a:r>
          </a:p>
        </p:txBody>
      </p:sp>
      <p:pic>
        <p:nvPicPr>
          <p:cNvPr id="9" name="Content Placeholder 8" descr="A picture containing sky&#10;&#10;Description automatically generated">
            <a:extLst>
              <a:ext uri="{FF2B5EF4-FFF2-40B4-BE49-F238E27FC236}">
                <a16:creationId xmlns:a16="http://schemas.microsoft.com/office/drawing/2014/main" id="{C3D1F722-86AD-4A03-9D4F-B6B9BCCAFC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776953"/>
            <a:ext cx="6172200" cy="4254856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CB241E3-208A-4D0B-AC8F-C1DB26D078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9494" y="1776953"/>
            <a:ext cx="4352532" cy="4378750"/>
          </a:xfrm>
        </p:spPr>
        <p:txBody>
          <a:bodyPr>
            <a:normAutofit/>
          </a:bodyPr>
          <a:lstStyle/>
          <a:p>
            <a:r>
              <a:rPr lang="en-US" altLang="en-US" sz="2800" dirty="0"/>
              <a:t>The most widely used projective test uses a set of 10 inkblots and was designed by Hermann Rorschach. </a:t>
            </a:r>
          </a:p>
          <a:p>
            <a:endParaRPr lang="en-US" altLang="en-US" sz="2800" dirty="0"/>
          </a:p>
          <a:p>
            <a:r>
              <a:rPr lang="en-US" altLang="en-US" sz="2800" dirty="0"/>
              <a:t>It seeks to identify people’s inner feelings by analyzing their interpretations of the blots.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53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5" descr="File:Rorschach blot 03.jpg">
            <a:hlinkClick r:id="rId2"/>
            <a:extLst>
              <a:ext uri="{FF2B5EF4-FFF2-40B4-BE49-F238E27FC236}">
                <a16:creationId xmlns:a16="http://schemas.microsoft.com/office/drawing/2014/main" id="{54702D5C-46A4-4F3A-9376-8DB27DD711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55" b="782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5" descr="RORSCHACH">
            <a:extLst>
              <a:ext uri="{FF2B5EF4-FFF2-40B4-BE49-F238E27FC236}">
                <a16:creationId xmlns:a16="http://schemas.microsoft.com/office/drawing/2014/main" id="{BAE7B95A-B587-4215-9201-4BE6C3AC7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67651" y="643466"/>
            <a:ext cx="6856697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8E3D2344-5BE9-4DD7-B326-3638953CB1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Projective Tests: Criticisms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2AAE889A-DB51-4E80-AB83-176C8BC7E4F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/>
              <a:t>Critics argue that projective tests lack both </a:t>
            </a:r>
            <a:r>
              <a:rPr lang="en-US" altLang="en-US" dirty="0">
                <a:solidFill>
                  <a:srgbClr val="0000FF"/>
                </a:solidFill>
              </a:rPr>
              <a:t>reliability</a:t>
            </a:r>
            <a:r>
              <a:rPr lang="en-US" altLang="en-US" dirty="0"/>
              <a:t> (consistency of results) and </a:t>
            </a:r>
            <a:r>
              <a:rPr lang="en-US" altLang="en-US" dirty="0">
                <a:solidFill>
                  <a:srgbClr val="0000FF"/>
                </a:solidFill>
              </a:rPr>
              <a:t>validity </a:t>
            </a:r>
            <a:r>
              <a:rPr lang="en-US" altLang="en-US" dirty="0"/>
              <a:t>(predicting what it is supposed to). </a:t>
            </a:r>
          </a:p>
          <a:p>
            <a:pPr marL="0" indent="0">
              <a:buNone/>
            </a:pPr>
            <a:endParaRPr lang="en-US" altLang="en-US" dirty="0"/>
          </a:p>
          <a:p>
            <a:pPr marL="514350" indent="-514350">
              <a:buFont typeface="+mj-lt"/>
              <a:buAutoNum type="arabicPeriod"/>
            </a:pPr>
            <a:r>
              <a:rPr lang="en-US" altLang="en-US" dirty="0"/>
              <a:t>When evaluating the same patient, even trained raters come up with different interpretations (reliability).</a:t>
            </a:r>
          </a:p>
          <a:p>
            <a:pPr marL="514350" indent="-514350">
              <a:buFont typeface="+mj-lt"/>
              <a:buAutoNum type="arabicPeriod"/>
            </a:pPr>
            <a:endParaRPr lang="en-US" altLang="en-US" dirty="0"/>
          </a:p>
          <a:p>
            <a:pPr marL="514350" indent="-514350">
              <a:buFont typeface="+mj-lt"/>
              <a:buAutoNum type="arabicPeriod"/>
            </a:pPr>
            <a:r>
              <a:rPr lang="en-US" altLang="en-US" dirty="0"/>
              <a:t>Projective tests may misdiagnose a normal individual as pathological (validity).</a:t>
            </a: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0697799D-07FB-49CE-9D85-D819D667E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913" y="3429000"/>
            <a:ext cx="68580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990600" indent="-5334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7526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AutoNum type="arabicPeriod"/>
            </a:pPr>
            <a:endParaRPr lang="en-US" altLang="en-US" sz="2800" dirty="0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4C5D4757-B4FE-4AC2-910C-B380199DD1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7774" y="457200"/>
            <a:ext cx="4421170" cy="829559"/>
          </a:xfrm>
        </p:spPr>
        <p:txBody>
          <a:bodyPr>
            <a:normAutofit/>
          </a:bodyPr>
          <a:lstStyle/>
          <a:p>
            <a:pPr algn="ctr"/>
            <a:r>
              <a:rPr lang="en-US" altLang="en-US" sz="4400" b="1" dirty="0">
                <a:latin typeface="+mn-lt"/>
              </a:rPr>
              <a:t>Assessing Traits</a:t>
            </a:r>
          </a:p>
        </p:txBody>
      </p:sp>
      <p:pic>
        <p:nvPicPr>
          <p:cNvPr id="4" name="Content Placeholder 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C16CE585-8D2B-4FD6-B7A9-56684EEFC0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371379"/>
            <a:ext cx="6172200" cy="4105716"/>
          </a:xfrm>
        </p:spPr>
      </p:pic>
      <p:sp>
        <p:nvSpPr>
          <p:cNvPr id="22531" name="Rectangle 3">
            <a:extLst>
              <a:ext uri="{FF2B5EF4-FFF2-40B4-BE49-F238E27FC236}">
                <a16:creationId xmlns:a16="http://schemas.microsoft.com/office/drawing/2014/main" id="{549F95E5-B76C-4375-93D2-049EC506545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00640" y="1763272"/>
            <a:ext cx="4371386" cy="41057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800" dirty="0">
                <a:solidFill>
                  <a:srgbClr val="0000FF"/>
                </a:solidFill>
              </a:rPr>
              <a:t>Personality inventories</a:t>
            </a:r>
            <a:r>
              <a:rPr lang="en-US" altLang="en-US" sz="2800" dirty="0"/>
              <a:t> are questionnaires (often with true-false or agree-disagree items) designed to gauge a wide range of feelings and behaviors.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D2EA7BF1-A5D8-444B-B873-074BB03DB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828" y="643466"/>
            <a:ext cx="793034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949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12AB99-5D14-481A-959B-ECB0B9E0F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996797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sz="4400" b="1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MMPI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728E02-FEC0-4168-9414-D903A81D04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5097" y="2342561"/>
            <a:ext cx="4128940" cy="371110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 sz="2400" dirty="0">
                <a:solidFill>
                  <a:schemeClr val="bg1"/>
                </a:solidFill>
              </a:rPr>
              <a:t>The Minnesota Multiphasic Personality Inventory (MMPI) is the most widely researched and clinically used of all personality tests.</a:t>
            </a:r>
          </a:p>
          <a:p>
            <a:endParaRPr lang="en-US" altLang="en-US" sz="2400" dirty="0">
              <a:solidFill>
                <a:schemeClr val="bg1"/>
              </a:solidFill>
            </a:endParaRPr>
          </a:p>
          <a:p>
            <a:r>
              <a:rPr lang="en-US" altLang="en-US" sz="2400" dirty="0">
                <a:solidFill>
                  <a:schemeClr val="bg1"/>
                </a:solidFill>
              </a:rPr>
              <a:t>It was originally developed to identify emotional disorders.</a:t>
            </a:r>
          </a:p>
        </p:txBody>
      </p:sp>
      <p:pic>
        <p:nvPicPr>
          <p:cNvPr id="6" name="Content Placeholder 5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C6200AF6-ED9F-4F0A-83A1-7CA4F044F8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763" y="1027969"/>
            <a:ext cx="6250769" cy="464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397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89A5960-B1CF-469A-B9A3-735945CB0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334" y="360232"/>
            <a:ext cx="4435311" cy="749431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latin typeface="+mn-lt"/>
              </a:rPr>
              <a:t>Personality Tests</a:t>
            </a:r>
          </a:p>
        </p:txBody>
      </p:sp>
      <p:pic>
        <p:nvPicPr>
          <p:cNvPr id="8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81A85677-6E4E-494A-B815-7E0677E931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7" y="1109663"/>
            <a:ext cx="6440061" cy="4822399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B932F78-C706-418A-8003-E88D41AD01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4334" y="1772239"/>
            <a:ext cx="4267691" cy="4506601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Personality types, assessed by measures such as the </a:t>
            </a:r>
            <a:r>
              <a:rPr lang="en-US" altLang="en-US" sz="2400" i="1" dirty="0">
                <a:solidFill>
                  <a:srgbClr val="0000FF"/>
                </a:solidFill>
              </a:rPr>
              <a:t>Myers-Briggs Type Indicator,</a:t>
            </a:r>
            <a:r>
              <a:rPr lang="en-US" altLang="en-US" sz="2400" dirty="0"/>
              <a:t> consist of a number of traits. </a:t>
            </a:r>
          </a:p>
          <a:p>
            <a:endParaRPr lang="en-US" altLang="en-US" sz="2400" dirty="0"/>
          </a:p>
          <a:p>
            <a:r>
              <a:rPr lang="en-US" altLang="en-US" sz="2400" dirty="0"/>
              <a:t>More research is needed on this popular test’s validity.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014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257</Words>
  <Application>Microsoft Office PowerPoint</Application>
  <PresentationFormat>Widescreen</PresentationFormat>
  <Paragraphs>28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Palatino Linotype</vt:lpstr>
      <vt:lpstr>Wingdings</vt:lpstr>
      <vt:lpstr>Office Theme</vt:lpstr>
      <vt:lpstr>Thematic Apperception Test (TAT)</vt:lpstr>
      <vt:lpstr>What’s going on in this scene?</vt:lpstr>
      <vt:lpstr>What’s going on in this scene?</vt:lpstr>
      <vt:lpstr>Rorschach Inkblot Test</vt:lpstr>
      <vt:lpstr>PowerPoint Presentation</vt:lpstr>
      <vt:lpstr>PowerPoint Presentation</vt:lpstr>
      <vt:lpstr>Projective Tests: Criticisms</vt:lpstr>
      <vt:lpstr>Assessing Traits</vt:lpstr>
      <vt:lpstr>PowerPoint Presentation</vt:lpstr>
      <vt:lpstr>MMPI</vt:lpstr>
      <vt:lpstr>Personality Tests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Thematic Apperception Test (TAT)</dc:title>
  <dc:creator>M F</dc:creator>
  <cp:lastModifiedBy>M F</cp:lastModifiedBy>
  <cp:revision>5</cp:revision>
  <dcterms:created xsi:type="dcterms:W3CDTF">2019-04-16T23:07:59Z</dcterms:created>
  <dcterms:modified xsi:type="dcterms:W3CDTF">2023-11-18T18:04:35Z</dcterms:modified>
</cp:coreProperties>
</file>