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85" r:id="rId2"/>
    <p:sldId id="264" r:id="rId3"/>
    <p:sldId id="283" r:id="rId4"/>
    <p:sldId id="267" r:id="rId5"/>
    <p:sldId id="269" r:id="rId6"/>
    <p:sldId id="270" r:id="rId7"/>
    <p:sldId id="288" r:id="rId8"/>
    <p:sldId id="287" r:id="rId9"/>
    <p:sldId id="286" r:id="rId10"/>
    <p:sldId id="273" r:id="rId11"/>
    <p:sldId id="274" r:id="rId12"/>
    <p:sldId id="275" r:id="rId13"/>
    <p:sldId id="276" r:id="rId14"/>
    <p:sldId id="27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 F" initials="MF" lastIdx="1" clrIdx="0">
    <p:extLst>
      <p:ext uri="{19B8F6BF-5375-455C-9EA6-DF929625EA0E}">
        <p15:presenceInfo xmlns:p15="http://schemas.microsoft.com/office/powerpoint/2012/main" userId="2d8788e2eb72bde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80" d="100"/>
          <a:sy n="80" d="100"/>
        </p:scale>
        <p:origin x="74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1F270E-E514-4F56-910F-D9C3BF58AFA6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F98F967-6A58-4DAF-80E6-082F8BB99918}">
      <dgm:prSet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u="sng" dirty="0"/>
            <a:t>Extroverts</a:t>
          </a:r>
          <a:r>
            <a:rPr lang="en-US" dirty="0"/>
            <a:t>: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/>
            <a:t>	Focus on external world and social life</a:t>
          </a:r>
        </a:p>
        <a:p>
          <a:pPr marL="0" lvl="0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dirty="0"/>
        </a:p>
      </dgm:t>
    </dgm:pt>
    <dgm:pt modelId="{AEBBBD31-B524-4B31-9D92-627AEE0FBD1D}" type="parTrans" cxnId="{63A000B6-A567-47B8-A3D2-4F0CB336537A}">
      <dgm:prSet/>
      <dgm:spPr/>
      <dgm:t>
        <a:bodyPr/>
        <a:lstStyle/>
        <a:p>
          <a:endParaRPr lang="en-US"/>
        </a:p>
      </dgm:t>
    </dgm:pt>
    <dgm:pt modelId="{CAEC44D8-E218-48B4-87CB-C63EE26E83BE}" type="sibTrans" cxnId="{63A000B6-A567-47B8-A3D2-4F0CB336537A}">
      <dgm:prSet/>
      <dgm:spPr/>
      <dgm:t>
        <a:bodyPr/>
        <a:lstStyle/>
        <a:p>
          <a:endParaRPr lang="en-US"/>
        </a:p>
      </dgm:t>
    </dgm:pt>
    <dgm:pt modelId="{9288B23D-88D3-4826-A900-597D94526DCF}">
      <dgm:prSet/>
      <dgm:spPr/>
      <dgm:t>
        <a:bodyPr/>
        <a:lstStyle/>
        <a:p>
          <a:endParaRPr lang="en-US" dirty="0"/>
        </a:p>
      </dgm:t>
    </dgm:pt>
    <dgm:pt modelId="{43A6248B-0FA2-4498-B10C-340861370CFD}" type="parTrans" cxnId="{0CA81497-ECEE-48E9-BA76-CC32A6488A7C}">
      <dgm:prSet/>
      <dgm:spPr/>
      <dgm:t>
        <a:bodyPr/>
        <a:lstStyle/>
        <a:p>
          <a:endParaRPr lang="en-US"/>
        </a:p>
      </dgm:t>
    </dgm:pt>
    <dgm:pt modelId="{D5E56893-48FF-400C-82CF-C45CDDE4DE6D}" type="sibTrans" cxnId="{0CA81497-ECEE-48E9-BA76-CC32A6488A7C}">
      <dgm:prSet/>
      <dgm:spPr/>
      <dgm:t>
        <a:bodyPr/>
        <a:lstStyle/>
        <a:p>
          <a:endParaRPr lang="en-US"/>
        </a:p>
      </dgm:t>
    </dgm:pt>
    <dgm:pt modelId="{101C7CF7-2633-4EBC-8FAF-AD1AF9618C5D}">
      <dgm:prSet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u="sng" dirty="0"/>
            <a:t>Introverts</a:t>
          </a:r>
          <a:r>
            <a:rPr lang="en-US" dirty="0"/>
            <a:t>: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/>
            <a:t>	Focus on internal thoughts and feelings</a:t>
          </a:r>
        </a:p>
        <a:p>
          <a:pPr marL="0" lvl="0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dirty="0"/>
        </a:p>
      </dgm:t>
    </dgm:pt>
    <dgm:pt modelId="{3E12D706-7D6C-4105-AC6E-9B63D685A4C1}" type="parTrans" cxnId="{77FB8636-4172-40D2-A79B-08846C0E97EF}">
      <dgm:prSet/>
      <dgm:spPr/>
      <dgm:t>
        <a:bodyPr/>
        <a:lstStyle/>
        <a:p>
          <a:endParaRPr lang="en-US"/>
        </a:p>
      </dgm:t>
    </dgm:pt>
    <dgm:pt modelId="{349AD8E1-2DF9-43EF-8F9A-632C8C9FCBDA}" type="sibTrans" cxnId="{77FB8636-4172-40D2-A79B-08846C0E97EF}">
      <dgm:prSet/>
      <dgm:spPr/>
      <dgm:t>
        <a:bodyPr/>
        <a:lstStyle/>
        <a:p>
          <a:endParaRPr lang="en-US"/>
        </a:p>
      </dgm:t>
    </dgm:pt>
    <dgm:pt modelId="{F09A44E1-8699-4717-9E90-A125F7482F4F}">
      <dgm:prSet/>
      <dgm:spPr/>
      <dgm:t>
        <a:bodyPr/>
        <a:lstStyle/>
        <a:p>
          <a:endParaRPr lang="en-US" dirty="0"/>
        </a:p>
      </dgm:t>
    </dgm:pt>
    <dgm:pt modelId="{F507AC3C-F502-4927-BCD9-AB5DEB8B4C20}" type="parTrans" cxnId="{6939F606-2AEF-426B-843F-810E9A5C4E6A}">
      <dgm:prSet/>
      <dgm:spPr/>
      <dgm:t>
        <a:bodyPr/>
        <a:lstStyle/>
        <a:p>
          <a:endParaRPr lang="en-US"/>
        </a:p>
      </dgm:t>
    </dgm:pt>
    <dgm:pt modelId="{B9295726-32B6-4C05-80AE-666F721AB788}" type="sibTrans" cxnId="{6939F606-2AEF-426B-843F-810E9A5C4E6A}">
      <dgm:prSet/>
      <dgm:spPr/>
      <dgm:t>
        <a:bodyPr/>
        <a:lstStyle/>
        <a:p>
          <a:endParaRPr lang="en-US"/>
        </a:p>
      </dgm:t>
    </dgm:pt>
    <dgm:pt modelId="{4A3DBC62-1077-40DB-9530-E3399E6097AC}">
      <dgm:prSet/>
      <dgm:spPr/>
      <dgm:t>
        <a:bodyPr/>
        <a:lstStyle/>
        <a:p>
          <a:r>
            <a:rPr lang="en-US"/>
            <a:t>Jung felt that everyone had both qualities, but one is usually dominant</a:t>
          </a:r>
        </a:p>
      </dgm:t>
    </dgm:pt>
    <dgm:pt modelId="{02A35741-A69F-4702-A576-9AB596A7F6EC}" type="parTrans" cxnId="{0CA9236A-D228-4546-B552-2B76112935DB}">
      <dgm:prSet/>
      <dgm:spPr/>
      <dgm:t>
        <a:bodyPr/>
        <a:lstStyle/>
        <a:p>
          <a:endParaRPr lang="en-US"/>
        </a:p>
      </dgm:t>
    </dgm:pt>
    <dgm:pt modelId="{7C7610FA-12CD-4A3A-8C88-9DFB65617924}" type="sibTrans" cxnId="{0CA9236A-D228-4546-B552-2B76112935DB}">
      <dgm:prSet/>
      <dgm:spPr/>
      <dgm:t>
        <a:bodyPr/>
        <a:lstStyle/>
        <a:p>
          <a:endParaRPr lang="en-US"/>
        </a:p>
      </dgm:t>
    </dgm:pt>
    <dgm:pt modelId="{C91D2421-36B2-4C49-B56B-5385A65FEC4C}" type="pres">
      <dgm:prSet presAssocID="{171F270E-E514-4F56-910F-D9C3BF58AFA6}" presName="linear" presStyleCnt="0">
        <dgm:presLayoutVars>
          <dgm:animLvl val="lvl"/>
          <dgm:resizeHandles val="exact"/>
        </dgm:presLayoutVars>
      </dgm:prSet>
      <dgm:spPr/>
    </dgm:pt>
    <dgm:pt modelId="{E11EF721-3E7A-49D9-ABC5-791FD108CD82}" type="pres">
      <dgm:prSet presAssocID="{4F98F967-6A58-4DAF-80E6-082F8BB9991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5F88567-9D78-4DDA-B38F-4249176F3EB0}" type="pres">
      <dgm:prSet presAssocID="{4F98F967-6A58-4DAF-80E6-082F8BB99918}" presName="childText" presStyleLbl="revTx" presStyleIdx="0" presStyleCnt="2">
        <dgm:presLayoutVars>
          <dgm:bulletEnabled val="1"/>
        </dgm:presLayoutVars>
      </dgm:prSet>
      <dgm:spPr/>
    </dgm:pt>
    <dgm:pt modelId="{B9E149E4-67C5-4E11-952D-2755C0DC7C57}" type="pres">
      <dgm:prSet presAssocID="{101C7CF7-2633-4EBC-8FAF-AD1AF9618C5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F715BD0-9D6D-42E2-AA7D-10370B302256}" type="pres">
      <dgm:prSet presAssocID="{101C7CF7-2633-4EBC-8FAF-AD1AF9618C5D}" presName="childText" presStyleLbl="revTx" presStyleIdx="1" presStyleCnt="2">
        <dgm:presLayoutVars>
          <dgm:bulletEnabled val="1"/>
        </dgm:presLayoutVars>
      </dgm:prSet>
      <dgm:spPr/>
    </dgm:pt>
    <dgm:pt modelId="{1597A77F-0729-4ABC-93D9-00046461A2D6}" type="pres">
      <dgm:prSet presAssocID="{4A3DBC62-1077-40DB-9530-E3399E6097A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AA2FB05-BE0F-4019-BFB7-0D68AFD51302}" type="presOf" srcId="{4F98F967-6A58-4DAF-80E6-082F8BB99918}" destId="{E11EF721-3E7A-49D9-ABC5-791FD108CD82}" srcOrd="0" destOrd="0" presId="urn:microsoft.com/office/officeart/2005/8/layout/vList2"/>
    <dgm:cxn modelId="{6939F606-2AEF-426B-843F-810E9A5C4E6A}" srcId="{101C7CF7-2633-4EBC-8FAF-AD1AF9618C5D}" destId="{F09A44E1-8699-4717-9E90-A125F7482F4F}" srcOrd="0" destOrd="0" parTransId="{F507AC3C-F502-4927-BCD9-AB5DEB8B4C20}" sibTransId="{B9295726-32B6-4C05-80AE-666F721AB788}"/>
    <dgm:cxn modelId="{3CB96413-2E5E-4B84-AC08-49B5304B2426}" type="presOf" srcId="{101C7CF7-2633-4EBC-8FAF-AD1AF9618C5D}" destId="{B9E149E4-67C5-4E11-952D-2755C0DC7C57}" srcOrd="0" destOrd="0" presId="urn:microsoft.com/office/officeart/2005/8/layout/vList2"/>
    <dgm:cxn modelId="{8785E628-70C9-4F72-801E-C57B60969B04}" type="presOf" srcId="{F09A44E1-8699-4717-9E90-A125F7482F4F}" destId="{1F715BD0-9D6D-42E2-AA7D-10370B302256}" srcOrd="0" destOrd="0" presId="urn:microsoft.com/office/officeart/2005/8/layout/vList2"/>
    <dgm:cxn modelId="{E7D5A634-7385-4044-B5E9-90B2488563D2}" type="presOf" srcId="{4A3DBC62-1077-40DB-9530-E3399E6097AC}" destId="{1597A77F-0729-4ABC-93D9-00046461A2D6}" srcOrd="0" destOrd="0" presId="urn:microsoft.com/office/officeart/2005/8/layout/vList2"/>
    <dgm:cxn modelId="{77FB8636-4172-40D2-A79B-08846C0E97EF}" srcId="{171F270E-E514-4F56-910F-D9C3BF58AFA6}" destId="{101C7CF7-2633-4EBC-8FAF-AD1AF9618C5D}" srcOrd="1" destOrd="0" parTransId="{3E12D706-7D6C-4105-AC6E-9B63D685A4C1}" sibTransId="{349AD8E1-2DF9-43EF-8F9A-632C8C9FCBDA}"/>
    <dgm:cxn modelId="{0CA9236A-D228-4546-B552-2B76112935DB}" srcId="{171F270E-E514-4F56-910F-D9C3BF58AFA6}" destId="{4A3DBC62-1077-40DB-9530-E3399E6097AC}" srcOrd="2" destOrd="0" parTransId="{02A35741-A69F-4702-A576-9AB596A7F6EC}" sibTransId="{7C7610FA-12CD-4A3A-8C88-9DFB65617924}"/>
    <dgm:cxn modelId="{0CA81497-ECEE-48E9-BA76-CC32A6488A7C}" srcId="{4F98F967-6A58-4DAF-80E6-082F8BB99918}" destId="{9288B23D-88D3-4826-A900-597D94526DCF}" srcOrd="0" destOrd="0" parTransId="{43A6248B-0FA2-4498-B10C-340861370CFD}" sibTransId="{D5E56893-48FF-400C-82CF-C45CDDE4DE6D}"/>
    <dgm:cxn modelId="{63A000B6-A567-47B8-A3D2-4F0CB336537A}" srcId="{171F270E-E514-4F56-910F-D9C3BF58AFA6}" destId="{4F98F967-6A58-4DAF-80E6-082F8BB99918}" srcOrd="0" destOrd="0" parTransId="{AEBBBD31-B524-4B31-9D92-627AEE0FBD1D}" sibTransId="{CAEC44D8-E218-48B4-87CB-C63EE26E83BE}"/>
    <dgm:cxn modelId="{BBBBEBD9-108D-4654-9B76-779B62E18956}" type="presOf" srcId="{9288B23D-88D3-4826-A900-597D94526DCF}" destId="{55F88567-9D78-4DDA-B38F-4249176F3EB0}" srcOrd="0" destOrd="0" presId="urn:microsoft.com/office/officeart/2005/8/layout/vList2"/>
    <dgm:cxn modelId="{BBCA18F2-2E7B-4F9B-B8FD-AE5B72C649B3}" type="presOf" srcId="{171F270E-E514-4F56-910F-D9C3BF58AFA6}" destId="{C91D2421-36B2-4C49-B56B-5385A65FEC4C}" srcOrd="0" destOrd="0" presId="urn:microsoft.com/office/officeart/2005/8/layout/vList2"/>
    <dgm:cxn modelId="{07BE87A1-099D-43A5-B452-953F1030C2CB}" type="presParOf" srcId="{C91D2421-36B2-4C49-B56B-5385A65FEC4C}" destId="{E11EF721-3E7A-49D9-ABC5-791FD108CD82}" srcOrd="0" destOrd="0" presId="urn:microsoft.com/office/officeart/2005/8/layout/vList2"/>
    <dgm:cxn modelId="{6D8C1F00-DFCE-4AB5-9EC1-188B11349E87}" type="presParOf" srcId="{C91D2421-36B2-4C49-B56B-5385A65FEC4C}" destId="{55F88567-9D78-4DDA-B38F-4249176F3EB0}" srcOrd="1" destOrd="0" presId="urn:microsoft.com/office/officeart/2005/8/layout/vList2"/>
    <dgm:cxn modelId="{49BE747F-93AD-48F2-AECD-9F9137680894}" type="presParOf" srcId="{C91D2421-36B2-4C49-B56B-5385A65FEC4C}" destId="{B9E149E4-67C5-4E11-952D-2755C0DC7C57}" srcOrd="2" destOrd="0" presId="urn:microsoft.com/office/officeart/2005/8/layout/vList2"/>
    <dgm:cxn modelId="{A27C5854-A5FD-45DA-AE85-415EBEF6C50E}" type="presParOf" srcId="{C91D2421-36B2-4C49-B56B-5385A65FEC4C}" destId="{1F715BD0-9D6D-42E2-AA7D-10370B302256}" srcOrd="3" destOrd="0" presId="urn:microsoft.com/office/officeart/2005/8/layout/vList2"/>
    <dgm:cxn modelId="{29B1E3F2-8B7E-4C9C-BFC1-832EFD0E0AD9}" type="presParOf" srcId="{C91D2421-36B2-4C49-B56B-5385A65FEC4C}" destId="{1597A77F-0729-4ABC-93D9-00046461A2D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1EF721-3E7A-49D9-ABC5-791FD108CD82}">
      <dsp:nvSpPr>
        <dsp:cNvPr id="0" name=""/>
        <dsp:cNvSpPr/>
      </dsp:nvSpPr>
      <dsp:spPr>
        <a:xfrm>
          <a:off x="0" y="334963"/>
          <a:ext cx="6513603" cy="14625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500" u="sng" kern="1200" dirty="0"/>
            <a:t>Extroverts</a:t>
          </a:r>
          <a:r>
            <a:rPr lang="en-US" sz="2500" kern="1200" dirty="0"/>
            <a:t>: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500" kern="1200" dirty="0"/>
            <a:t>	Focus on external world and social life</a:t>
          </a:r>
        </a:p>
        <a:p>
          <a:pPr marL="0"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 dirty="0"/>
        </a:p>
      </dsp:txBody>
      <dsp:txXfrm>
        <a:off x="71393" y="406356"/>
        <a:ext cx="6370817" cy="1319714"/>
      </dsp:txXfrm>
    </dsp:sp>
    <dsp:sp modelId="{55F88567-9D78-4DDA-B38F-4249176F3EB0}">
      <dsp:nvSpPr>
        <dsp:cNvPr id="0" name=""/>
        <dsp:cNvSpPr/>
      </dsp:nvSpPr>
      <dsp:spPr>
        <a:xfrm>
          <a:off x="0" y="1797463"/>
          <a:ext cx="6513603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807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000" kern="1200" dirty="0"/>
        </a:p>
      </dsp:txBody>
      <dsp:txXfrm>
        <a:off x="0" y="1797463"/>
        <a:ext cx="6513603" cy="414000"/>
      </dsp:txXfrm>
    </dsp:sp>
    <dsp:sp modelId="{B9E149E4-67C5-4E11-952D-2755C0DC7C57}">
      <dsp:nvSpPr>
        <dsp:cNvPr id="0" name=""/>
        <dsp:cNvSpPr/>
      </dsp:nvSpPr>
      <dsp:spPr>
        <a:xfrm>
          <a:off x="0" y="2211463"/>
          <a:ext cx="6513603" cy="146250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500" u="sng" kern="1200" dirty="0"/>
            <a:t>Introverts</a:t>
          </a:r>
          <a:r>
            <a:rPr lang="en-US" sz="2500" kern="1200" dirty="0"/>
            <a:t>: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500" kern="1200" dirty="0"/>
            <a:t>	Focus on internal thoughts and feelings</a:t>
          </a:r>
        </a:p>
        <a:p>
          <a:pPr marL="0"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 dirty="0"/>
        </a:p>
      </dsp:txBody>
      <dsp:txXfrm>
        <a:off x="71393" y="2282856"/>
        <a:ext cx="6370817" cy="1319714"/>
      </dsp:txXfrm>
    </dsp:sp>
    <dsp:sp modelId="{1F715BD0-9D6D-42E2-AA7D-10370B302256}">
      <dsp:nvSpPr>
        <dsp:cNvPr id="0" name=""/>
        <dsp:cNvSpPr/>
      </dsp:nvSpPr>
      <dsp:spPr>
        <a:xfrm>
          <a:off x="0" y="3673963"/>
          <a:ext cx="6513603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807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000" kern="1200" dirty="0"/>
        </a:p>
      </dsp:txBody>
      <dsp:txXfrm>
        <a:off x="0" y="3673963"/>
        <a:ext cx="6513603" cy="414000"/>
      </dsp:txXfrm>
    </dsp:sp>
    <dsp:sp modelId="{1597A77F-0729-4ABC-93D9-00046461A2D6}">
      <dsp:nvSpPr>
        <dsp:cNvPr id="0" name=""/>
        <dsp:cNvSpPr/>
      </dsp:nvSpPr>
      <dsp:spPr>
        <a:xfrm>
          <a:off x="0" y="4087963"/>
          <a:ext cx="6513603" cy="146250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Jung felt that everyone had both qualities, but one is usually dominant</a:t>
          </a:r>
        </a:p>
      </dsp:txBody>
      <dsp:txXfrm>
        <a:off x="71393" y="4159356"/>
        <a:ext cx="6370817" cy="13197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8BEBC-5273-4B72-A8B4-3DE5D14E07F6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E47E79-FEB0-4041-9220-1432EE4BF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430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5D3208E0-1815-4684-8865-774FD5301D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6D791D7-7A75-4F66-91E2-6A31924691CE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B2E7B9F8-B70F-46BC-BE7E-22DF61E5F9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E559890E-E8CF-424C-B75B-16B142A941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F9C2A7D8-200C-4277-8868-852D62F348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C1B922A-008F-4D83-8754-6F93809AA478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D6C85EB2-0DA3-41BF-AFDD-102C7DCAD6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015D75CD-76BE-4367-BC78-A641013D63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EA8F9A99-BC7E-492C-AD14-0FCA931AC0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00D6420-FD54-4EDD-BE2A-0438D39512F6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FED930DA-C077-47E1-81A9-41940E38D4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D6571D08-B3EC-44A8-8247-98BDC0872C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8FAD0899-13F2-4D71-97D6-4C65FB09D6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7554A2E-2817-42E9-8FD4-1DCFD74056D1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41438D36-4707-49AC-8790-FA27BD270A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DAE4FEA2-4274-4A63-B8EE-9AD1A65800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35FA2CB9-4314-4AFE-B9C3-629F1D8A35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D07D32D-F9A3-4D76-B217-F20070A0E851}" type="slidenum">
              <a:rPr lang="en-US" altLang="en-US" smtClean="0"/>
              <a:pPr/>
              <a:t>10</a:t>
            </a:fld>
            <a:endParaRPr lang="en-US" altLang="en-US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614712C8-6BA1-4216-BB46-9E3C1E618E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19D0B32F-5239-44AB-8530-EA5EF1E8B2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1F577D24-6C9B-4DD9-8F16-B1A289AE8A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A149747-5140-4127-9FA4-F6E29D72259D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2737B78A-5938-4679-8DFC-52B537982A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DE8FEA17-D867-4A5A-92AB-40B33193EA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60FB5330-29EA-455C-A3E6-834D50B731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064E793-EF82-4CEC-B190-A6EA3B378019}" type="slidenum">
              <a:rPr lang="en-US" altLang="en-US" smtClean="0"/>
              <a:pPr/>
              <a:t>12</a:t>
            </a:fld>
            <a:endParaRPr lang="en-US" altLang="en-US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E9223191-DFB5-4E2E-A0B4-2F8744F6D8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4213"/>
            <a:ext cx="6100762" cy="3432175"/>
          </a:xfrm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736C9052-3B36-4B54-8554-217D35AFF0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6388"/>
          </a:xfrm>
          <a:noFill/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OBJECTIVE 9| Summarize psychology’s current assessment of Freud’s theory of psychoanalysis.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6F56AA53-630C-4865-86FD-1BD8D9C93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B47F17B-CD68-4254-987A-B670DC268C0E}" type="slidenum">
              <a:rPr lang="en-US" altLang="en-US" smtClean="0"/>
              <a:pPr/>
              <a:t>13</a:t>
            </a:fld>
            <a:endParaRPr lang="en-US" altLang="en-US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FFE7ECBC-DCCB-4863-9519-3DE68D7770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4213"/>
            <a:ext cx="6100762" cy="3432175"/>
          </a:xfrm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64036048-EDB7-4C9A-BD70-8E24522D60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6388"/>
          </a:xfrm>
          <a:noFill/>
        </p:spPr>
        <p:txBody>
          <a:bodyPr/>
          <a:lstStyle/>
          <a:p>
            <a:endParaRPr lang="en-US" alt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D00261CC-C7FB-457F-B400-3C923F2D97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4C2AE94-E7CD-4D4F-A0D8-8001A89A2BC1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503FAC22-AD7C-4824-A8F8-7F1D362667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4213"/>
            <a:ext cx="6100762" cy="3432175"/>
          </a:xfrm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A8D91D3E-E1A7-4BC7-AD90-EB48BA03F5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6388"/>
          </a:xfrm>
          <a:noFill/>
        </p:spPr>
        <p:txBody>
          <a:bodyPr/>
          <a:lstStyle/>
          <a:p>
            <a:endParaRPr lang="en-US" alt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310C5-C43D-4AED-9796-1855F4134F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6FF8D-EA77-4D5F-A418-20EB950F42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27AD35-F9F5-449D-8CCC-0E48DF48C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70F8-2A73-4BDD-BB7F-4AA6C6026C2E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18C0B-79B7-4C6D-84FD-67C3AACF6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344E1-BC72-4C32-8198-0A5D2238F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22CE-B276-44B8-A8C9-5DF55D1FF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739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6D034-68AD-4E35-9387-B0648A0BF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F7D6E-6FB7-473A-8C17-7616CBD569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829592-32C7-42BB-9DFC-6649EA4B7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70F8-2A73-4BDD-BB7F-4AA6C6026C2E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B75D7-3731-45B6-ACB7-1769CD968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B912EA-8F86-4BCE-8E60-4380ABDB7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22CE-B276-44B8-A8C9-5DF55D1FF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288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E4A57-34BB-407A-A736-97B4A096B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41B0DB-320E-47A0-9C21-B7CB79E88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496B23-66F4-4846-A8D1-0CAFE64B8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70F8-2A73-4BDD-BB7F-4AA6C6026C2E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D50605-7375-474D-B0D6-0E628767B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F5EBE-115A-4D43-8B7B-06BC4F593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22CE-B276-44B8-A8C9-5DF55D1FF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93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D0226-E07E-4953-9998-D54F5DCDA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27849-8D28-4B49-BC68-068514247E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A2F3A5-DE62-4F8C-AFA3-E9E233D18D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4552A8-E48D-497C-A594-61E11190D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70F8-2A73-4BDD-BB7F-4AA6C6026C2E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905204-B675-4BC5-A6FA-72DE84C65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75A369-197C-4AF1-913E-F9E46BA69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22CE-B276-44B8-A8C9-5DF55D1FF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179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28A6E-EC06-4FFA-A861-6EB2F1F42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76FDB9-D4CE-46EB-97C1-924845301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9AC4F1-5328-4104-905C-B0A6D4A48F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C71AF2-B2A8-43E3-A6AE-DEA9085818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CCB588-239E-4E39-B933-924D817197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8920DD-E668-4AA4-A57D-CFC71D0B6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70F8-2A73-4BDD-BB7F-4AA6C6026C2E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C9AD80-367F-42CF-A648-3D6889ABD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58361E-DDC2-4337-B386-095F9B83D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22CE-B276-44B8-A8C9-5DF55D1FF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112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B16CC-A12D-440B-8EF5-9E9C813D8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6623A3-31DF-4185-BDCA-7100B41B9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70F8-2A73-4BDD-BB7F-4AA6C6026C2E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B5DEAC-A1FC-434F-A5AA-9CE81CD48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BB24A1-8F80-42DD-AA94-6FE2702C5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22CE-B276-44B8-A8C9-5DF55D1FF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236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A69949-B279-436C-8CFC-E029DEE0A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70F8-2A73-4BDD-BB7F-4AA6C6026C2E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4054F5-C6AA-474D-A805-9B437821C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43C077-72B1-4416-80B9-95A34C65A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22CE-B276-44B8-A8C9-5DF55D1FF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177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F5410-7B5A-457C-8856-9E479D594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583EA-66B3-40BF-BC26-E80CAF0CC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DC4B62-A7BC-4712-A09C-1EAA257CA4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771032-B06C-439E-B7C9-239CD829B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70F8-2A73-4BDD-BB7F-4AA6C6026C2E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7A5F09-2380-4732-B8E4-398E6A1B9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FD5C5F-FC09-40EA-B634-C700B2C6A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22CE-B276-44B8-A8C9-5DF55D1FF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389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3E73F-0389-4ED6-A9E3-AFD25122C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35B153-B850-4BA4-87A3-E11521DF36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C83D12-FCA5-4046-97F4-96F3D8ACD8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BA4F3B-EEED-47DD-A7CD-9D4274E94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70F8-2A73-4BDD-BB7F-4AA6C6026C2E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570421-F710-4F64-BC34-8B5D0610F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03540C-57C5-4F97-BB38-C8850EFBC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22CE-B276-44B8-A8C9-5DF55D1FF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971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0F41E-5263-498A-A62F-EA4936B09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BC6267-2DBC-4E81-B4EA-2D99556F65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B535B5-B893-4825-BBE3-33BD74855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70F8-2A73-4BDD-BB7F-4AA6C6026C2E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41A6A-90FF-4C8B-8C3F-EC5F49593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0B232C-D922-4693-9818-E70641D94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22CE-B276-44B8-A8C9-5DF55D1FF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008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358138-8FBD-4077-8B5E-78F2A069D3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EBF819-3F0D-448D-9DD4-1464F1BA95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9C408D-BC87-41D9-A74D-D68C88792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70F8-2A73-4BDD-BB7F-4AA6C6026C2E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836632-5CB6-4479-AD8E-2B7130744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022B9F-95F6-4B14-BEC1-FC73134C4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22CE-B276-44B8-A8C9-5DF55D1FF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688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5F2876-A7E5-4C1C-AC39-3DB6ABD37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13DEB9-4FF0-4DF9-AE0F-C4E0BCE969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BE19E7-9479-4252-80C9-7615CBAAC6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570F8-2A73-4BDD-BB7F-4AA6C6026C2E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6B998-D07C-46B4-87A0-4655D7269D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89D8DC-0D57-49F8-96B2-934F168C94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B22CE-B276-44B8-A8C9-5DF55D1FF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37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84BB98AD-3FA9-4B21-AF2A-7AB4AE6FD1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938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BA356E2F-BDC8-4EF7-A20C-1F09FBAB51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17069" y="417636"/>
            <a:ext cx="3932237" cy="896815"/>
          </a:xfrm>
        </p:spPr>
        <p:txBody>
          <a:bodyPr>
            <a:normAutofit/>
          </a:bodyPr>
          <a:lstStyle/>
          <a:p>
            <a:pPr algn="ctr"/>
            <a:r>
              <a:rPr lang="en-US" altLang="en-US" sz="4400" b="1" dirty="0">
                <a:latin typeface="+mn-lt"/>
              </a:rPr>
              <a:t>Carl Jung</a:t>
            </a:r>
          </a:p>
        </p:txBody>
      </p:sp>
      <p:pic>
        <p:nvPicPr>
          <p:cNvPr id="4" name="Content Placeholder 3" descr="A picture containing animal, mountain&#10;&#10;Description automatically generated">
            <a:extLst>
              <a:ext uri="{FF2B5EF4-FFF2-40B4-BE49-F238E27FC236}">
                <a16:creationId xmlns:a16="http://schemas.microsoft.com/office/drawing/2014/main" id="{4AA48DAD-D651-4F04-92C9-DD319293BF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531" y="1950657"/>
            <a:ext cx="6172200" cy="3202137"/>
          </a:xfrm>
        </p:spPr>
      </p:pic>
      <p:sp>
        <p:nvSpPr>
          <p:cNvPr id="8195" name="Rectangle 3">
            <a:extLst>
              <a:ext uri="{FF2B5EF4-FFF2-40B4-BE49-F238E27FC236}">
                <a16:creationId xmlns:a16="http://schemas.microsoft.com/office/drawing/2014/main" id="{26771414-2D27-4E04-B4F7-4153F8FD34D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76958" y="1608991"/>
            <a:ext cx="4783015" cy="48313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400" u="sng" dirty="0"/>
              <a:t>Personal unconscious</a:t>
            </a:r>
          </a:p>
          <a:p>
            <a:pPr marL="0" indent="0">
              <a:buNone/>
            </a:pPr>
            <a:r>
              <a:rPr lang="en-US" altLang="en-US" sz="2400" dirty="0"/>
              <a:t>	containing repressed thoughts and feelings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u="sng" dirty="0"/>
              <a:t>Collective unconscious</a:t>
            </a:r>
            <a:r>
              <a:rPr lang="en-US" altLang="en-US" sz="2400" dirty="0"/>
              <a:t> (archetypes)</a:t>
            </a:r>
          </a:p>
          <a:p>
            <a:pPr marL="0" indent="0">
              <a:buNone/>
            </a:pPr>
            <a:r>
              <a:rPr lang="en-US" altLang="en-US" sz="2400" dirty="0"/>
              <a:t>	inherited (genetic) and common to all members of a species</a:t>
            </a:r>
          </a:p>
          <a:p>
            <a:pPr marL="0" indent="0">
              <a:buNone/>
            </a:pPr>
            <a:r>
              <a:rPr lang="en-US" altLang="en-US" sz="2400" dirty="0"/>
              <a:t>	</a:t>
            </a:r>
          </a:p>
          <a:p>
            <a:pPr marL="0" indent="0">
              <a:buNone/>
            </a:pPr>
            <a:r>
              <a:rPr lang="en-US" altLang="en-US" sz="2400" dirty="0"/>
              <a:t>Ex:  Mother, Father, Hero, etc.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8AF189-2C12-4E09-B068-734ED686A1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525" y="1147762"/>
            <a:ext cx="6076950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74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4812CC01-A2B5-4657-AC46-C66B40130D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3029" y="1012004"/>
            <a:ext cx="3416158" cy="3914102"/>
          </a:xfrm>
        </p:spPr>
        <p:txBody>
          <a:bodyPr>
            <a:normAutofit/>
          </a:bodyPr>
          <a:lstStyle/>
          <a:p>
            <a:r>
              <a:rPr lang="en-US" altLang="en-US" b="1" dirty="0">
                <a:solidFill>
                  <a:srgbClr val="FFFFFF"/>
                </a:solidFill>
                <a:latin typeface="+mn-lt"/>
              </a:rPr>
              <a:t>Personality Types</a:t>
            </a:r>
          </a:p>
        </p:txBody>
      </p:sp>
      <p:graphicFrame>
        <p:nvGraphicFramePr>
          <p:cNvPr id="14341" name="Rectangle 3">
            <a:extLst>
              <a:ext uri="{FF2B5EF4-FFF2-40B4-BE49-F238E27FC236}">
                <a16:creationId xmlns:a16="http://schemas.microsoft.com/office/drawing/2014/main" id="{A8455608-1F69-4772-8F4C-08C63612FE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7441520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9" name="Picture 138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410" name="Rectangle 2">
            <a:extLst>
              <a:ext uri="{FF2B5EF4-FFF2-40B4-BE49-F238E27FC236}">
                <a16:creationId xmlns:a16="http://schemas.microsoft.com/office/drawing/2014/main" id="{224E7442-EFF2-45FE-8289-CC34EDC749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922655" y="704513"/>
            <a:ext cx="4977976" cy="1012657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rgbClr val="000000"/>
                </a:solidFill>
                <a:latin typeface="+mn-lt"/>
              </a:rPr>
              <a:t>Alfred Adler</a:t>
            </a:r>
          </a:p>
        </p:txBody>
      </p:sp>
      <p:sp>
        <p:nvSpPr>
          <p:cNvPr id="141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7412" name="Picture 5" descr="image?id=99734&amp;rendTypeId=4">
            <a:extLst>
              <a:ext uri="{FF2B5EF4-FFF2-40B4-BE49-F238E27FC236}">
                <a16:creationId xmlns:a16="http://schemas.microsoft.com/office/drawing/2014/main" id="{7EBF1A76-0806-41DD-B9A3-153CF04EBC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94" r="2" b="11545"/>
          <a:stretch/>
        </p:blipFill>
        <p:spPr bwMode="auto"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3">
            <a:extLst>
              <a:ext uri="{FF2B5EF4-FFF2-40B4-BE49-F238E27FC236}">
                <a16:creationId xmlns:a16="http://schemas.microsoft.com/office/drawing/2014/main" id="{EBC0B530-A42D-4911-ADC0-0B13EF91CD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304085" y="1969478"/>
            <a:ext cx="5477607" cy="353450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en-US" dirty="0">
                <a:solidFill>
                  <a:srgbClr val="000000"/>
                </a:solidFill>
              </a:rPr>
              <a:t>No conflict between id and superego</a:t>
            </a:r>
          </a:p>
          <a:p>
            <a:pPr marL="0" indent="0">
              <a:buNone/>
            </a:pPr>
            <a:endParaRPr lang="en-US" alt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altLang="en-US" dirty="0">
                <a:solidFill>
                  <a:srgbClr val="000000"/>
                </a:solidFill>
              </a:rPr>
              <a:t>People are innately good, and strive for personal/social perfection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458" name="Rectangle 2">
            <a:extLst>
              <a:ext uri="{FF2B5EF4-FFF2-40B4-BE49-F238E27FC236}">
                <a16:creationId xmlns:a16="http://schemas.microsoft.com/office/drawing/2014/main" id="{B900F5F2-B8D9-444E-BC15-AC342B54BF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altLang="en-US" b="1">
                <a:solidFill>
                  <a:srgbClr val="FFFFFF"/>
                </a:solidFill>
                <a:latin typeface="+mn-lt"/>
              </a:rPr>
              <a:t>Alfred Adler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A4348062-AF4A-4FAA-9ED7-ACDE74ACC4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en-US" sz="2400" u="sng" dirty="0">
                <a:solidFill>
                  <a:srgbClr val="000000"/>
                </a:solidFill>
              </a:rPr>
              <a:t>Compensation</a:t>
            </a:r>
          </a:p>
          <a:p>
            <a:pPr marL="457200" lvl="1" indent="0">
              <a:buNone/>
            </a:pPr>
            <a:r>
              <a:rPr lang="en-US" altLang="en-US" dirty="0">
                <a:solidFill>
                  <a:srgbClr val="000000"/>
                </a:solidFill>
              </a:rPr>
              <a:t>Our efforts to overcome real or perceived weaknesses (inferiority) while we strive for that perfection.</a:t>
            </a:r>
          </a:p>
          <a:p>
            <a:pPr marL="0" indent="0">
              <a:buNone/>
            </a:pPr>
            <a:endParaRPr lang="en-US" altLang="en-US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altLang="en-US" sz="2400" u="sng" dirty="0">
                <a:solidFill>
                  <a:srgbClr val="000000"/>
                </a:solidFill>
              </a:rPr>
              <a:t>Inferiority complex</a:t>
            </a:r>
          </a:p>
          <a:p>
            <a:pPr marL="457200" lvl="1" indent="0">
              <a:buNone/>
            </a:pPr>
            <a:r>
              <a:rPr lang="en-US" altLang="en-US" dirty="0">
                <a:solidFill>
                  <a:srgbClr val="000000"/>
                </a:solidFill>
              </a:rPr>
              <a:t>Fixation on feelings of personal inferiority that can lead to emotional and social paralysis</a:t>
            </a:r>
          </a:p>
          <a:p>
            <a:pPr marL="0" indent="0">
              <a:buNone/>
            </a:pPr>
            <a:endParaRPr lang="en-US" altLang="en-US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– father of Humanistic Psychology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close up of a person&#10;&#10;Description automatically generated">
            <a:extLst>
              <a:ext uri="{FF2B5EF4-FFF2-40B4-BE49-F238E27FC236}">
                <a16:creationId xmlns:a16="http://schemas.microsoft.com/office/drawing/2014/main" id="{D8F6E8D3-CC2C-4D39-B758-5BA83104C5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8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34381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35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a device&#10;&#10;Description automatically generated">
            <a:extLst>
              <a:ext uri="{FF2B5EF4-FFF2-40B4-BE49-F238E27FC236}">
                <a16:creationId xmlns:a16="http://schemas.microsoft.com/office/drawing/2014/main" id="{AAD2CF76-DF57-4542-B5A4-4E44941F7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944" y="643467"/>
            <a:ext cx="828411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4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EB703C47-16C4-4088-A349-977E27972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320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C286ADFB-6A67-4467-80BC-36463450B5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859437" y="957695"/>
            <a:ext cx="3494362" cy="4930246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chemeClr val="accent1"/>
                </a:solidFill>
                <a:latin typeface="+mn-lt"/>
              </a:rPr>
              <a:t>Erik Erikson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81127960-0556-43EE-8973-D5C235DF3D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7266" y="963877"/>
            <a:ext cx="6377769" cy="49302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en-US" dirty="0"/>
              <a:t>Eight stages of personality development</a:t>
            </a:r>
          </a:p>
          <a:p>
            <a:pPr marL="0" indent="0">
              <a:buNone/>
            </a:pPr>
            <a:endParaRPr lang="en-US" altLang="en-US" dirty="0"/>
          </a:p>
          <a:p>
            <a:pPr marL="457200" lvl="1" indent="0">
              <a:buNone/>
            </a:pPr>
            <a:r>
              <a:rPr lang="en-US" altLang="en-US" sz="2800" dirty="0"/>
              <a:t>Trust vs. mistrust</a:t>
            </a:r>
          </a:p>
          <a:p>
            <a:pPr marL="457200" lvl="1" indent="0">
              <a:buNone/>
            </a:pPr>
            <a:r>
              <a:rPr lang="en-US" altLang="en-US" sz="2800" dirty="0"/>
              <a:t>Autonomy vs. shame and doubt</a:t>
            </a:r>
          </a:p>
          <a:p>
            <a:pPr marL="457200" lvl="1" indent="0">
              <a:buNone/>
            </a:pPr>
            <a:r>
              <a:rPr lang="en-US" altLang="en-US" sz="2800" dirty="0"/>
              <a:t>Initiative vs. guilt</a:t>
            </a:r>
          </a:p>
          <a:p>
            <a:pPr marL="457200" lvl="1" indent="0">
              <a:buNone/>
            </a:pPr>
            <a:r>
              <a:rPr lang="en-US" altLang="en-US" sz="2800" dirty="0"/>
              <a:t>Industry vs. inferiority</a:t>
            </a:r>
          </a:p>
          <a:p>
            <a:pPr marL="457200" lvl="1" indent="0">
              <a:buNone/>
            </a:pPr>
            <a:r>
              <a:rPr lang="en-US" altLang="en-US" sz="2800" dirty="0"/>
              <a:t>Identity vs. role confusion</a:t>
            </a:r>
          </a:p>
          <a:p>
            <a:pPr marL="457200" lvl="1" indent="0">
              <a:buNone/>
            </a:pPr>
            <a:r>
              <a:rPr lang="en-US" altLang="en-US" sz="2800" dirty="0"/>
              <a:t>Intimacy vs. isolation</a:t>
            </a:r>
          </a:p>
          <a:p>
            <a:pPr marL="457200" lvl="1" indent="0">
              <a:buNone/>
            </a:pPr>
            <a:r>
              <a:rPr lang="en-US" altLang="en-US" sz="2800" dirty="0"/>
              <a:t>Generativity vs. stagnation</a:t>
            </a:r>
          </a:p>
          <a:p>
            <a:pPr marL="457200" lvl="1" indent="0">
              <a:buNone/>
            </a:pPr>
            <a:r>
              <a:rPr lang="en-US" altLang="en-US" sz="2800" dirty="0"/>
              <a:t>Ego integrity vs. despair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48571" y="2209249"/>
            <a:ext cx="0" cy="2506648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5F3BA03B-8C48-4BCF-A516-8F52451F4B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896571"/>
          </a:xfrm>
        </p:spPr>
        <p:txBody>
          <a:bodyPr/>
          <a:lstStyle/>
          <a:p>
            <a:r>
              <a:rPr lang="en-US" altLang="en-US" sz="4000" b="1" dirty="0">
                <a:latin typeface="+mn-lt"/>
              </a:rPr>
              <a:t>Evaluating Psychodynamic Theories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51D2AB0B-0253-4330-AD6E-C826562C2A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37442" y="1363661"/>
            <a:ext cx="6085440" cy="523496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en-US" dirty="0"/>
              <a:t>Culture-bound ideas</a:t>
            </a:r>
          </a:p>
          <a:p>
            <a:pPr marL="457200" lvl="1" indent="0">
              <a:buNone/>
            </a:pPr>
            <a:r>
              <a:rPr lang="en-US" altLang="en-US" sz="2800" dirty="0"/>
              <a:t>Freud made no connection between women’s subordinate status in society and their sense of inferiority.  Also, hysteria diagnoses may have been hiding abuse.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 err="1"/>
              <a:t>Psychodymanic</a:t>
            </a:r>
            <a:r>
              <a:rPr lang="en-US" altLang="en-US" dirty="0"/>
              <a:t> theories are largely untestable in any scientific way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Most of its concepts arise out of clinical practice, which are the after-the-fact explanation.</a:t>
            </a:r>
          </a:p>
        </p:txBody>
      </p:sp>
      <p:pic>
        <p:nvPicPr>
          <p:cNvPr id="27652" name="Picture 5" descr="1091">
            <a:extLst>
              <a:ext uri="{FF2B5EF4-FFF2-40B4-BE49-F238E27FC236}">
                <a16:creationId xmlns:a16="http://schemas.microsoft.com/office/drawing/2014/main" id="{A2AE09E3-1B09-40F5-98CF-1BE758895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797" y="1363661"/>
            <a:ext cx="1858963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7" descr="freud_sofa_no2">
            <a:extLst>
              <a:ext uri="{FF2B5EF4-FFF2-40B4-BE49-F238E27FC236}">
                <a16:creationId xmlns:a16="http://schemas.microsoft.com/office/drawing/2014/main" id="{58AE10D8-34BC-4EFB-A300-A74CF0899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075" y="4313239"/>
            <a:ext cx="25908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9FC10CCF-C7D9-441B-ABE2-0A107CB7BF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2433747"/>
          </a:xfrm>
        </p:spPr>
        <p:txBody>
          <a:bodyPr anchor="b">
            <a:normAutofit/>
          </a:bodyPr>
          <a:lstStyle/>
          <a:p>
            <a:pPr algn="r">
              <a:defRPr/>
            </a:pPr>
            <a:r>
              <a:rPr lang="en-US" altLang="en-US" sz="4100" b="1" dirty="0">
                <a:solidFill>
                  <a:schemeClr val="accent1"/>
                </a:solidFill>
                <a:latin typeface="+mn-lt"/>
              </a:rPr>
              <a:t>Evaluating the Psychoanalytic Perspective</a:t>
            </a:r>
          </a:p>
        </p:txBody>
      </p:sp>
      <p:sp>
        <p:nvSpPr>
          <p:cNvPr id="29700" name="Text Box 4">
            <a:extLst>
              <a:ext uri="{FF2B5EF4-FFF2-40B4-BE49-F238E27FC236}">
                <a16:creationId xmlns:a16="http://schemas.microsoft.com/office/drawing/2014/main" id="{601C2727-577E-429E-B0FC-C0C9AF319D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781" y="3903542"/>
            <a:ext cx="3494362" cy="1563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>
            <a:norm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3200" b="1" dirty="0">
                <a:cs typeface="Calibri" panose="020F0502020204030204" pitchFamily="34" charset="0"/>
              </a:rPr>
              <a:t>Modern Research</a:t>
            </a: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699" name="Rectangle 3">
            <a:extLst>
              <a:ext uri="{FF2B5EF4-FFF2-40B4-BE49-F238E27FC236}">
                <a16:creationId xmlns:a16="http://schemas.microsoft.com/office/drawing/2014/main" id="{7CC63DAD-11BE-40B3-A6E5-8E8CF5E0A57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76031" y="963878"/>
            <a:ext cx="6377769" cy="433348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altLang="en-US" sz="2400" dirty="0"/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en-US" sz="2400" dirty="0"/>
              <a:t>Personality develops throughout life and is not fixed in childhood.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en-US" sz="2400" dirty="0"/>
              <a:t>Freud underemphasized peer influence on the individual, which may be as powerful as parental influence.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en-US" sz="2400" dirty="0"/>
              <a:t>Gender identity may develop before 5-6 years of age.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0ECB0929-810C-455A-A622-41670D77A4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2429263"/>
          </a:xfrm>
        </p:spPr>
        <p:txBody>
          <a:bodyPr anchor="b">
            <a:normAutofit/>
          </a:bodyPr>
          <a:lstStyle/>
          <a:p>
            <a:pPr algn="r">
              <a:defRPr/>
            </a:pPr>
            <a:r>
              <a:rPr lang="en-US" altLang="en-US" sz="4100" b="1" dirty="0">
                <a:solidFill>
                  <a:schemeClr val="accent1"/>
                </a:solidFill>
                <a:latin typeface="+mn-lt"/>
              </a:rPr>
              <a:t>Evaluating the Psychoanalytic Perspective</a:t>
            </a:r>
          </a:p>
        </p:txBody>
      </p:sp>
      <p:sp>
        <p:nvSpPr>
          <p:cNvPr id="32772" name="Text Box 4">
            <a:extLst>
              <a:ext uri="{FF2B5EF4-FFF2-40B4-BE49-F238E27FC236}">
                <a16:creationId xmlns:a16="http://schemas.microsoft.com/office/drawing/2014/main" id="{9178DB56-3571-4829-9F68-39A48FBBB6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781" y="3903542"/>
            <a:ext cx="3494362" cy="1563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>
            <a:norm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en-US" altLang="en-US" sz="3200" b="1" dirty="0">
                <a:latin typeface="+mn-lt"/>
              </a:rPr>
              <a:t>Modern Research</a:t>
            </a: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47" name="Rectangle 3">
            <a:extLst>
              <a:ext uri="{FF2B5EF4-FFF2-40B4-BE49-F238E27FC236}">
                <a16:creationId xmlns:a16="http://schemas.microsoft.com/office/drawing/2014/main" id="{1251673D-DA23-43BD-AD87-2D60B96612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609600" indent="-609600">
              <a:buFont typeface="Wingdings" panose="05000000000000000000" pitchFamily="2" charset="2"/>
              <a:buAutoNum type="arabicPeriod" startAt="4"/>
            </a:pPr>
            <a:r>
              <a:rPr lang="en-US" altLang="en-US" sz="2400" dirty="0"/>
              <a:t>There may be other reasons for dreams besides wish fulfillment.</a:t>
            </a:r>
          </a:p>
          <a:p>
            <a:pPr marL="609600" indent="-609600">
              <a:buFont typeface="Wingdings" panose="05000000000000000000" pitchFamily="2" charset="2"/>
              <a:buAutoNum type="arabicPeriod" startAt="4"/>
            </a:pPr>
            <a:r>
              <a:rPr lang="en-US" altLang="en-US" sz="2400" dirty="0"/>
              <a:t>Verbal </a:t>
            </a:r>
            <a:r>
              <a:rPr lang="en-US" altLang="en-US" sz="2400" i="1" dirty="0"/>
              <a:t>slips</a:t>
            </a:r>
            <a:r>
              <a:rPr lang="en-US" altLang="en-US" sz="2400" dirty="0"/>
              <a:t> can be explained on the basis of cognitive processing of verbal choices. (capture effect)</a:t>
            </a:r>
          </a:p>
          <a:p>
            <a:pPr marL="609600" indent="-609600">
              <a:buFont typeface="Wingdings" panose="05000000000000000000" pitchFamily="2" charset="2"/>
              <a:buAutoNum type="arabicPeriod" startAt="4"/>
            </a:pPr>
            <a:r>
              <a:rPr lang="en-US" altLang="en-US" sz="2400" dirty="0"/>
              <a:t>If suppressed sexuality leads to psychological disorders, why do we still have psychological disorders even though sexual inhibition has decreased.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159DFF96-5BF2-460E-86D8-459518CA59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5482" y="365125"/>
            <a:ext cx="10968318" cy="132556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altLang="en-US" b="1" dirty="0">
                <a:latin typeface="+mn-lt"/>
              </a:rPr>
              <a:t>Freud and the Unconscious Mind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88CAD676-A22D-4DAA-A6D5-11BDB8D719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5129" y="1825625"/>
            <a:ext cx="10878671" cy="4351338"/>
          </a:xfrm>
        </p:spPr>
        <p:txBody>
          <a:bodyPr/>
          <a:lstStyle/>
          <a:p>
            <a:pPr marL="0" indent="0">
              <a:lnSpc>
                <a:spcPct val="110000"/>
              </a:lnSpc>
              <a:buNone/>
            </a:pPr>
            <a:r>
              <a:rPr lang="en-US" altLang="en-US" dirty="0"/>
              <a:t>Modern research shows non-conscious information processing.</a:t>
            </a:r>
          </a:p>
        </p:txBody>
      </p:sp>
      <p:sp>
        <p:nvSpPr>
          <p:cNvPr id="33796" name="Rectangle 4">
            <a:extLst>
              <a:ext uri="{FF2B5EF4-FFF2-40B4-BE49-F238E27FC236}">
                <a16:creationId xmlns:a16="http://schemas.microsoft.com/office/drawing/2014/main" id="{925164DF-E161-4916-BB6F-A3611964CE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2271" y="2789705"/>
            <a:ext cx="8937811" cy="294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1214438" indent="-5334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785938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2281238" indent="-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776538" indent="-381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233738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690938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4148138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605338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US" altLang="en-US" sz="2400" dirty="0">
                <a:latin typeface="+mn-lt"/>
              </a:rPr>
              <a:t>Schemas that automatically control perceptions and interpretations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US" altLang="en-US" sz="2400" dirty="0">
                <a:latin typeface="+mn-lt"/>
              </a:rPr>
              <a:t>Parallel processing during vision and thinking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US" altLang="en-US" sz="2400" dirty="0">
                <a:latin typeface="+mn-lt"/>
              </a:rPr>
              <a:t>Implicit memories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US" altLang="en-US" sz="2400" dirty="0">
                <a:latin typeface="+mn-lt"/>
              </a:rPr>
              <a:t>Emotions that activate instantly without consciousness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391</Words>
  <Application>Microsoft Office PowerPoint</Application>
  <PresentationFormat>Widescreen</PresentationFormat>
  <Paragraphs>71</Paragraphs>
  <Slides>14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 Theme</vt:lpstr>
      <vt:lpstr>PowerPoint Presentation</vt:lpstr>
      <vt:lpstr>Carl Jung</vt:lpstr>
      <vt:lpstr>PowerPoint Presentation</vt:lpstr>
      <vt:lpstr>Personality Types</vt:lpstr>
      <vt:lpstr>Alfred Adler</vt:lpstr>
      <vt:lpstr>Alfred Adler</vt:lpstr>
      <vt:lpstr>PowerPoint Presentation</vt:lpstr>
      <vt:lpstr>PowerPoint Presentation</vt:lpstr>
      <vt:lpstr>PowerPoint Presentation</vt:lpstr>
      <vt:lpstr>Erik Erikson</vt:lpstr>
      <vt:lpstr>Evaluating Psychodynamic Theories</vt:lpstr>
      <vt:lpstr>Evaluating the Psychoanalytic Perspective</vt:lpstr>
      <vt:lpstr>Evaluating the Psychoanalytic Perspective</vt:lpstr>
      <vt:lpstr>Freud and the Unconscious Mind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 F</dc:creator>
  <cp:lastModifiedBy>M F</cp:lastModifiedBy>
  <cp:revision>5</cp:revision>
  <dcterms:created xsi:type="dcterms:W3CDTF">2020-03-12T01:32:09Z</dcterms:created>
  <dcterms:modified xsi:type="dcterms:W3CDTF">2022-03-23T21:22:46Z</dcterms:modified>
</cp:coreProperties>
</file>