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4" r:id="rId2"/>
    <p:sldId id="267" r:id="rId3"/>
    <p:sldId id="268" r:id="rId4"/>
    <p:sldId id="269" r:id="rId5"/>
    <p:sldId id="292" r:id="rId6"/>
    <p:sldId id="274" r:id="rId7"/>
    <p:sldId id="275" r:id="rId8"/>
    <p:sldId id="276" r:id="rId9"/>
    <p:sldId id="279" r:id="rId10"/>
    <p:sldId id="293" r:id="rId11"/>
    <p:sldId id="281" r:id="rId12"/>
    <p:sldId id="294" r:id="rId13"/>
    <p:sldId id="295" r:id="rId14"/>
    <p:sldId id="297" r:id="rId15"/>
    <p:sldId id="296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85" d="100"/>
          <a:sy n="85" d="100"/>
        </p:scale>
        <p:origin x="59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C2168D-2FCF-4AA5-A7A9-DDDB649F6D22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A90B807-693C-4CC6-893C-9B956AB93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2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668E7A6-68CD-430C-8B78-A59AFA0910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9C8CE37-11BE-4D4A-A81D-AC0C7CB939C5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2D60DA06-0532-4F9F-BD1B-714220925F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EB7F576E-EF6D-4BC6-9A47-56DC35E379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3785D97-96A4-4C0D-9005-841820D31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40C53EA-34AF-40F1-8BF8-3F2E58F6167D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0D306215-8D21-4088-AA8A-073BB7891D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821D3711-9DDF-4057-9469-92BB68B0AD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9661648-CD29-4256-808E-283EBF8EF1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77BDBCC-CD50-47CA-9CE2-798FCBF51115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C4ACFA5-9540-4294-A3AE-50A7B72A6C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FA82E4F6-8619-4CAF-8ECD-2CCF0B2E7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960D013-9930-4972-8735-3F88FEA173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9CC71A7-CB10-4D7A-96DE-519814EF89E1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2CE9B74B-ABC3-48A3-8E95-446599A8F8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F5DF0C5-C2F8-4ED7-959F-0DE4FA2B0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C557791-CAFF-47C6-978D-BE9A17DFC1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95B1B5-159C-413C-8C06-3EFF35893FD0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B180B86-1CF4-43E4-BBFB-81BBDC5171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16174473-1116-4E35-9376-C4F345E94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55817" y="4564275"/>
            <a:ext cx="5254554" cy="4323795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FC8F65B4-4DA8-4A9A-BD18-8E6D355652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F4E9F68-13C9-414E-B70B-4A4C1FCD8770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EC69EA3-6E85-4BFE-B9A5-981CC33D78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D1D855AE-BF5B-46B0-B7E7-D6BAE4CECC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D8109C53-9A2B-4EAA-83E6-3B611F60A1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C818D3C-5E9A-4F9C-8927-18D9AF547F19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A37B69E0-FB12-4F1C-BF57-37968C54C1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EB313AB7-CD27-431C-8C1D-DD75BA770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55817" y="4564275"/>
            <a:ext cx="5254554" cy="4323795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E8F6188E-47E9-4B5C-8F7D-3F9CE0A3DF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9D20A69-BF2B-4430-9061-DA8E1626025B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18C1870-96DD-4412-87F7-790FD2969D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7B7A40D-C669-4977-9437-601D7788C2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F0EC2085-0362-4860-A892-5AD4398CA9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007" indent="-29603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747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1340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315" indent="-236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F893B4F-D78B-4CDE-84B5-D29CA67DC8DA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576CD35-EF9D-444B-8C7A-E924E1237D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9E2A24A-FCCC-4D4B-AAE8-9A7F4C9926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55817" y="4564275"/>
            <a:ext cx="5254554" cy="4323795"/>
          </a:xfrm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48DED-81E7-4ED3-87A5-17FBCB18A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38CF0-C3DA-43D6-8FC9-5A6942759E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771B0-B9C6-440E-8ACE-1E56A22B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593D5-EAD2-4CAF-84C9-EBA0411AF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C1C8A-013D-4B21-B7EA-60CFCDBE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1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98DD-B33D-4BD0-9238-5DD35ABBA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C6D22-5030-4E67-85B5-36B452747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39007-A1CE-415B-A3DB-719FD366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D299E-6F4A-4BC3-80A1-3A6CF4BD7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F5B87-646C-4110-BD88-7ED1B6A6E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6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03B22-EF08-4557-89ED-6A7E66E8D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56F83-6466-46E9-A9AC-A9B16772D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39237-FA06-4C6B-9AF5-DC73AAC62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06B8E-EA0F-4699-86CD-21DFB9CA6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B2D97-2CA0-49BB-9324-46DF02DE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5A383-9EEF-4A15-997D-0AA503E6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9372F-E93C-4EB3-BD6D-F148E1B1B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CC56C8-163F-4721-832E-97779B1D1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649AF-C23D-4C0A-AE4F-969A653C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F9DEB-7706-438D-A93E-5F67D1740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08D1F-8A5D-4026-8046-311661F5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68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D7F4-B373-4110-948D-E9E66813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B901A-BE00-4FD9-B3D2-1D6B233E1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EE369A-E85F-41AB-925E-49B73998C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09FBE3-02FD-41D8-917F-F49CE5BB2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E8E571-B81A-4C34-8ABB-26990529E5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C4B90D-EDE6-43CD-A934-5735BEA7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E229A1-3DBE-49BB-A4B9-EFE6F7C8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BA369A-B13D-480E-BF35-BB4B98932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7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7580-43B2-4072-A068-2A4770D29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6B70A4-2FF3-4AB8-8D68-F6E094AC3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5216CF-7E7E-464E-BEA0-3ED9B436C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6432AB-F540-474D-8AA7-2CC157CC5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0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CE8F62-5E2C-48F7-B31E-F696EE38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E5696B-25E6-416D-A402-6C2F5E5D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89E53-A6BD-48E1-AE4C-8A15AAE78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1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9A767-AD62-422F-9C27-EA579593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C93F0-F63B-4C6A-959B-8267D623F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AC267-3601-48EA-BCB7-7D43A3136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85A4E-0026-4F20-8967-B168A267B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E4A95-61AD-4F54-96A2-01553C88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F9090-6E47-4F9C-9946-F70C628BD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84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F37CF-C516-4AD8-953F-AE6AAB55C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CCF699-45D3-450C-B6E0-9A09A2816B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AFD1E-64E0-430F-91AD-4C8C74B60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F301D-BC17-4A2A-9F4D-BA6C8ADCB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6B137-49D0-46B2-B17E-71C931FEB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ECA40-9A54-4593-8FA5-577DCF4D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BA47F-B6F8-44B2-B2D4-730EA021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E9BD48-E41B-4006-9059-BC20F2BFD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326A9-0DAF-48C9-98E0-1A3561DA4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824A0-92A8-44BC-AF50-C3E0A4DB2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267A7-22E2-4660-9E6A-7DE70E58A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4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095B8-E176-4FBC-ACB4-07E17642A7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8C368-9E9D-4D5B-9D02-ABAFC6AD9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A5AE2-C3CE-42B6-9E0F-EE84F56D8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61BA2-446C-41D6-8794-75B5A164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F2469-9B14-42F8-A3BC-6103D0FA0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0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46955D-2EAB-4134-8B77-47458BEDD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8EA92-E2DD-4FA7-AD48-4FE886E71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9D35F-3DFD-4EA0-91CD-E325242600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2E9DB-450C-4743-B6EB-9C0983B988DE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87AB3-5009-454D-B5EC-098AC70222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0F4A1-7271-4C58-9523-D9D009D82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0EA33-1CEE-4A8B-BA56-37AB88B4F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5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://images.google.com/imgres?imgurl=http://lh3.google.com/_xsIgYL2Y40M/Rsss10N8i0I/AAAAAAAAAgA/e2IDimzep3Q/s800/Rabbis%2BSearch.jpg&amp;imgrefurl=http://picasaweb.google.com/lh/photo/AtW-w6UpblNy7CunsNmjMQ&amp;h=800&amp;w=607&amp;sz=126&amp;hl=en&amp;start=6&amp;um=1&amp;tbnid=-6LxkNGSm4ZBNM:&amp;tbnh=143&amp;tbnw=109&amp;prev=/images%3Fq%3Drabbi%26um%3D1%26hl%3Den" TargetMode="Externa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F9F7039-02CB-4ECE-8BBB-D22A6148F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3932237" cy="980388"/>
          </a:xfrm>
        </p:spPr>
        <p:txBody>
          <a:bodyPr/>
          <a:lstStyle/>
          <a:p>
            <a:pPr algn="ctr"/>
            <a:r>
              <a:rPr lang="en-US" altLang="en-US" sz="4400" b="1" dirty="0">
                <a:solidFill>
                  <a:srgbClr val="088A4C"/>
                </a:solidFill>
                <a:latin typeface="+mn-lt"/>
              </a:rPr>
              <a:t>Sigmund Freud</a:t>
            </a:r>
          </a:p>
        </p:txBody>
      </p:sp>
      <p:pic>
        <p:nvPicPr>
          <p:cNvPr id="5" name="Content Placeholder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4631EDC5-78C6-4386-85C4-46D70AF140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366" y="987425"/>
            <a:ext cx="3431844" cy="4873625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BCE6B-24D8-424B-B0D5-1607CFAC1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3400" y="1896035"/>
            <a:ext cx="5105235" cy="397295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Devised “psychoanalysis”, or talk therapy, as a way to reach the unconscious thoughts that drive behavior.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03FB0FF-FD7E-40E9-B24C-1EFD7EE8F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777876"/>
          </a:xfrm>
        </p:spPr>
        <p:txBody>
          <a:bodyPr/>
          <a:lstStyle/>
          <a:p>
            <a:pPr algn="ctr"/>
            <a:r>
              <a:rPr lang="en-US" altLang="en-US" b="1" dirty="0">
                <a:latin typeface="+mn-lt"/>
              </a:rPr>
              <a:t>Freudian Drives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4326B3A-1892-479C-B84B-AADC10704A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9140" y="1600200"/>
            <a:ext cx="7330440" cy="45259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en-US" sz="3200" b="1" dirty="0"/>
              <a:t>Eros (Life Instinct)</a:t>
            </a:r>
          </a:p>
          <a:p>
            <a:pPr marL="457200" lvl="1" indent="0">
              <a:buNone/>
              <a:defRPr/>
            </a:pPr>
            <a:r>
              <a:rPr lang="en-US" altLang="en-US" sz="2800" dirty="0"/>
              <a:t>- Covers all the self-preserving and erotic instincts</a:t>
            </a:r>
          </a:p>
          <a:p>
            <a:pPr marL="457200" lvl="1" indent="0">
              <a:buNone/>
              <a:defRPr/>
            </a:pPr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lang="en-US" altLang="en-US" sz="2800" u="sng" dirty="0"/>
              <a:t>Libido</a:t>
            </a:r>
            <a:r>
              <a:rPr lang="en-US" altLang="en-US" sz="2800" dirty="0"/>
              <a:t> is the most important of all – seen as sexual energy</a:t>
            </a:r>
          </a:p>
          <a:p>
            <a:pPr marL="457200" lvl="1" indent="0">
              <a:buNone/>
              <a:defRPr/>
            </a:pPr>
            <a:endParaRPr lang="en-US" altLang="en-US" sz="2800" dirty="0"/>
          </a:p>
          <a:p>
            <a:pPr marL="0" indent="0">
              <a:buNone/>
              <a:defRPr/>
            </a:pPr>
            <a:r>
              <a:rPr lang="en-US" altLang="en-US" sz="3200" b="1" dirty="0" err="1"/>
              <a:t>Thanatos</a:t>
            </a:r>
            <a:r>
              <a:rPr lang="en-US" altLang="en-US" sz="3200" b="1" dirty="0"/>
              <a:t> (Death Instinct)</a:t>
            </a:r>
          </a:p>
          <a:p>
            <a:pPr marL="457200" lvl="1" indent="0">
              <a:buNone/>
              <a:defRPr/>
            </a:pPr>
            <a:r>
              <a:rPr lang="en-US" altLang="en-US" sz="2800" dirty="0"/>
              <a:t>- Covers all the instincts toward aggression, self-destruction, and cruelty</a:t>
            </a:r>
          </a:p>
          <a:p>
            <a:pPr lvl="1">
              <a:defRPr/>
            </a:pPr>
            <a:endParaRPr lang="en-US" altLang="en-US" sz="2800" dirty="0"/>
          </a:p>
        </p:txBody>
      </p:sp>
      <p:pic>
        <p:nvPicPr>
          <p:cNvPr id="10244" name="Picture 7" descr="thanatos8403">
            <a:extLst>
              <a:ext uri="{FF2B5EF4-FFF2-40B4-BE49-F238E27FC236}">
                <a16:creationId xmlns:a16="http://schemas.microsoft.com/office/drawing/2014/main" id="{B8A09B2B-6FB4-4BB1-AF24-3001F4295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191000"/>
            <a:ext cx="1447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9" descr="AphroditeErosScudder-l">
            <a:extLst>
              <a:ext uri="{FF2B5EF4-FFF2-40B4-BE49-F238E27FC236}">
                <a16:creationId xmlns:a16="http://schemas.microsoft.com/office/drawing/2014/main" id="{5C63DC3A-51FD-480E-84AE-43F5861E1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1447800"/>
            <a:ext cx="1746250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Line 10">
            <a:extLst>
              <a:ext uri="{FF2B5EF4-FFF2-40B4-BE49-F238E27FC236}">
                <a16:creationId xmlns:a16="http://schemas.microsoft.com/office/drawing/2014/main" id="{17CB759F-306B-491D-911B-3245409967A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" y="4053840"/>
            <a:ext cx="899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08ABD64-C2DB-4151-9836-17E3580EBA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47279" y="300539"/>
            <a:ext cx="5217458" cy="824753"/>
          </a:xfrm>
        </p:spPr>
        <p:txBody>
          <a:bodyPr>
            <a:noAutofit/>
          </a:bodyPr>
          <a:lstStyle/>
          <a:p>
            <a:pPr algn="ctr"/>
            <a:r>
              <a:rPr lang="en-US" altLang="en-US" sz="4400" b="1" dirty="0">
                <a:latin typeface="+mn-lt"/>
              </a:rPr>
              <a:t>Structure of the Mind</a:t>
            </a:r>
          </a:p>
        </p:txBody>
      </p:sp>
      <p:pic>
        <p:nvPicPr>
          <p:cNvPr id="4" name="Content Placeholder 3" descr="A close up of a sign&#10;&#10;Description automatically generated">
            <a:extLst>
              <a:ext uri="{FF2B5EF4-FFF2-40B4-BE49-F238E27FC236}">
                <a16:creationId xmlns:a16="http://schemas.microsoft.com/office/drawing/2014/main" id="{4D86B4FE-AEAC-4DAF-92FF-CF9C962D8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417393"/>
            <a:ext cx="6172200" cy="4629150"/>
          </a:xfrm>
        </p:spPr>
      </p:pic>
      <p:sp>
        <p:nvSpPr>
          <p:cNvPr id="12291" name="Rectangle 3">
            <a:extLst>
              <a:ext uri="{FF2B5EF4-FFF2-40B4-BE49-F238E27FC236}">
                <a16:creationId xmlns:a16="http://schemas.microsoft.com/office/drawing/2014/main" id="{6C6077D6-D243-4C35-AC3C-762E5D14808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5483" y="2105758"/>
            <a:ext cx="4386543" cy="376323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Tripartite Theoretical Model</a:t>
            </a:r>
          </a:p>
          <a:p>
            <a:pPr lvl="1"/>
            <a:endParaRPr lang="en-US" altLang="en-US" sz="2800" dirty="0"/>
          </a:p>
          <a:p>
            <a:pPr lvl="1"/>
            <a:r>
              <a:rPr lang="en-US" altLang="en-US" sz="2800" dirty="0"/>
              <a:t>Id</a:t>
            </a:r>
          </a:p>
          <a:p>
            <a:pPr lvl="1"/>
            <a:r>
              <a:rPr lang="en-US" altLang="en-US" sz="2800" dirty="0"/>
              <a:t>Super-ego</a:t>
            </a:r>
          </a:p>
          <a:p>
            <a:pPr lvl="1"/>
            <a:r>
              <a:rPr lang="en-US" altLang="en-US" sz="2800" dirty="0"/>
              <a:t>Ego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169D0B65-B40F-4A77-8783-D4988EA9C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362" y="733049"/>
            <a:ext cx="9145276" cy="53919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50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B5FD08F-2DE0-43BF-8406-E4E2C2202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57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7148B69-5C23-40EB-8B3F-570286BC8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977" y="681037"/>
            <a:ext cx="5518276" cy="761378"/>
          </a:xfrm>
        </p:spPr>
        <p:txBody>
          <a:bodyPr anchor="b"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Superego</a:t>
            </a:r>
          </a:p>
        </p:txBody>
      </p:sp>
      <p:cxnSp>
        <p:nvCxnSpPr>
          <p:cNvPr id="23561" name="Straight Connector 75">
            <a:extLst>
              <a:ext uri="{FF2B5EF4-FFF2-40B4-BE49-F238E27FC236}">
                <a16:creationId xmlns:a16="http://schemas.microsoft.com/office/drawing/2014/main" id="{78FCE516-86C6-42EC-9BC0-9EAE55544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08782" y="1701532"/>
            <a:ext cx="457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620E5DB-AAB0-40B6-B363-10CCC4A502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8792" y="2209799"/>
            <a:ext cx="5471142" cy="3967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Moral center - “should”, “should not”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Society’s moral code… Guilt if we fail to follow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Ego Ideal – perfect standards of what one would like to be</a:t>
            </a:r>
          </a:p>
          <a:p>
            <a:pPr marL="533400" indent="-533400"/>
            <a:endParaRPr lang="en-US" altLang="en-US" sz="2000" dirty="0"/>
          </a:p>
        </p:txBody>
      </p:sp>
      <p:sp>
        <p:nvSpPr>
          <p:cNvPr id="23562" name="Rectangle 77">
            <a:extLst>
              <a:ext uri="{FF2B5EF4-FFF2-40B4-BE49-F238E27FC236}">
                <a16:creationId xmlns:a16="http://schemas.microsoft.com/office/drawing/2014/main" id="{E17ACF44-3D86-445D-B968-A95E27441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D99C11F-9B39-4C31-891D-AB9740CD3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0677" y="485775"/>
            <a:ext cx="2203222" cy="2862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557" name="Picture 5" descr="lisapoet">
            <a:extLst>
              <a:ext uri="{FF2B5EF4-FFF2-40B4-BE49-F238E27FC236}">
                <a16:creationId xmlns:a16="http://schemas.microsoft.com/office/drawing/2014/main" id="{A78DA825-5DA2-457D-BC0F-6B0959A7F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3837" y="643899"/>
            <a:ext cx="1347276" cy="254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379A6E4F-520D-4C52-A635-ACC73C096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46169" y="481264"/>
            <a:ext cx="2781276" cy="28673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8" name="Picture 6">
            <a:extLst>
              <a:ext uri="{FF2B5EF4-FFF2-40B4-BE49-F238E27FC236}">
                <a16:creationId xmlns:a16="http://schemas.microsoft.com/office/drawing/2014/main" id="{30688F63-D4F6-46F9-ADD9-849C8B5F1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1376" y="639406"/>
            <a:ext cx="2328252" cy="254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5D8DF252-F3BD-433C-B6C6-8C57E32E3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3561" y="3511487"/>
            <a:ext cx="2783884" cy="28550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9" name="Picture 7">
            <a:extLst>
              <a:ext uri="{FF2B5EF4-FFF2-40B4-BE49-F238E27FC236}">
                <a16:creationId xmlns:a16="http://schemas.microsoft.com/office/drawing/2014/main" id="{F2B6FD2B-4300-43F1-9AB3-EEF63B33D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5635" y="3868523"/>
            <a:ext cx="2459736" cy="213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8B31F2C7-5103-4CFE-B52D-DEC0C13C5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0677" y="3511487"/>
            <a:ext cx="2203222" cy="2862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556" name="Picture 4" descr="Lisahand">
            <a:extLst>
              <a:ext uri="{FF2B5EF4-FFF2-40B4-BE49-F238E27FC236}">
                <a16:creationId xmlns:a16="http://schemas.microsoft.com/office/drawing/2014/main" id="{AC213535-58E9-4E2B-A5D5-CBBB88D43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3939" y="3671530"/>
            <a:ext cx="1607073" cy="253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FDA47BC-3069-47F5-8257-24B3B1F76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2927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6" name="Picture 12" descr="doris-day-teachers-pet3">
            <a:extLst>
              <a:ext uri="{FF2B5EF4-FFF2-40B4-BE49-F238E27FC236}">
                <a16:creationId xmlns:a16="http://schemas.microsoft.com/office/drawing/2014/main" id="{93C191CE-F8B7-448B-ABD1-6C89EF117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59" y="919968"/>
            <a:ext cx="2648371" cy="277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7AE95D8F-9825-4222-8846-E3461598C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5268E9E9-AC94-4CB7-90E2-4FF3AB81F0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4800" b="1" dirty="0">
                <a:solidFill>
                  <a:srgbClr val="FFFFFF"/>
                </a:solidFill>
                <a:latin typeface="+mn-lt"/>
              </a:rPr>
              <a:t>Learned, not present at birth</a:t>
            </a:r>
          </a:p>
        </p:txBody>
      </p:sp>
      <p:pic>
        <p:nvPicPr>
          <p:cNvPr id="25603" name="Picture 6" descr="ParentsChild1">
            <a:extLst>
              <a:ext uri="{FF2B5EF4-FFF2-40B4-BE49-F238E27FC236}">
                <a16:creationId xmlns:a16="http://schemas.microsoft.com/office/drawing/2014/main" id="{E1C1C367-5770-4A99-A4EA-DE8668EEE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1" y="1309247"/>
            <a:ext cx="2659472" cy="199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0" descr="Rabbis%2BSearch">
            <a:hlinkClick r:id="rId5"/>
            <a:extLst>
              <a:ext uri="{FF2B5EF4-FFF2-40B4-BE49-F238E27FC236}">
                <a16:creationId xmlns:a16="http://schemas.microsoft.com/office/drawing/2014/main" id="{260CEBF4-90B9-453B-A399-39DC74F66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0143" y="570427"/>
            <a:ext cx="2646677" cy="347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42B920A-73AD-402A-8EEF-B88E1A939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68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0C9EB70-BC82-414A-BF8D-AD7FC6727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609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4" name="Picture 8" descr="bible">
            <a:extLst>
              <a:ext uri="{FF2B5EF4-FFF2-40B4-BE49-F238E27FC236}">
                <a16:creationId xmlns:a16="http://schemas.microsoft.com/office/drawing/2014/main" id="{99BE248C-6675-4779-82AE-D7AB3B8B4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5269" y="1011298"/>
            <a:ext cx="2648372" cy="263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217665F-0036-444A-8D4A-33AF36A36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E76B6F2-5B8D-4D99-A183-D293A4E37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723579"/>
            <a:ext cx="4595071" cy="984197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latin typeface="+mn-lt"/>
              </a:rPr>
              <a:t>Ego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7D49C18-C62B-4471-8AD4-E99FE100B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0294" y="2021541"/>
            <a:ext cx="4930588" cy="41554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Deals with reality - “reality principle”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Negotiates demands of the id with the reality of living in society and with the demands of the super ego.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Rational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991" y="3474720"/>
            <a:ext cx="6100914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9584" y="0"/>
            <a:ext cx="619241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654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DEBA3DC5-D692-4225-B0F8-3A10777E0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1359" y="321734"/>
            <a:ext cx="1443414" cy="273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9624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653" name="Picture 5" descr="Marge">
            <a:extLst>
              <a:ext uri="{FF2B5EF4-FFF2-40B4-BE49-F238E27FC236}">
                <a16:creationId xmlns:a16="http://schemas.microsoft.com/office/drawing/2014/main" id="{C5CE1853-DA09-4177-8673-E9C3C3A5E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63226" y="321734"/>
            <a:ext cx="1443414" cy="273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supermom">
            <a:extLst>
              <a:ext uri="{FF2B5EF4-FFF2-40B4-BE49-F238E27FC236}">
                <a16:creationId xmlns:a16="http://schemas.microsoft.com/office/drawing/2014/main" id="{80FC2DCE-78DE-4293-B247-4BB217EE8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5526" y="3796452"/>
            <a:ext cx="1796948" cy="255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2AEAADB-6620-47D4-BD45-A1A59F4D9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+mn-lt"/>
              </a:rPr>
              <a:t>When the Id and Super-ego can’t reconcile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E00CAEDF-95B7-4150-A1CD-D33747135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The psychic energy has to go somewhere!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To protect itself the organism employs defense mechanisms.</a:t>
            </a:r>
          </a:p>
        </p:txBody>
      </p:sp>
      <p:pic>
        <p:nvPicPr>
          <p:cNvPr id="31748" name="Picture 5" descr="10">
            <a:extLst>
              <a:ext uri="{FF2B5EF4-FFF2-40B4-BE49-F238E27FC236}">
                <a16:creationId xmlns:a16="http://schemas.microsoft.com/office/drawing/2014/main" id="{791FA537-BC11-4281-A558-5F3BED53D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964" y="3334779"/>
            <a:ext cx="3581400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80C5766-6D0C-4ACC-AC0E-88ACFAED5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837" y="510534"/>
            <a:ext cx="7068326" cy="58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3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FF41C91D-FE48-410E-82A6-85F48693A0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altLang="en-US" b="1">
                <a:solidFill>
                  <a:schemeClr val="accent1"/>
                </a:solidFill>
                <a:latin typeface="+mn-lt"/>
              </a:rPr>
              <a:t>Thin line between the conscious and unconscious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D4BD595-D75F-4B5B-8ED7-1784B5045F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Sometimes our unconscious thoughts slip into the conscious.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How?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457200" lvl="1" indent="0">
              <a:buNone/>
            </a:pPr>
            <a:r>
              <a:rPr lang="en-US" altLang="en-US" dirty="0"/>
              <a:t>“Freudian slips”  	(really?)</a:t>
            </a:r>
          </a:p>
          <a:p>
            <a:pPr marL="457200" lvl="1" indent="0">
              <a:buNone/>
            </a:pPr>
            <a:r>
              <a:rPr lang="en-US" altLang="en-US" dirty="0"/>
              <a:t>Dreams		(really?)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CE9028E-3CF6-4D8A-AE13-6091F4E520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67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01E96FE-345E-49F8-9389-9453053E1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00" y="643466"/>
            <a:ext cx="83566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D6AAF4F-DEB1-4301-A965-EF3BB40E4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02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1F88CF8-4DCF-49DD-92B2-EE3F9D8D5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15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Widescreen</PresentationFormat>
  <Paragraphs>48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Sigmund Freud</vt:lpstr>
      <vt:lpstr>Freudian Drives</vt:lpstr>
      <vt:lpstr>Structure of the Mind</vt:lpstr>
      <vt:lpstr>PowerPoint Presentation</vt:lpstr>
      <vt:lpstr>PowerPoint Presentation</vt:lpstr>
      <vt:lpstr>Superego</vt:lpstr>
      <vt:lpstr>Learned, not present at birth</vt:lpstr>
      <vt:lpstr>Ego</vt:lpstr>
      <vt:lpstr>When the Id and Super-ego can’t reconcile</vt:lpstr>
      <vt:lpstr>PowerPoint Presentation</vt:lpstr>
      <vt:lpstr>Thin line between the conscious and unconscious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Sigmund Freud</dc:title>
  <dc:creator>M F</dc:creator>
  <cp:lastModifiedBy>M F</cp:lastModifiedBy>
  <cp:revision>8</cp:revision>
  <cp:lastPrinted>2020-03-09T23:42:38Z</cp:lastPrinted>
  <dcterms:created xsi:type="dcterms:W3CDTF">2019-04-14T20:07:34Z</dcterms:created>
  <dcterms:modified xsi:type="dcterms:W3CDTF">2022-03-22T01:09:55Z</dcterms:modified>
</cp:coreProperties>
</file>