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1" r:id="rId3"/>
    <p:sldId id="263" r:id="rId4"/>
    <p:sldId id="264" r:id="rId5"/>
    <p:sldId id="269" r:id="rId6"/>
    <p:sldId id="26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p:scale>
          <a:sx n="85" d="100"/>
          <a:sy n="85" d="100"/>
        </p:scale>
        <p:origin x="595"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9FE77B-1392-444D-8F11-BDF521CF66FD}"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8EBF4504-0B00-4934-937C-719EC2B44EEB}">
      <dgm:prSet phldrT="[Text]"/>
      <dgm:spPr/>
      <dgm:t>
        <a:bodyPr/>
        <a:lstStyle/>
        <a:p>
          <a:r>
            <a:rPr lang="en-US" dirty="0"/>
            <a:t>Learning (observation)</a:t>
          </a:r>
        </a:p>
      </dgm:t>
    </dgm:pt>
    <dgm:pt modelId="{1CD22A2C-0F94-4F5C-A921-B41C501D9B72}" type="parTrans" cxnId="{E7FDD3DB-D41E-45C7-AB01-F7483CB0C729}">
      <dgm:prSet/>
      <dgm:spPr/>
      <dgm:t>
        <a:bodyPr/>
        <a:lstStyle/>
        <a:p>
          <a:endParaRPr lang="en-US"/>
        </a:p>
      </dgm:t>
    </dgm:pt>
    <dgm:pt modelId="{B2B19569-3A4B-4F9A-8B89-20B2D57CE1DA}" type="sibTrans" cxnId="{E7FDD3DB-D41E-45C7-AB01-F7483CB0C729}">
      <dgm:prSet/>
      <dgm:spPr/>
      <dgm:t>
        <a:bodyPr/>
        <a:lstStyle/>
        <a:p>
          <a:endParaRPr lang="en-US"/>
        </a:p>
      </dgm:t>
    </dgm:pt>
    <dgm:pt modelId="{5A266121-AA7B-43F8-9EE9-CEC3E04CC93A}">
      <dgm:prSet phldrT="[Text]"/>
      <dgm:spPr/>
      <dgm:t>
        <a:bodyPr/>
        <a:lstStyle/>
        <a:p>
          <a:r>
            <a:rPr lang="en-US" dirty="0"/>
            <a:t>Self-efficacy (cognition)</a:t>
          </a:r>
        </a:p>
      </dgm:t>
    </dgm:pt>
    <dgm:pt modelId="{47F0C1CF-EB86-4FA9-9B23-6EF3F7164C04}" type="parTrans" cxnId="{D536DE87-3201-4DB7-B3CF-FF2F4AE36857}">
      <dgm:prSet/>
      <dgm:spPr/>
      <dgm:t>
        <a:bodyPr/>
        <a:lstStyle/>
        <a:p>
          <a:endParaRPr lang="en-US"/>
        </a:p>
      </dgm:t>
    </dgm:pt>
    <dgm:pt modelId="{C0DFE49E-A586-4F24-8D84-E60682454F1E}" type="sibTrans" cxnId="{D536DE87-3201-4DB7-B3CF-FF2F4AE36857}">
      <dgm:prSet/>
      <dgm:spPr/>
      <dgm:t>
        <a:bodyPr/>
        <a:lstStyle/>
        <a:p>
          <a:endParaRPr lang="en-US"/>
        </a:p>
      </dgm:t>
    </dgm:pt>
    <dgm:pt modelId="{2AE67CED-246B-4BDE-9249-8573EB8ED83C}">
      <dgm:prSet phldrT="[Text]"/>
      <dgm:spPr/>
      <dgm:t>
        <a:bodyPr/>
        <a:lstStyle/>
        <a:p>
          <a:r>
            <a:rPr lang="en-US" dirty="0"/>
            <a:t>Reciprocal Determinism (interaction of mental state, behavior, environment)</a:t>
          </a:r>
        </a:p>
      </dgm:t>
    </dgm:pt>
    <dgm:pt modelId="{2531FAB3-E51F-4A6A-B71A-DEA26BA524E8}" type="parTrans" cxnId="{3721DE53-7112-4A10-BB49-F14D8A7D1F5E}">
      <dgm:prSet/>
      <dgm:spPr/>
      <dgm:t>
        <a:bodyPr/>
        <a:lstStyle/>
        <a:p>
          <a:endParaRPr lang="en-US"/>
        </a:p>
      </dgm:t>
    </dgm:pt>
    <dgm:pt modelId="{3A3674B3-5A6B-43ED-8244-D869F672B973}" type="sibTrans" cxnId="{3721DE53-7112-4A10-BB49-F14D8A7D1F5E}">
      <dgm:prSet/>
      <dgm:spPr/>
      <dgm:t>
        <a:bodyPr/>
        <a:lstStyle/>
        <a:p>
          <a:endParaRPr lang="en-US"/>
        </a:p>
      </dgm:t>
    </dgm:pt>
    <dgm:pt modelId="{61643AF7-FD8A-469A-BD2F-443CEF883D0D}" type="pres">
      <dgm:prSet presAssocID="{0E9FE77B-1392-444D-8F11-BDF521CF66FD}" presName="vert0" presStyleCnt="0">
        <dgm:presLayoutVars>
          <dgm:dir/>
          <dgm:animOne val="branch"/>
          <dgm:animLvl val="lvl"/>
        </dgm:presLayoutVars>
      </dgm:prSet>
      <dgm:spPr/>
    </dgm:pt>
    <dgm:pt modelId="{AE8DDC34-F56B-4B70-A8B4-CC53A1EDE51F}" type="pres">
      <dgm:prSet presAssocID="{8EBF4504-0B00-4934-937C-719EC2B44EEB}" presName="thickLine" presStyleLbl="alignNode1" presStyleIdx="0" presStyleCnt="3"/>
      <dgm:spPr/>
    </dgm:pt>
    <dgm:pt modelId="{B7BC7F4F-EEAF-45FB-A453-1FDED0ED05B6}" type="pres">
      <dgm:prSet presAssocID="{8EBF4504-0B00-4934-937C-719EC2B44EEB}" presName="horz1" presStyleCnt="0"/>
      <dgm:spPr/>
    </dgm:pt>
    <dgm:pt modelId="{F2D1A20C-89AB-4454-AE19-CD72A8900E63}" type="pres">
      <dgm:prSet presAssocID="{8EBF4504-0B00-4934-937C-719EC2B44EEB}" presName="tx1" presStyleLbl="revTx" presStyleIdx="0" presStyleCnt="3"/>
      <dgm:spPr/>
    </dgm:pt>
    <dgm:pt modelId="{7B00AA16-5616-44EC-B07F-4EA8903DC0E0}" type="pres">
      <dgm:prSet presAssocID="{8EBF4504-0B00-4934-937C-719EC2B44EEB}" presName="vert1" presStyleCnt="0"/>
      <dgm:spPr/>
    </dgm:pt>
    <dgm:pt modelId="{BF9FEE21-39DF-43ED-B8BF-577FF8CC9036}" type="pres">
      <dgm:prSet presAssocID="{5A266121-AA7B-43F8-9EE9-CEC3E04CC93A}" presName="thickLine" presStyleLbl="alignNode1" presStyleIdx="1" presStyleCnt="3"/>
      <dgm:spPr/>
    </dgm:pt>
    <dgm:pt modelId="{9B2AF644-530F-4171-9599-C181BD55C7C1}" type="pres">
      <dgm:prSet presAssocID="{5A266121-AA7B-43F8-9EE9-CEC3E04CC93A}" presName="horz1" presStyleCnt="0"/>
      <dgm:spPr/>
    </dgm:pt>
    <dgm:pt modelId="{A147F1F5-B6FC-4C0F-A095-B465367404AE}" type="pres">
      <dgm:prSet presAssocID="{5A266121-AA7B-43F8-9EE9-CEC3E04CC93A}" presName="tx1" presStyleLbl="revTx" presStyleIdx="1" presStyleCnt="3"/>
      <dgm:spPr/>
    </dgm:pt>
    <dgm:pt modelId="{AC525A91-379C-4DFB-AC8F-C860B3A004B6}" type="pres">
      <dgm:prSet presAssocID="{5A266121-AA7B-43F8-9EE9-CEC3E04CC93A}" presName="vert1" presStyleCnt="0"/>
      <dgm:spPr/>
    </dgm:pt>
    <dgm:pt modelId="{8B836E49-D37D-4038-A988-386ECA342E2C}" type="pres">
      <dgm:prSet presAssocID="{2AE67CED-246B-4BDE-9249-8573EB8ED83C}" presName="thickLine" presStyleLbl="alignNode1" presStyleIdx="2" presStyleCnt="3"/>
      <dgm:spPr/>
    </dgm:pt>
    <dgm:pt modelId="{5BBFD94C-8D66-409D-B2E0-7AFDBB928EEE}" type="pres">
      <dgm:prSet presAssocID="{2AE67CED-246B-4BDE-9249-8573EB8ED83C}" presName="horz1" presStyleCnt="0"/>
      <dgm:spPr/>
    </dgm:pt>
    <dgm:pt modelId="{CA9123A5-A973-4502-A8B8-2AD020B639B9}" type="pres">
      <dgm:prSet presAssocID="{2AE67CED-246B-4BDE-9249-8573EB8ED83C}" presName="tx1" presStyleLbl="revTx" presStyleIdx="2" presStyleCnt="3" custScaleY="102428"/>
      <dgm:spPr/>
    </dgm:pt>
    <dgm:pt modelId="{60DC8F7A-03B9-4F90-98E7-7C00E06F12BC}" type="pres">
      <dgm:prSet presAssocID="{2AE67CED-246B-4BDE-9249-8573EB8ED83C}" presName="vert1" presStyleCnt="0"/>
      <dgm:spPr/>
    </dgm:pt>
  </dgm:ptLst>
  <dgm:cxnLst>
    <dgm:cxn modelId="{8A88400E-528D-40E1-A78A-9FF6A1153D5A}" type="presOf" srcId="{2AE67CED-246B-4BDE-9249-8573EB8ED83C}" destId="{CA9123A5-A973-4502-A8B8-2AD020B639B9}" srcOrd="0" destOrd="0" presId="urn:microsoft.com/office/officeart/2008/layout/LinedList"/>
    <dgm:cxn modelId="{D7862E19-959F-48EB-AFD3-1A3E8D04F65A}" type="presOf" srcId="{5A266121-AA7B-43F8-9EE9-CEC3E04CC93A}" destId="{A147F1F5-B6FC-4C0F-A095-B465367404AE}" srcOrd="0" destOrd="0" presId="urn:microsoft.com/office/officeart/2008/layout/LinedList"/>
    <dgm:cxn modelId="{3B5FA819-BF4A-4D77-95D5-35685E05AD02}" type="presOf" srcId="{8EBF4504-0B00-4934-937C-719EC2B44EEB}" destId="{F2D1A20C-89AB-4454-AE19-CD72A8900E63}" srcOrd="0" destOrd="0" presId="urn:microsoft.com/office/officeart/2008/layout/LinedList"/>
    <dgm:cxn modelId="{3721DE53-7112-4A10-BB49-F14D8A7D1F5E}" srcId="{0E9FE77B-1392-444D-8F11-BDF521CF66FD}" destId="{2AE67CED-246B-4BDE-9249-8573EB8ED83C}" srcOrd="2" destOrd="0" parTransId="{2531FAB3-E51F-4A6A-B71A-DEA26BA524E8}" sibTransId="{3A3674B3-5A6B-43ED-8244-D869F672B973}"/>
    <dgm:cxn modelId="{2E4FE67C-2FB6-4388-99FD-B58A55DAAB9A}" type="presOf" srcId="{0E9FE77B-1392-444D-8F11-BDF521CF66FD}" destId="{61643AF7-FD8A-469A-BD2F-443CEF883D0D}" srcOrd="0" destOrd="0" presId="urn:microsoft.com/office/officeart/2008/layout/LinedList"/>
    <dgm:cxn modelId="{D536DE87-3201-4DB7-B3CF-FF2F4AE36857}" srcId="{0E9FE77B-1392-444D-8F11-BDF521CF66FD}" destId="{5A266121-AA7B-43F8-9EE9-CEC3E04CC93A}" srcOrd="1" destOrd="0" parTransId="{47F0C1CF-EB86-4FA9-9B23-6EF3F7164C04}" sibTransId="{C0DFE49E-A586-4F24-8D84-E60682454F1E}"/>
    <dgm:cxn modelId="{E7FDD3DB-D41E-45C7-AB01-F7483CB0C729}" srcId="{0E9FE77B-1392-444D-8F11-BDF521CF66FD}" destId="{8EBF4504-0B00-4934-937C-719EC2B44EEB}" srcOrd="0" destOrd="0" parTransId="{1CD22A2C-0F94-4F5C-A921-B41C501D9B72}" sibTransId="{B2B19569-3A4B-4F9A-8B89-20B2D57CE1DA}"/>
    <dgm:cxn modelId="{C9DE9A7E-CE8D-40D5-A69B-CAD669FB5E3B}" type="presParOf" srcId="{61643AF7-FD8A-469A-BD2F-443CEF883D0D}" destId="{AE8DDC34-F56B-4B70-A8B4-CC53A1EDE51F}" srcOrd="0" destOrd="0" presId="urn:microsoft.com/office/officeart/2008/layout/LinedList"/>
    <dgm:cxn modelId="{59A171DC-9D00-4908-A71A-05191BB5F952}" type="presParOf" srcId="{61643AF7-FD8A-469A-BD2F-443CEF883D0D}" destId="{B7BC7F4F-EEAF-45FB-A453-1FDED0ED05B6}" srcOrd="1" destOrd="0" presId="urn:microsoft.com/office/officeart/2008/layout/LinedList"/>
    <dgm:cxn modelId="{7140044E-83B7-4495-8478-B4946AB11E96}" type="presParOf" srcId="{B7BC7F4F-EEAF-45FB-A453-1FDED0ED05B6}" destId="{F2D1A20C-89AB-4454-AE19-CD72A8900E63}" srcOrd="0" destOrd="0" presId="urn:microsoft.com/office/officeart/2008/layout/LinedList"/>
    <dgm:cxn modelId="{0B992618-5F10-4521-99D5-CEC6D9257D43}" type="presParOf" srcId="{B7BC7F4F-EEAF-45FB-A453-1FDED0ED05B6}" destId="{7B00AA16-5616-44EC-B07F-4EA8903DC0E0}" srcOrd="1" destOrd="0" presId="urn:microsoft.com/office/officeart/2008/layout/LinedList"/>
    <dgm:cxn modelId="{B0BFECA3-F7D4-4984-8ECD-6032ED3DBA1A}" type="presParOf" srcId="{61643AF7-FD8A-469A-BD2F-443CEF883D0D}" destId="{BF9FEE21-39DF-43ED-B8BF-577FF8CC9036}" srcOrd="2" destOrd="0" presId="urn:microsoft.com/office/officeart/2008/layout/LinedList"/>
    <dgm:cxn modelId="{F1C42A01-9845-46DB-8DA1-70FBCC41A5A3}" type="presParOf" srcId="{61643AF7-FD8A-469A-BD2F-443CEF883D0D}" destId="{9B2AF644-530F-4171-9599-C181BD55C7C1}" srcOrd="3" destOrd="0" presId="urn:microsoft.com/office/officeart/2008/layout/LinedList"/>
    <dgm:cxn modelId="{5B1DE5EF-CDBA-4294-974F-4422863E0093}" type="presParOf" srcId="{9B2AF644-530F-4171-9599-C181BD55C7C1}" destId="{A147F1F5-B6FC-4C0F-A095-B465367404AE}" srcOrd="0" destOrd="0" presId="urn:microsoft.com/office/officeart/2008/layout/LinedList"/>
    <dgm:cxn modelId="{374E3822-E148-46E8-A927-C8B56A4D5705}" type="presParOf" srcId="{9B2AF644-530F-4171-9599-C181BD55C7C1}" destId="{AC525A91-379C-4DFB-AC8F-C860B3A004B6}" srcOrd="1" destOrd="0" presId="urn:microsoft.com/office/officeart/2008/layout/LinedList"/>
    <dgm:cxn modelId="{015624F8-8AAC-4B65-989A-6475182EF438}" type="presParOf" srcId="{61643AF7-FD8A-469A-BD2F-443CEF883D0D}" destId="{8B836E49-D37D-4038-A988-386ECA342E2C}" srcOrd="4" destOrd="0" presId="urn:microsoft.com/office/officeart/2008/layout/LinedList"/>
    <dgm:cxn modelId="{A6D87B99-EF9E-4AEB-B8BE-10B3BE9E91F9}" type="presParOf" srcId="{61643AF7-FD8A-469A-BD2F-443CEF883D0D}" destId="{5BBFD94C-8D66-409D-B2E0-7AFDBB928EEE}" srcOrd="5" destOrd="0" presId="urn:microsoft.com/office/officeart/2008/layout/LinedList"/>
    <dgm:cxn modelId="{4D56D179-6262-4CE6-9A47-86279FC6F405}" type="presParOf" srcId="{5BBFD94C-8D66-409D-B2E0-7AFDBB928EEE}" destId="{CA9123A5-A973-4502-A8B8-2AD020B639B9}" srcOrd="0" destOrd="0" presId="urn:microsoft.com/office/officeart/2008/layout/LinedList"/>
    <dgm:cxn modelId="{19A49E8A-AAB8-40FA-B29D-29FC0ABD9C02}" type="presParOf" srcId="{5BBFD94C-8D66-409D-B2E0-7AFDBB928EEE}" destId="{60DC8F7A-03B9-4F90-98E7-7C00E06F12B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8DDC34-F56B-4B70-A8B4-CC53A1EDE51F}">
      <dsp:nvSpPr>
        <dsp:cNvPr id="0" name=""/>
        <dsp:cNvSpPr/>
      </dsp:nvSpPr>
      <dsp:spPr>
        <a:xfrm>
          <a:off x="0" y="765"/>
          <a:ext cx="626903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D1A20C-89AB-4454-AE19-CD72A8900E63}">
      <dsp:nvSpPr>
        <dsp:cNvPr id="0" name=""/>
        <dsp:cNvSpPr/>
      </dsp:nvSpPr>
      <dsp:spPr>
        <a:xfrm>
          <a:off x="0" y="765"/>
          <a:ext cx="6269038" cy="1841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Learning (observation)</a:t>
          </a:r>
        </a:p>
      </dsp:txBody>
      <dsp:txXfrm>
        <a:off x="0" y="765"/>
        <a:ext cx="6269038" cy="1841957"/>
      </dsp:txXfrm>
    </dsp:sp>
    <dsp:sp modelId="{BF9FEE21-39DF-43ED-B8BF-577FF8CC9036}">
      <dsp:nvSpPr>
        <dsp:cNvPr id="0" name=""/>
        <dsp:cNvSpPr/>
      </dsp:nvSpPr>
      <dsp:spPr>
        <a:xfrm>
          <a:off x="0" y="1842722"/>
          <a:ext cx="6269038"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47F1F5-B6FC-4C0F-A095-B465367404AE}">
      <dsp:nvSpPr>
        <dsp:cNvPr id="0" name=""/>
        <dsp:cNvSpPr/>
      </dsp:nvSpPr>
      <dsp:spPr>
        <a:xfrm>
          <a:off x="0" y="1842722"/>
          <a:ext cx="6269038" cy="1841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Self-efficacy (cognition)</a:t>
          </a:r>
        </a:p>
      </dsp:txBody>
      <dsp:txXfrm>
        <a:off x="0" y="1842722"/>
        <a:ext cx="6269038" cy="1841957"/>
      </dsp:txXfrm>
    </dsp:sp>
    <dsp:sp modelId="{8B836E49-D37D-4038-A988-386ECA342E2C}">
      <dsp:nvSpPr>
        <dsp:cNvPr id="0" name=""/>
        <dsp:cNvSpPr/>
      </dsp:nvSpPr>
      <dsp:spPr>
        <a:xfrm>
          <a:off x="0" y="3684679"/>
          <a:ext cx="6269038"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9123A5-A973-4502-A8B8-2AD020B639B9}">
      <dsp:nvSpPr>
        <dsp:cNvPr id="0" name=""/>
        <dsp:cNvSpPr/>
      </dsp:nvSpPr>
      <dsp:spPr>
        <a:xfrm>
          <a:off x="0" y="3684679"/>
          <a:ext cx="6262915" cy="1886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Reciprocal Determinism (interaction of mental state, behavior, environment)</a:t>
          </a:r>
        </a:p>
      </dsp:txBody>
      <dsp:txXfrm>
        <a:off x="0" y="3684679"/>
        <a:ext cx="6262915" cy="188668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3A6C6-FCE1-41E1-A9DF-052FBC3D03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72249C-9398-4404-A0D4-CE3956A7F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B6B1-4490-448A-B9AB-5CD6D9A093DE}"/>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5" name="Footer Placeholder 4">
            <a:extLst>
              <a:ext uri="{FF2B5EF4-FFF2-40B4-BE49-F238E27FC236}">
                <a16:creationId xmlns:a16="http://schemas.microsoft.com/office/drawing/2014/main" id="{88466E2A-7C15-4660-B07D-C7CCE3E033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C15D49-50DE-4AC4-9517-04A3FF253455}"/>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1074745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E7882-632E-4847-9271-5174A51BD4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2E53D1-3F63-41DC-B89F-9EA9D34565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F853E9-7D26-4FC6-B69A-3EB619AE1D25}"/>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5" name="Footer Placeholder 4">
            <a:extLst>
              <a:ext uri="{FF2B5EF4-FFF2-40B4-BE49-F238E27FC236}">
                <a16:creationId xmlns:a16="http://schemas.microsoft.com/office/drawing/2014/main" id="{3E478DAB-DCB0-4189-B91B-77CA307BEF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9CE875-6070-46E1-83C1-E70228E57DB4}"/>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2294160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8E4A4-6EE8-4B63-B592-884A5A12B6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DF4620-BA37-4707-BEB7-8AE653B991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D76F02-89A2-45D5-A496-D5416DCE28A2}"/>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5" name="Footer Placeholder 4">
            <a:extLst>
              <a:ext uri="{FF2B5EF4-FFF2-40B4-BE49-F238E27FC236}">
                <a16:creationId xmlns:a16="http://schemas.microsoft.com/office/drawing/2014/main" id="{A20F2D46-7BB3-4248-9215-3E0669771B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8E8A62-70BE-4CB0-978D-D18D3ABA68BA}"/>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3950849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C22C6-5344-4517-B5D5-7C9CCC7CD9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821426-9D54-42FA-8955-D9E6A8082C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769BCA-D31F-4858-81F8-66F297F00F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B3CB08-30B1-40BE-84D9-CCFF45FCC0B0}"/>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6" name="Footer Placeholder 5">
            <a:extLst>
              <a:ext uri="{FF2B5EF4-FFF2-40B4-BE49-F238E27FC236}">
                <a16:creationId xmlns:a16="http://schemas.microsoft.com/office/drawing/2014/main" id="{15C6221A-A8B4-48A7-AD98-9CAD85899F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77EB19-F557-495E-82AA-DE9AA9FFA0DB}"/>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1336010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9C89-6475-49BE-8005-F2E6F0B05C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FAC02E-4A42-4339-BCA1-8328F82849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FB2D7D-0276-43D2-BECA-DE6CA6317E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349977-96EA-47FE-A23A-F8C89C1BB1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CA84B2-64D9-4AB0-8843-EB64229670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7767B6-5194-4F22-A3CA-D566C90BD1AB}"/>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8" name="Footer Placeholder 7">
            <a:extLst>
              <a:ext uri="{FF2B5EF4-FFF2-40B4-BE49-F238E27FC236}">
                <a16:creationId xmlns:a16="http://schemas.microsoft.com/office/drawing/2014/main" id="{E4C06B3D-7B67-484E-9652-54E8AD5F1D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43C045-9DDE-4212-9D27-1C4A6BE65671}"/>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508021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7A204-20EE-4F76-BDAC-020006C35C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03572A-4B32-452A-9B06-2600E550F477}"/>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4" name="Footer Placeholder 3">
            <a:extLst>
              <a:ext uri="{FF2B5EF4-FFF2-40B4-BE49-F238E27FC236}">
                <a16:creationId xmlns:a16="http://schemas.microsoft.com/office/drawing/2014/main" id="{77C97FD7-0BB6-4447-9407-A195E2D8F3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5F03D5-8FE4-4FB1-BC73-957B434E6861}"/>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708616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87F2DC-88E3-4FD8-911E-23096D728C61}"/>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3" name="Footer Placeholder 2">
            <a:extLst>
              <a:ext uri="{FF2B5EF4-FFF2-40B4-BE49-F238E27FC236}">
                <a16:creationId xmlns:a16="http://schemas.microsoft.com/office/drawing/2014/main" id="{724B0693-7790-440A-BACE-FC3F88A48E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AB9200-8AC7-427D-B37E-EE4CB273FCB9}"/>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2777447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6465D-A592-466E-97B5-5BC667BC89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855EC7-98E9-463F-BC79-D749D9601A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AE71F4-595C-4904-A388-8062982937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514C69-EB21-4201-8461-C7D8ED59CC96}"/>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6" name="Footer Placeholder 5">
            <a:extLst>
              <a:ext uri="{FF2B5EF4-FFF2-40B4-BE49-F238E27FC236}">
                <a16:creationId xmlns:a16="http://schemas.microsoft.com/office/drawing/2014/main" id="{46AAE82C-5FAA-40D0-B36B-E3A9DF15E7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F24EC1-9A21-4F24-9623-CEC47AAF8E79}"/>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2769622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4FA6-D7BD-47B9-82A1-1D77D307B8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D6C3A5-40C4-499F-80CC-C69F9DD4A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D0D3F8-47D5-4E94-AF9F-ABC9D83B89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C6857D-E93C-4749-9E08-2BAA5E78C360}"/>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6" name="Footer Placeholder 5">
            <a:extLst>
              <a:ext uri="{FF2B5EF4-FFF2-40B4-BE49-F238E27FC236}">
                <a16:creationId xmlns:a16="http://schemas.microsoft.com/office/drawing/2014/main" id="{79818360-8EAB-41BD-B44E-2ABD7C0F74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6E0ECF-6C8A-47FE-8B63-E641188948A5}"/>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197668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623EC-822C-48C0-8151-5493072568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87A96B-43E8-45AF-8A2C-3481A64EA5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F58DA8-20FD-4B44-96AB-EA2B7E8F7C9D}"/>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5" name="Footer Placeholder 4">
            <a:extLst>
              <a:ext uri="{FF2B5EF4-FFF2-40B4-BE49-F238E27FC236}">
                <a16:creationId xmlns:a16="http://schemas.microsoft.com/office/drawing/2014/main" id="{1BD543F6-1862-4ED1-A8AB-523B3C74A6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96571F-66A6-4BDD-B4D2-F521834B3177}"/>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1554559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595144-F58F-434D-A964-C255A59AF0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F62217-8C0A-4F16-95F1-6431521C2D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A53044-3DC8-4016-9C5C-012E1570FCFB}"/>
              </a:ext>
            </a:extLst>
          </p:cNvPr>
          <p:cNvSpPr>
            <a:spLocks noGrp="1"/>
          </p:cNvSpPr>
          <p:nvPr>
            <p:ph type="dt" sz="half" idx="10"/>
          </p:nvPr>
        </p:nvSpPr>
        <p:spPr/>
        <p:txBody>
          <a:bodyPr/>
          <a:lstStyle/>
          <a:p>
            <a:fld id="{9F8DCABD-2147-42BB-B07B-B5A41EC4510F}" type="datetimeFigureOut">
              <a:rPr lang="en-US" smtClean="0"/>
              <a:t>3/24/2022</a:t>
            </a:fld>
            <a:endParaRPr lang="en-US"/>
          </a:p>
        </p:txBody>
      </p:sp>
      <p:sp>
        <p:nvSpPr>
          <p:cNvPr id="5" name="Footer Placeholder 4">
            <a:extLst>
              <a:ext uri="{FF2B5EF4-FFF2-40B4-BE49-F238E27FC236}">
                <a16:creationId xmlns:a16="http://schemas.microsoft.com/office/drawing/2014/main" id="{37651E1C-A345-4AD8-86A3-A81741AFC0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03F201-2166-4DB3-B47E-344FF0333BEE}"/>
              </a:ext>
            </a:extLst>
          </p:cNvPr>
          <p:cNvSpPr>
            <a:spLocks noGrp="1"/>
          </p:cNvSpPr>
          <p:nvPr>
            <p:ph type="sldNum" sz="quarter" idx="12"/>
          </p:nvPr>
        </p:nvSpPr>
        <p:spPr/>
        <p:txBody>
          <a:bodyPr/>
          <a:lstStyle/>
          <a:p>
            <a:fld id="{9A2420EF-6F70-4BB5-BD79-7F40B1D95B00}" type="slidenum">
              <a:rPr lang="en-US" smtClean="0"/>
              <a:t>‹#›</a:t>
            </a:fld>
            <a:endParaRPr lang="en-US"/>
          </a:p>
        </p:txBody>
      </p:sp>
    </p:spTree>
    <p:extLst>
      <p:ext uri="{BB962C8B-B14F-4D97-AF65-F5344CB8AC3E}">
        <p14:creationId xmlns:p14="http://schemas.microsoft.com/office/powerpoint/2010/main" val="2965384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838D8-EC10-473B-8C39-D33B35E3E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91CDE3-2F6C-47DF-9BAB-24FEBF319B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D3539-7D5E-45D1-BDB8-C48EC96573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DCABD-2147-42BB-B07B-B5A41EC4510F}" type="datetimeFigureOut">
              <a:rPr lang="en-US" smtClean="0"/>
              <a:t>3/24/2022</a:t>
            </a:fld>
            <a:endParaRPr lang="en-US"/>
          </a:p>
        </p:txBody>
      </p:sp>
      <p:sp>
        <p:nvSpPr>
          <p:cNvPr id="5" name="Footer Placeholder 4">
            <a:extLst>
              <a:ext uri="{FF2B5EF4-FFF2-40B4-BE49-F238E27FC236}">
                <a16:creationId xmlns:a16="http://schemas.microsoft.com/office/drawing/2014/main" id="{9489867C-C012-49E9-98EF-F155C133EB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503B23-5C1E-4AA7-903E-D38B86248C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420EF-6F70-4BB5-BD79-7F40B1D95B00}" type="slidenum">
              <a:rPr lang="en-US" smtClean="0"/>
              <a:t>‹#›</a:t>
            </a:fld>
            <a:endParaRPr lang="en-US"/>
          </a:p>
        </p:txBody>
      </p:sp>
    </p:spTree>
    <p:extLst>
      <p:ext uri="{BB962C8B-B14F-4D97-AF65-F5344CB8AC3E}">
        <p14:creationId xmlns:p14="http://schemas.microsoft.com/office/powerpoint/2010/main" val="2087260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10DAFF-23D7-48BB-9DDF-535EF3AED7AB}"/>
              </a:ext>
            </a:extLst>
          </p:cNvPr>
          <p:cNvSpPr>
            <a:spLocks noGrp="1"/>
          </p:cNvSpPr>
          <p:nvPr>
            <p:ph type="title"/>
          </p:nvPr>
        </p:nvSpPr>
        <p:spPr/>
        <p:txBody>
          <a:bodyPr/>
          <a:lstStyle/>
          <a:p>
            <a:pPr algn="ctr"/>
            <a:r>
              <a:rPr lang="en-US" b="1" dirty="0">
                <a:latin typeface="+mn-lt"/>
              </a:rPr>
              <a:t>Behaviorism</a:t>
            </a:r>
          </a:p>
        </p:txBody>
      </p:sp>
      <p:sp>
        <p:nvSpPr>
          <p:cNvPr id="5" name="Content Placeholder 4">
            <a:extLst>
              <a:ext uri="{FF2B5EF4-FFF2-40B4-BE49-F238E27FC236}">
                <a16:creationId xmlns:a16="http://schemas.microsoft.com/office/drawing/2014/main" id="{3385A5BD-A2AE-48D7-8965-9CEC28E49F03}"/>
              </a:ext>
            </a:extLst>
          </p:cNvPr>
          <p:cNvSpPr>
            <a:spLocks noGrp="1"/>
          </p:cNvSpPr>
          <p:nvPr>
            <p:ph idx="1"/>
          </p:nvPr>
        </p:nvSpPr>
        <p:spPr/>
        <p:txBody>
          <a:bodyPr/>
          <a:lstStyle/>
          <a:p>
            <a:pPr marL="0" indent="0">
              <a:buNone/>
            </a:pPr>
            <a:r>
              <a:rPr lang="en-US" dirty="0"/>
              <a:t>Only behavior matters, no cognitive or social aspect.</a:t>
            </a:r>
          </a:p>
          <a:p>
            <a:pPr marL="0" indent="0">
              <a:buNone/>
            </a:pPr>
            <a:endParaRPr lang="en-US" dirty="0"/>
          </a:p>
          <a:p>
            <a:pPr marL="0" indent="0">
              <a:buNone/>
            </a:pPr>
            <a:r>
              <a:rPr lang="en-US" dirty="0"/>
              <a:t>Personality is developed </a:t>
            </a:r>
            <a:r>
              <a:rPr lang="en-US" u="sng" dirty="0"/>
              <a:t>solely</a:t>
            </a:r>
            <a:r>
              <a:rPr lang="en-US" dirty="0"/>
              <a:t> from the environment.</a:t>
            </a:r>
          </a:p>
          <a:p>
            <a:endParaRPr lang="en-US" dirty="0"/>
          </a:p>
          <a:p>
            <a:pPr marL="0" indent="0">
              <a:buNone/>
            </a:pPr>
            <a:r>
              <a:rPr lang="en-US" dirty="0"/>
              <a:t>The environment causes changes in the personality, based on reward and incentives that each person comes into contact with.</a:t>
            </a:r>
          </a:p>
          <a:p>
            <a:pPr marL="0" indent="0">
              <a:buNone/>
            </a:pPr>
            <a:endParaRPr lang="en-US" dirty="0"/>
          </a:p>
          <a:p>
            <a:pPr marL="0" indent="0">
              <a:buNone/>
            </a:pPr>
            <a:r>
              <a:rPr lang="en-US" dirty="0"/>
              <a:t>People are passive recipients of environmental influences.</a:t>
            </a:r>
          </a:p>
        </p:txBody>
      </p:sp>
    </p:spTree>
    <p:extLst>
      <p:ext uri="{BB962C8B-B14F-4D97-AF65-F5344CB8AC3E}">
        <p14:creationId xmlns:p14="http://schemas.microsoft.com/office/powerpoint/2010/main" val="3606757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a:extLst>
              <a:ext uri="{FF2B5EF4-FFF2-40B4-BE49-F238E27FC236}">
                <a16:creationId xmlns:a16="http://schemas.microsoft.com/office/drawing/2014/main" id="{4FD224D0-DF97-4786-B965-FB0A360857F0}"/>
              </a:ext>
            </a:extLst>
          </p:cNvPr>
          <p:cNvSpPr>
            <a:spLocks noGrp="1" noChangeArrowheads="1"/>
          </p:cNvSpPr>
          <p:nvPr>
            <p:ph type="title"/>
          </p:nvPr>
        </p:nvSpPr>
        <p:spPr>
          <a:xfrm>
            <a:off x="838200" y="963877"/>
            <a:ext cx="3494362" cy="4930246"/>
          </a:xfrm>
        </p:spPr>
        <p:txBody>
          <a:bodyPr>
            <a:normAutofit/>
          </a:bodyPr>
          <a:lstStyle/>
          <a:p>
            <a:pPr algn="r" eaLnBrk="1" hangingPunct="1"/>
            <a:r>
              <a:rPr lang="en-US" altLang="en-US" b="1" dirty="0">
                <a:solidFill>
                  <a:schemeClr val="accent1"/>
                </a:solidFill>
                <a:latin typeface="+mn-lt"/>
              </a:rPr>
              <a:t>Cognitive-Social Learning Theories in Personality</a:t>
            </a:r>
            <a:endParaRPr lang="en-US" altLang="en-US" dirty="0">
              <a:solidFill>
                <a:schemeClr val="accent1"/>
              </a:solidFill>
              <a:latin typeface="+mn-lt"/>
            </a:endParaRP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099" name="Rectangle 3">
            <a:extLst>
              <a:ext uri="{FF2B5EF4-FFF2-40B4-BE49-F238E27FC236}">
                <a16:creationId xmlns:a16="http://schemas.microsoft.com/office/drawing/2014/main" id="{36294820-DE49-4000-912E-8A57169BC9A5}"/>
              </a:ext>
            </a:extLst>
          </p:cNvPr>
          <p:cNvSpPr>
            <a:spLocks noGrp="1" noChangeArrowheads="1"/>
          </p:cNvSpPr>
          <p:nvPr>
            <p:ph idx="1"/>
          </p:nvPr>
        </p:nvSpPr>
        <p:spPr>
          <a:xfrm>
            <a:off x="4976031" y="515472"/>
            <a:ext cx="6377769" cy="5755340"/>
          </a:xfrm>
        </p:spPr>
        <p:txBody>
          <a:bodyPr anchor="ctr">
            <a:normAutofit fontScale="92500" lnSpcReduction="10000"/>
          </a:bodyPr>
          <a:lstStyle/>
          <a:p>
            <a:pPr marL="0" indent="0" eaLnBrk="1" hangingPunct="1">
              <a:buNone/>
            </a:pPr>
            <a:r>
              <a:rPr lang="en-US" altLang="en-US" sz="3200" dirty="0"/>
              <a:t>Albert Bandura</a:t>
            </a:r>
          </a:p>
          <a:p>
            <a:pPr marL="0" indent="0" eaLnBrk="1" hangingPunct="1">
              <a:buNone/>
            </a:pPr>
            <a:endParaRPr lang="en-US" altLang="en-US" sz="3200" dirty="0"/>
          </a:p>
          <a:p>
            <a:pPr marL="0" indent="0" eaLnBrk="1" hangingPunct="1">
              <a:buNone/>
            </a:pPr>
            <a:r>
              <a:rPr lang="en-US" altLang="en-US" sz="3200" dirty="0"/>
              <a:t>We each have a set of personal standards that grow out of our own life history and thus shape our behavior.  </a:t>
            </a:r>
          </a:p>
          <a:p>
            <a:pPr marL="0" indent="0" eaLnBrk="1" hangingPunct="1">
              <a:buNone/>
            </a:pPr>
            <a:endParaRPr lang="en-US" altLang="en-US" sz="3200" dirty="0"/>
          </a:p>
          <a:p>
            <a:pPr marL="0" indent="0" eaLnBrk="1" hangingPunct="1">
              <a:buNone/>
            </a:pPr>
            <a:r>
              <a:rPr lang="en-US" altLang="en-US" sz="3200" dirty="0"/>
              <a:t>Behavior is seen as the interaction of cognition, learning, and the current environment.</a:t>
            </a:r>
          </a:p>
          <a:p>
            <a:pPr marL="0" indent="0" eaLnBrk="1" hangingPunct="1">
              <a:buNone/>
            </a:pPr>
            <a:endParaRPr lang="en-US" altLang="en-US" sz="3200" dirty="0"/>
          </a:p>
          <a:p>
            <a:pPr marL="0" indent="0" eaLnBrk="1" hangingPunct="1">
              <a:buNone/>
            </a:pPr>
            <a:r>
              <a:rPr lang="en-US" altLang="en-US" sz="3200" dirty="0"/>
              <a:t>Personal choices effect the environment and behavior, which then effect personal choices.</a:t>
            </a:r>
          </a:p>
          <a:p>
            <a:pPr eaLnBrk="1" hangingPunct="1"/>
            <a:endParaRPr lang="en-US"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4" name="Rectangle 70">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Title 1">
            <a:extLst>
              <a:ext uri="{FF2B5EF4-FFF2-40B4-BE49-F238E27FC236}">
                <a16:creationId xmlns:a16="http://schemas.microsoft.com/office/drawing/2014/main" id="{9280A31C-AC0D-4DFB-A79A-1B8DB7EDC5E7}"/>
              </a:ext>
            </a:extLst>
          </p:cNvPr>
          <p:cNvSpPr>
            <a:spLocks noGrp="1" noChangeArrowheads="1"/>
          </p:cNvSpPr>
          <p:nvPr>
            <p:ph type="title"/>
          </p:nvPr>
        </p:nvSpPr>
        <p:spPr>
          <a:xfrm>
            <a:off x="943277" y="712269"/>
            <a:ext cx="3370998" cy="5502264"/>
          </a:xfrm>
        </p:spPr>
        <p:txBody>
          <a:bodyPr>
            <a:normAutofit/>
          </a:bodyPr>
          <a:lstStyle/>
          <a:p>
            <a:r>
              <a:rPr lang="en-US" altLang="en-US" b="1" dirty="0">
                <a:solidFill>
                  <a:srgbClr val="FFFFFF"/>
                </a:solidFill>
                <a:latin typeface="+mn-lt"/>
              </a:rPr>
              <a:t>Cognitive-Social Learning Theories in Personality</a:t>
            </a:r>
            <a:endParaRPr lang="en-US" altLang="en-US" dirty="0">
              <a:solidFill>
                <a:srgbClr val="FFFFFF"/>
              </a:solidFill>
              <a:latin typeface="+mn-lt"/>
            </a:endParaRPr>
          </a:p>
        </p:txBody>
      </p:sp>
      <p:cxnSp>
        <p:nvCxnSpPr>
          <p:cNvPr id="73" name="Straight Connector 72">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845EC71C-ACC5-4D0B-A80F-682A658E4B29}"/>
              </a:ext>
            </a:extLst>
          </p:cNvPr>
          <p:cNvGraphicFramePr>
            <a:graphicFrameLocks noGrp="1"/>
          </p:cNvGraphicFramePr>
          <p:nvPr>
            <p:ph idx="1"/>
            <p:extLst>
              <p:ext uri="{D42A27DB-BD31-4B8C-83A1-F6EECF244321}">
                <p14:modId xmlns:p14="http://schemas.microsoft.com/office/powerpoint/2010/main" val="2735288581"/>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7308417-6B4F-498F-983B-4F9A0B58548B}"/>
              </a:ext>
            </a:extLst>
          </p:cNvPr>
          <p:cNvSpPr>
            <a:spLocks noGrp="1" noChangeArrowheads="1"/>
          </p:cNvSpPr>
          <p:nvPr>
            <p:ph type="title"/>
          </p:nvPr>
        </p:nvSpPr>
        <p:spPr>
          <a:xfrm>
            <a:off x="838200" y="365125"/>
            <a:ext cx="10515600" cy="755463"/>
          </a:xfrm>
        </p:spPr>
        <p:txBody>
          <a:bodyPr/>
          <a:lstStyle/>
          <a:p>
            <a:pPr algn="ctr"/>
            <a:r>
              <a:rPr lang="en-US" altLang="en-US" b="1" dirty="0">
                <a:latin typeface="+mn-lt"/>
              </a:rPr>
              <a:t>Self-Efficacy</a:t>
            </a:r>
          </a:p>
        </p:txBody>
      </p:sp>
      <p:sp>
        <p:nvSpPr>
          <p:cNvPr id="6147" name="Content Placeholder 2">
            <a:extLst>
              <a:ext uri="{FF2B5EF4-FFF2-40B4-BE49-F238E27FC236}">
                <a16:creationId xmlns:a16="http://schemas.microsoft.com/office/drawing/2014/main" id="{8193EE75-0B7E-4325-9294-4F4DF6FA5A00}"/>
              </a:ext>
            </a:extLst>
          </p:cNvPr>
          <p:cNvSpPr>
            <a:spLocks noGrp="1" noChangeArrowheads="1"/>
          </p:cNvSpPr>
          <p:nvPr>
            <p:ph idx="1"/>
          </p:nvPr>
        </p:nvSpPr>
        <p:spPr>
          <a:xfrm>
            <a:off x="403411" y="1402977"/>
            <a:ext cx="11268635" cy="4773986"/>
          </a:xfrm>
        </p:spPr>
        <p:txBody>
          <a:bodyPr>
            <a:noAutofit/>
          </a:bodyPr>
          <a:lstStyle/>
          <a:p>
            <a:pPr marL="0" indent="0">
              <a:lnSpc>
                <a:spcPct val="120000"/>
              </a:lnSpc>
              <a:buNone/>
            </a:pPr>
            <a:r>
              <a:rPr lang="en-US" u="sng" dirty="0"/>
              <a:t>Self-efficacy</a:t>
            </a:r>
            <a:r>
              <a:rPr lang="en-US" dirty="0"/>
              <a:t> is a person’s particular set of beliefs that determine how well one can execute a plan of action in prospective situations (Bandura, 1977). </a:t>
            </a:r>
          </a:p>
          <a:p>
            <a:pPr marL="0" indent="0">
              <a:lnSpc>
                <a:spcPct val="120000"/>
              </a:lnSpc>
              <a:buNone/>
            </a:pPr>
            <a:endParaRPr lang="en-US" dirty="0"/>
          </a:p>
          <a:p>
            <a:pPr marL="0" indent="0">
              <a:lnSpc>
                <a:spcPct val="120000"/>
              </a:lnSpc>
              <a:buNone/>
            </a:pPr>
            <a:r>
              <a:rPr lang="en-US" dirty="0"/>
              <a:t>To put it in more simple terms, </a:t>
            </a:r>
            <a:r>
              <a:rPr lang="en-US" b="1" dirty="0"/>
              <a:t>self-efficacy is a person’s belief in their ability to succeed in a particular situation</a:t>
            </a:r>
            <a:r>
              <a:rPr lang="en-US" dirty="0"/>
              <a:t>.</a:t>
            </a:r>
          </a:p>
          <a:p>
            <a:pPr marL="0" indent="0">
              <a:lnSpc>
                <a:spcPct val="120000"/>
              </a:lnSpc>
              <a:buNone/>
            </a:pPr>
            <a:endParaRPr lang="en-US" altLang="en-US" sz="2800" dirty="0"/>
          </a:p>
          <a:p>
            <a:pPr marL="0" indent="0">
              <a:lnSpc>
                <a:spcPct val="120000"/>
              </a:lnSpc>
              <a:buNone/>
            </a:pPr>
            <a:r>
              <a:rPr lang="en-US" altLang="en-US" sz="2800" dirty="0"/>
              <a:t>Self-efficacy is when you meet your own personal performance standards</a:t>
            </a:r>
            <a:r>
              <a:rPr lang="en-US" altLang="en-US" sz="2800" b="1"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978AF2-D0A4-4C63-9124-724B53891B6A}"/>
              </a:ext>
            </a:extLst>
          </p:cNvPr>
          <p:cNvSpPr>
            <a:spLocks noGrp="1"/>
          </p:cNvSpPr>
          <p:nvPr>
            <p:ph type="title"/>
          </p:nvPr>
        </p:nvSpPr>
        <p:spPr>
          <a:xfrm>
            <a:off x="839787" y="235671"/>
            <a:ext cx="10397471" cy="753342"/>
          </a:xfrm>
        </p:spPr>
        <p:txBody>
          <a:bodyPr>
            <a:noAutofit/>
          </a:bodyPr>
          <a:lstStyle/>
          <a:p>
            <a:pPr algn="ctr"/>
            <a:r>
              <a:rPr lang="en-US" sz="4400" b="1" dirty="0">
                <a:latin typeface="+mn-lt"/>
              </a:rPr>
              <a:t>Reciprocal Determinism</a:t>
            </a:r>
          </a:p>
        </p:txBody>
      </p:sp>
      <p:pic>
        <p:nvPicPr>
          <p:cNvPr id="8" name="Content Placeholder 7" descr="Diagram&#10;&#10;Description automatically generated">
            <a:extLst>
              <a:ext uri="{FF2B5EF4-FFF2-40B4-BE49-F238E27FC236}">
                <a16:creationId xmlns:a16="http://schemas.microsoft.com/office/drawing/2014/main" id="{016FC58F-C56D-4BCA-9642-BD9B87B85D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07394" y="1569514"/>
            <a:ext cx="6172200" cy="4114800"/>
          </a:xfrm>
        </p:spPr>
      </p:pic>
      <p:sp>
        <p:nvSpPr>
          <p:cNvPr id="6" name="Text Placeholder 5">
            <a:extLst>
              <a:ext uri="{FF2B5EF4-FFF2-40B4-BE49-F238E27FC236}">
                <a16:creationId xmlns:a16="http://schemas.microsoft.com/office/drawing/2014/main" id="{B9D89420-8AC6-4612-ABDE-35DFCB1869BD}"/>
              </a:ext>
            </a:extLst>
          </p:cNvPr>
          <p:cNvSpPr>
            <a:spLocks noGrp="1"/>
          </p:cNvSpPr>
          <p:nvPr>
            <p:ph type="body" sz="half" idx="2"/>
          </p:nvPr>
        </p:nvSpPr>
        <p:spPr>
          <a:xfrm>
            <a:off x="315798" y="1366837"/>
            <a:ext cx="4986779" cy="5043389"/>
          </a:xfrm>
        </p:spPr>
        <p:txBody>
          <a:bodyPr>
            <a:normAutofit lnSpcReduction="10000"/>
          </a:bodyPr>
          <a:lstStyle/>
          <a:p>
            <a:r>
              <a:rPr lang="en-US" sz="2800" dirty="0"/>
              <a:t>According to Bandura, the environment influences how a person thinks and feels (personality), which influences their behavior, which impacts the environment, and so on. </a:t>
            </a:r>
          </a:p>
          <a:p>
            <a:endParaRPr lang="en-US" sz="2400" dirty="0"/>
          </a:p>
          <a:p>
            <a:r>
              <a:rPr lang="en-US" sz="2800" dirty="0"/>
              <a:t>Ex. a child doesn't like school, they act out, the teachers and classmates react to the bad behavior, creating a hostile environment, reinforcing the student's dislike of school.</a:t>
            </a:r>
            <a:r>
              <a:rPr lang="en-US" sz="2400" dirty="0"/>
              <a:t>  </a:t>
            </a:r>
          </a:p>
        </p:txBody>
      </p:sp>
    </p:spTree>
    <p:extLst>
      <p:ext uri="{BB962C8B-B14F-4D97-AF65-F5344CB8AC3E}">
        <p14:creationId xmlns:p14="http://schemas.microsoft.com/office/powerpoint/2010/main" val="3414568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514686F8-5005-44E2-B61F-7C5AE408C337}"/>
              </a:ext>
            </a:extLst>
          </p:cNvPr>
          <p:cNvSpPr>
            <a:spLocks noGrp="1" noChangeArrowheads="1"/>
          </p:cNvSpPr>
          <p:nvPr>
            <p:ph type="title"/>
          </p:nvPr>
        </p:nvSpPr>
        <p:spPr>
          <a:xfrm>
            <a:off x="838200" y="365126"/>
            <a:ext cx="10515600" cy="988546"/>
          </a:xfrm>
        </p:spPr>
        <p:txBody>
          <a:bodyPr/>
          <a:lstStyle/>
          <a:p>
            <a:pPr algn="ctr"/>
            <a:r>
              <a:rPr lang="en-US" altLang="en-US" b="1" dirty="0">
                <a:latin typeface="+mn-lt"/>
              </a:rPr>
              <a:t>Locus of Control</a:t>
            </a:r>
            <a:endParaRPr lang="en-US" altLang="en-US" dirty="0">
              <a:latin typeface="+mn-lt"/>
            </a:endParaRPr>
          </a:p>
        </p:txBody>
      </p:sp>
      <p:sp>
        <p:nvSpPr>
          <p:cNvPr id="9219" name="Content Placeholder 2">
            <a:extLst>
              <a:ext uri="{FF2B5EF4-FFF2-40B4-BE49-F238E27FC236}">
                <a16:creationId xmlns:a16="http://schemas.microsoft.com/office/drawing/2014/main" id="{2EF53B50-5668-40F0-BABB-470CC118E0F0}"/>
              </a:ext>
            </a:extLst>
          </p:cNvPr>
          <p:cNvSpPr>
            <a:spLocks noGrp="1" noChangeArrowheads="1"/>
          </p:cNvSpPr>
          <p:nvPr>
            <p:ph idx="1"/>
          </p:nvPr>
        </p:nvSpPr>
        <p:spPr/>
        <p:txBody>
          <a:bodyPr/>
          <a:lstStyle/>
          <a:p>
            <a:pPr marL="0" indent="0">
              <a:buNone/>
            </a:pPr>
            <a:r>
              <a:rPr lang="en-US" altLang="en-US" dirty="0"/>
              <a:t>a common expectancy (Julian Rotter) by which people view a situation</a:t>
            </a:r>
          </a:p>
          <a:p>
            <a:pPr marL="457200" lvl="1" indent="0">
              <a:buNone/>
            </a:pPr>
            <a:endParaRPr lang="en-US" altLang="en-US" b="1" dirty="0"/>
          </a:p>
          <a:p>
            <a:pPr marL="457200" lvl="1" indent="0">
              <a:buNone/>
            </a:pPr>
            <a:r>
              <a:rPr lang="en-US" altLang="en-US" b="1" dirty="0"/>
              <a:t>Internal locus of control – </a:t>
            </a:r>
            <a:r>
              <a:rPr lang="en-US" altLang="en-US" dirty="0"/>
              <a:t>you believe you can control your own fate.  Through hard work, skill, and training, you can find reinforcements and avoid punishments.</a:t>
            </a:r>
          </a:p>
          <a:p>
            <a:pPr marL="457200" lvl="1" indent="0">
              <a:buNone/>
            </a:pPr>
            <a:endParaRPr lang="en-US" altLang="en-US" b="1" dirty="0"/>
          </a:p>
          <a:p>
            <a:pPr marL="457200" lvl="1" indent="0">
              <a:buNone/>
            </a:pPr>
            <a:r>
              <a:rPr lang="en-US" altLang="en-US" b="1" dirty="0"/>
              <a:t>External locus of control – </a:t>
            </a:r>
            <a:r>
              <a:rPr lang="en-US" altLang="en-US" dirty="0"/>
              <a:t>you do not control your own fate.  You are convinced that chance, luck, and the behavior of others determines your destiny and that you are helpless to change the course of your life.  – learned helplessness </a:t>
            </a:r>
          </a:p>
          <a:p>
            <a:endParaRPr lang="en-US" alt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352</Words>
  <Application>Microsoft Office PowerPoint</Application>
  <PresentationFormat>Widescreen</PresentationFormat>
  <Paragraphs>36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Behaviorism</vt:lpstr>
      <vt:lpstr>Cognitive-Social Learning Theories in Personality</vt:lpstr>
      <vt:lpstr>Cognitive-Social Learning Theories in Personality</vt:lpstr>
      <vt:lpstr>Self-Efficacy</vt:lpstr>
      <vt:lpstr>Reciprocal Determinism</vt:lpstr>
      <vt:lpstr>Locus of Control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Cognitive-Social Learning Theories in Personality</dc:title>
  <dc:creator>M F</dc:creator>
  <cp:lastModifiedBy>M F</cp:lastModifiedBy>
  <cp:revision>7</cp:revision>
  <dcterms:created xsi:type="dcterms:W3CDTF">2019-04-16T00:00:45Z</dcterms:created>
  <dcterms:modified xsi:type="dcterms:W3CDTF">2022-03-25T00:46:52Z</dcterms:modified>
</cp:coreProperties>
</file>