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804" r:id="rId2"/>
    <p:sldId id="308" r:id="rId3"/>
    <p:sldId id="291" r:id="rId4"/>
    <p:sldId id="292" r:id="rId5"/>
    <p:sldId id="268" r:id="rId6"/>
    <p:sldId id="269" r:id="rId7"/>
    <p:sldId id="293" r:id="rId8"/>
    <p:sldId id="294" r:id="rId9"/>
    <p:sldId id="295" r:id="rId10"/>
    <p:sldId id="296" r:id="rId11"/>
    <p:sldId id="298" r:id="rId12"/>
    <p:sldId id="297" r:id="rId13"/>
    <p:sldId id="299" r:id="rId14"/>
    <p:sldId id="300" r:id="rId15"/>
    <p:sldId id="304" r:id="rId16"/>
    <p:sldId id="305" r:id="rId17"/>
    <p:sldId id="302" r:id="rId18"/>
    <p:sldId id="303" r:id="rId19"/>
    <p:sldId id="307" r:id="rId20"/>
    <p:sldId id="279" r:id="rId21"/>
    <p:sldId id="306" r:id="rId22"/>
    <p:sldId id="280" r:id="rId23"/>
    <p:sldId id="281" r:id="rId24"/>
    <p:sldId id="282" r:id="rId25"/>
    <p:sldId id="283" r:id="rId26"/>
    <p:sldId id="285" r:id="rId27"/>
    <p:sldId id="287" r:id="rId28"/>
    <p:sldId id="288" r:id="rId29"/>
    <p:sldId id="805" r:id="rId30"/>
    <p:sldId id="806" r:id="rId31"/>
    <p:sldId id="80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0" d="100"/>
          <a:sy n="80" d="100"/>
        </p:scale>
        <p:origin x="787"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23C587-FD61-4B82-8F92-20939898C3A3}" type="datetimeFigureOut">
              <a:rPr lang="en-US" smtClean="0"/>
              <a:t>11/29/2021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E32BE-569E-4335-BE4A-AE1FDE0956F3}" type="slidenum">
              <a:rPr lang="en-US" smtClean="0"/>
              <a:t>‹#›</a:t>
            </a:fld>
            <a:endParaRPr lang="en-US"/>
          </a:p>
        </p:txBody>
      </p:sp>
    </p:spTree>
    <p:extLst>
      <p:ext uri="{BB962C8B-B14F-4D97-AF65-F5344CB8AC3E}">
        <p14:creationId xmlns:p14="http://schemas.microsoft.com/office/powerpoint/2010/main" val="422159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D722C8CD-9780-45B0-B8B1-4229328657B8}"/>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FE66759-0432-44E2-84EF-AEE6FF62065E}" type="slidenum">
              <a:rPr lang="en-US" altLang="en-US">
                <a:latin typeface="Times New Roman" panose="02020603050405020304" pitchFamily="18" charset="0"/>
              </a:rPr>
              <a:pPr>
                <a:spcBef>
                  <a:spcPct val="0"/>
                </a:spcBef>
              </a:pPr>
              <a:t>5</a:t>
            </a:fld>
            <a:endParaRPr lang="en-US" altLang="en-US">
              <a:latin typeface="Times New Roman" panose="02020603050405020304" pitchFamily="18" charset="0"/>
            </a:endParaRPr>
          </a:p>
        </p:txBody>
      </p:sp>
      <p:sp>
        <p:nvSpPr>
          <p:cNvPr id="17411" name="Rectangle 2">
            <a:extLst>
              <a:ext uri="{FF2B5EF4-FFF2-40B4-BE49-F238E27FC236}">
                <a16:creationId xmlns:a16="http://schemas.microsoft.com/office/drawing/2014/main" id="{CCD00FC7-CFCF-4FA3-853A-48F80B5E30AC}"/>
              </a:ext>
            </a:extLst>
          </p:cNvPr>
          <p:cNvSpPr>
            <a:spLocks noGrp="1" noRot="1" noChangeAspect="1" noChangeArrowheads="1" noTextEdit="1"/>
          </p:cNvSpPr>
          <p:nvPr>
            <p:ph type="sldImg"/>
          </p:nvPr>
        </p:nvSpPr>
        <p:spPr>
          <a:solidFill>
            <a:srgbClr val="FFFFFF"/>
          </a:solidFill>
          <a:ln/>
        </p:spPr>
      </p:sp>
      <p:sp>
        <p:nvSpPr>
          <p:cNvPr id="17412" name="Rectangle 3">
            <a:extLst>
              <a:ext uri="{FF2B5EF4-FFF2-40B4-BE49-F238E27FC236}">
                <a16:creationId xmlns:a16="http://schemas.microsoft.com/office/drawing/2014/main" id="{225DC4CC-848E-48F1-AE92-5DC88031BA8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b="1">
                <a:latin typeface="Arial" panose="020B0604020202020204" pitchFamily="34" charset="0"/>
                <a:cs typeface="Arial" panose="020B0604020202020204" pitchFamily="34" charset="0"/>
              </a:rPr>
              <a:t>OBJECTIVE 4| Explain the figure-ground relationship and identify principles of perceptual grouping in form perception.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1E16E87E-E3C4-4706-B437-22BB13BBB401}"/>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D86510A-253C-4030-97E8-EFCEF529DE53}" type="slidenum">
              <a:rPr lang="en-US" altLang="en-US">
                <a:latin typeface="Times New Roman" panose="02020603050405020304" pitchFamily="18" charset="0"/>
              </a:rPr>
              <a:pPr>
                <a:spcBef>
                  <a:spcPct val="0"/>
                </a:spcBef>
              </a:pPr>
              <a:t>17</a:t>
            </a:fld>
            <a:endParaRPr lang="en-US" altLang="en-US">
              <a:latin typeface="Times New Roman" panose="02020603050405020304" pitchFamily="18" charset="0"/>
            </a:endParaRPr>
          </a:p>
        </p:txBody>
      </p:sp>
      <p:sp>
        <p:nvSpPr>
          <p:cNvPr id="32771" name="Rectangle 2">
            <a:extLst>
              <a:ext uri="{FF2B5EF4-FFF2-40B4-BE49-F238E27FC236}">
                <a16:creationId xmlns:a16="http://schemas.microsoft.com/office/drawing/2014/main" id="{06CDE963-D52B-46DD-92F6-00989C2E2A83}"/>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57BC1203-11D7-45C1-917B-C1469661A06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3493D27A-B00A-4E9A-BD6A-F469295B76D9}"/>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3CCC7FD-91D7-4E07-B073-608F4AF6ADF3}" type="slidenum">
              <a:rPr lang="en-US" altLang="en-US">
                <a:latin typeface="Times New Roman" panose="02020603050405020304" pitchFamily="18" charset="0"/>
              </a:rPr>
              <a:pPr>
                <a:spcBef>
                  <a:spcPct val="0"/>
                </a:spcBef>
              </a:pPr>
              <a:t>18</a:t>
            </a:fld>
            <a:endParaRPr lang="en-US" altLang="en-US">
              <a:latin typeface="Times New Roman" panose="02020603050405020304" pitchFamily="18" charset="0"/>
            </a:endParaRPr>
          </a:p>
        </p:txBody>
      </p:sp>
      <p:sp>
        <p:nvSpPr>
          <p:cNvPr id="34819" name="Rectangle 2">
            <a:extLst>
              <a:ext uri="{FF2B5EF4-FFF2-40B4-BE49-F238E27FC236}">
                <a16:creationId xmlns:a16="http://schemas.microsoft.com/office/drawing/2014/main" id="{F7188477-6557-4979-9BEC-33CE3C5C3AB8}"/>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E6D66D42-E1DF-4477-B563-596DA38112BF}"/>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D09C01A7-5D82-47FE-B297-BCEBF5C6242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643E551-A34E-41C3-96BF-7ECEC5E2B046}" type="slidenum">
              <a:rPr lang="en-US" altLang="en-US">
                <a:latin typeface="Times New Roman" panose="02020603050405020304" pitchFamily="18" charset="0"/>
              </a:rPr>
              <a:pPr>
                <a:spcBef>
                  <a:spcPct val="0"/>
                </a:spcBef>
              </a:pPr>
              <a:t>20</a:t>
            </a:fld>
            <a:endParaRPr lang="en-US" altLang="en-US">
              <a:latin typeface="Times New Roman" panose="02020603050405020304" pitchFamily="18" charset="0"/>
            </a:endParaRPr>
          </a:p>
        </p:txBody>
      </p:sp>
      <p:sp>
        <p:nvSpPr>
          <p:cNvPr id="39939" name="Rectangle 2">
            <a:extLst>
              <a:ext uri="{FF2B5EF4-FFF2-40B4-BE49-F238E27FC236}">
                <a16:creationId xmlns:a16="http://schemas.microsoft.com/office/drawing/2014/main" id="{9400FAD9-815F-4825-A62F-FDC3100700F6}"/>
              </a:ext>
            </a:extLst>
          </p:cNvPr>
          <p:cNvSpPr>
            <a:spLocks noGrp="1" noRot="1" noChangeAspect="1" noChangeArrowheads="1" noTextEdit="1"/>
          </p:cNvSpPr>
          <p:nvPr>
            <p:ph type="sldImg"/>
          </p:nvPr>
        </p:nvSpPr>
        <p:spPr>
          <a:solidFill>
            <a:srgbClr val="FFFFFF"/>
          </a:solidFill>
          <a:ln/>
        </p:spPr>
      </p:sp>
      <p:sp>
        <p:nvSpPr>
          <p:cNvPr id="39940" name="Rectangle 3">
            <a:extLst>
              <a:ext uri="{FF2B5EF4-FFF2-40B4-BE49-F238E27FC236}">
                <a16:creationId xmlns:a16="http://schemas.microsoft.com/office/drawing/2014/main" id="{09FF0B41-C9F3-4E77-A4AB-D406636549C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b="1">
                <a:latin typeface="Arial" panose="020B0604020202020204" pitchFamily="34" charset="0"/>
                <a:cs typeface="Arial" panose="020B0604020202020204" pitchFamily="34" charset="0"/>
              </a:rPr>
              <a:t>OBJECTIVE 5| Explain the importance of depth perception, and discuss the contribution of visual cliff research to our understanding of this ability.</a:t>
            </a:r>
          </a:p>
          <a:p>
            <a:pPr eaLnBrk="1" hangingPunct="1"/>
            <a:endParaRPr lang="en-US" altLang="en-US" b="1">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A12E5569-87BB-45DB-AC1E-1E23A55CAF6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59D3C0A-463C-4130-AB1E-12CF6B615A8E}" type="slidenum">
              <a:rPr lang="en-US" altLang="en-US">
                <a:latin typeface="Times New Roman" panose="02020603050405020304" pitchFamily="18" charset="0"/>
              </a:rPr>
              <a:pPr>
                <a:spcBef>
                  <a:spcPct val="0"/>
                </a:spcBef>
              </a:pPr>
              <a:t>22</a:t>
            </a:fld>
            <a:endParaRPr lang="en-US" altLang="en-US">
              <a:latin typeface="Times New Roman" panose="02020603050405020304" pitchFamily="18" charset="0"/>
            </a:endParaRPr>
          </a:p>
        </p:txBody>
      </p:sp>
      <p:sp>
        <p:nvSpPr>
          <p:cNvPr id="43011" name="Rectangle 2">
            <a:extLst>
              <a:ext uri="{FF2B5EF4-FFF2-40B4-BE49-F238E27FC236}">
                <a16:creationId xmlns:a16="http://schemas.microsoft.com/office/drawing/2014/main" id="{414D586D-4232-4CE4-A63C-856857CABA8A}"/>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5B5E20B4-6472-4A84-B640-F68D17955DD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b="1">
              <a:latin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80D1193B-328F-4EA4-B0C2-6EE889EDED6A}"/>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D86166E-7254-4EEC-840A-388252D60BF6}" type="slidenum">
              <a:rPr lang="en-US" altLang="en-US">
                <a:latin typeface="Times New Roman" panose="02020603050405020304" pitchFamily="18" charset="0"/>
              </a:rPr>
              <a:pPr>
                <a:spcBef>
                  <a:spcPct val="0"/>
                </a:spcBef>
              </a:pPr>
              <a:t>23</a:t>
            </a:fld>
            <a:endParaRPr lang="en-US" altLang="en-US">
              <a:latin typeface="Times New Roman" panose="02020603050405020304" pitchFamily="18" charset="0"/>
            </a:endParaRPr>
          </a:p>
        </p:txBody>
      </p:sp>
      <p:sp>
        <p:nvSpPr>
          <p:cNvPr id="45059" name="Rectangle 2">
            <a:extLst>
              <a:ext uri="{FF2B5EF4-FFF2-40B4-BE49-F238E27FC236}">
                <a16:creationId xmlns:a16="http://schemas.microsoft.com/office/drawing/2014/main" id="{02FE256C-A68C-4E6B-B358-35B2BA224AC4}"/>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CEB3BBF1-C896-4452-98F9-0EC239BCD8B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b="1">
                <a:latin typeface="Arial" panose="020B0604020202020204" pitchFamily="34" charset="0"/>
                <a:cs typeface="Arial" panose="020B0604020202020204" pitchFamily="34" charset="0"/>
              </a:rPr>
              <a:t>OBJECTIVE 6| Describe two binocular cues for perceiving depth, and explain how they help the brain to compute distance.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9236C19B-66B0-4FFD-AFA3-68D2743D0AC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93FD502-C9A8-47BA-A14B-4E1986F734E5}" type="slidenum">
              <a:rPr lang="en-US" altLang="en-US">
                <a:latin typeface="Times New Roman" panose="02020603050405020304" pitchFamily="18" charset="0"/>
              </a:rPr>
              <a:pPr>
                <a:spcBef>
                  <a:spcPct val="0"/>
                </a:spcBef>
              </a:pPr>
              <a:t>24</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13530CBE-9D93-4EE1-8C90-CD377C374289}"/>
              </a:ext>
            </a:extLst>
          </p:cNvPr>
          <p:cNvSpPr>
            <a:spLocks noGrp="1" noRot="1" noChangeAspect="1" noChangeArrowheads="1" noTextEdit="1"/>
          </p:cNvSpPr>
          <p:nvPr>
            <p:ph type="sldImg"/>
          </p:nvPr>
        </p:nvSpPr>
        <p:spPr>
          <a:solidFill>
            <a:srgbClr val="FFFFFF"/>
          </a:solidFill>
          <a:ln/>
        </p:spPr>
      </p:sp>
      <p:sp>
        <p:nvSpPr>
          <p:cNvPr id="47108" name="Rectangle 3">
            <a:extLst>
              <a:ext uri="{FF2B5EF4-FFF2-40B4-BE49-F238E27FC236}">
                <a16:creationId xmlns:a16="http://schemas.microsoft.com/office/drawing/2014/main" id="{8EBFF1AA-DD1A-4002-97AB-912A45E9341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b="1">
                <a:latin typeface="Arial" panose="020B0604020202020204" pitchFamily="34" charset="0"/>
                <a:cs typeface="Arial" panose="020B0604020202020204" pitchFamily="34" charset="0"/>
              </a:rPr>
              <a:t>OBJECTIVE 7| Explain how monocular cues differ from binocular cues, and describe several monocular cues for perceiving depth.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05AB85FD-BEA0-4DCB-BC69-B338944B4D84}"/>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026602D-D373-4368-A914-A24B6322CB33}" type="slidenum">
              <a:rPr lang="en-US" altLang="en-US">
                <a:latin typeface="Times New Roman" panose="02020603050405020304" pitchFamily="18" charset="0"/>
              </a:rPr>
              <a:pPr>
                <a:spcBef>
                  <a:spcPct val="0"/>
                </a:spcBef>
              </a:pPr>
              <a:t>25</a:t>
            </a:fld>
            <a:endParaRPr lang="en-US" altLang="en-US">
              <a:latin typeface="Times New Roman" panose="02020603050405020304" pitchFamily="18" charset="0"/>
            </a:endParaRPr>
          </a:p>
        </p:txBody>
      </p:sp>
      <p:sp>
        <p:nvSpPr>
          <p:cNvPr id="49155" name="Rectangle 2">
            <a:extLst>
              <a:ext uri="{FF2B5EF4-FFF2-40B4-BE49-F238E27FC236}">
                <a16:creationId xmlns:a16="http://schemas.microsoft.com/office/drawing/2014/main" id="{4977AE92-18F6-4F1F-A6E5-CA424FD523D8}"/>
              </a:ext>
            </a:extLst>
          </p:cNvPr>
          <p:cNvSpPr>
            <a:spLocks noGrp="1" noRot="1" noChangeAspect="1" noChangeArrowheads="1" noTextEdit="1"/>
          </p:cNvSpPr>
          <p:nvPr>
            <p:ph type="sldImg"/>
          </p:nvPr>
        </p:nvSpPr>
        <p:spPr>
          <a:solidFill>
            <a:srgbClr val="FFFFFF"/>
          </a:solidFill>
          <a:ln/>
        </p:spPr>
      </p:sp>
      <p:sp>
        <p:nvSpPr>
          <p:cNvPr id="49156" name="Rectangle 3">
            <a:extLst>
              <a:ext uri="{FF2B5EF4-FFF2-40B4-BE49-F238E27FC236}">
                <a16:creationId xmlns:a16="http://schemas.microsoft.com/office/drawing/2014/main" id="{B5EDC728-C71E-437E-BAF9-651BFC4835F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b="1">
              <a:latin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62CAC951-527C-459E-B062-0982E2887F75}"/>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D01C205-9492-4ED4-9928-9E18E0DC0B43}" type="slidenum">
              <a:rPr lang="en-US" altLang="en-US">
                <a:latin typeface="Times New Roman" panose="02020603050405020304" pitchFamily="18" charset="0"/>
              </a:rPr>
              <a:pPr>
                <a:spcBef>
                  <a:spcPct val="0"/>
                </a:spcBef>
              </a:pPr>
              <a:t>26</a:t>
            </a:fld>
            <a:endParaRPr lang="en-US" altLang="en-US">
              <a:latin typeface="Times New Roman" panose="02020603050405020304" pitchFamily="18" charset="0"/>
            </a:endParaRPr>
          </a:p>
        </p:txBody>
      </p:sp>
      <p:sp>
        <p:nvSpPr>
          <p:cNvPr id="53251" name="Rectangle 2">
            <a:extLst>
              <a:ext uri="{FF2B5EF4-FFF2-40B4-BE49-F238E27FC236}">
                <a16:creationId xmlns:a16="http://schemas.microsoft.com/office/drawing/2014/main" id="{9FAAB62C-D9F0-4457-ACFF-89E518FD73C6}"/>
              </a:ext>
            </a:extLst>
          </p:cNvPr>
          <p:cNvSpPr>
            <a:spLocks noGrp="1" noRot="1" noChangeAspect="1" noChangeArrowheads="1" noTextEdit="1"/>
          </p:cNvSpPr>
          <p:nvPr>
            <p:ph type="sldImg"/>
          </p:nvPr>
        </p:nvSpPr>
        <p:spPr>
          <a:solidFill>
            <a:srgbClr val="FFFFFF"/>
          </a:solidFill>
          <a:ln/>
        </p:spPr>
      </p:sp>
      <p:sp>
        <p:nvSpPr>
          <p:cNvPr id="53252" name="Rectangle 3">
            <a:extLst>
              <a:ext uri="{FF2B5EF4-FFF2-40B4-BE49-F238E27FC236}">
                <a16:creationId xmlns:a16="http://schemas.microsoft.com/office/drawing/2014/main" id="{36FA07E0-6A89-44F5-96FF-808B0D107F8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b="1">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F3B1F06C-1B84-4895-8963-46C0A5342AB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0D8C1E3-A365-485A-B3F8-93F16D5647E6}" type="slidenum">
              <a:rPr lang="en-US" altLang="en-US">
                <a:latin typeface="Times New Roman" panose="02020603050405020304" pitchFamily="18" charset="0"/>
              </a:rPr>
              <a:pPr>
                <a:spcBef>
                  <a:spcPct val="0"/>
                </a:spcBef>
              </a:pPr>
              <a:t>27</a:t>
            </a:fld>
            <a:endParaRPr lang="en-US" altLang="en-US">
              <a:latin typeface="Times New Roman" panose="02020603050405020304" pitchFamily="18" charset="0"/>
            </a:endParaRPr>
          </a:p>
        </p:txBody>
      </p:sp>
      <p:sp>
        <p:nvSpPr>
          <p:cNvPr id="57347" name="Rectangle 2">
            <a:extLst>
              <a:ext uri="{FF2B5EF4-FFF2-40B4-BE49-F238E27FC236}">
                <a16:creationId xmlns:a16="http://schemas.microsoft.com/office/drawing/2014/main" id="{C3273A0B-546C-4789-AD53-0D50FAEE6DB0}"/>
              </a:ext>
            </a:extLst>
          </p:cNvPr>
          <p:cNvSpPr>
            <a:spLocks noGrp="1" noRot="1" noChangeAspect="1" noChangeArrowheads="1" noTextEdit="1"/>
          </p:cNvSpPr>
          <p:nvPr>
            <p:ph type="sldImg"/>
          </p:nvPr>
        </p:nvSpPr>
        <p:spPr>
          <a:solidFill>
            <a:srgbClr val="FFFFFF"/>
          </a:solidFill>
          <a:ln/>
        </p:spPr>
      </p:sp>
      <p:sp>
        <p:nvSpPr>
          <p:cNvPr id="57348" name="Rectangle 3">
            <a:extLst>
              <a:ext uri="{FF2B5EF4-FFF2-40B4-BE49-F238E27FC236}">
                <a16:creationId xmlns:a16="http://schemas.microsoft.com/office/drawing/2014/main" id="{9FFB553E-C7BC-4A5F-835B-0FD01777208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b="1">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338AE41A-3BD9-40EB-A888-BCDC6C4F4B2A}"/>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CE7ACDE-DF26-405A-9FF3-C271DE0A43B0}" type="slidenum">
              <a:rPr lang="en-US" altLang="en-US">
                <a:latin typeface="Times New Roman" panose="02020603050405020304" pitchFamily="18" charset="0"/>
              </a:rPr>
              <a:pPr>
                <a:spcBef>
                  <a:spcPct val="0"/>
                </a:spcBef>
              </a:pPr>
              <a:t>28</a:t>
            </a:fld>
            <a:endParaRPr lang="en-US" altLang="en-US">
              <a:latin typeface="Times New Roman" panose="02020603050405020304" pitchFamily="18" charset="0"/>
            </a:endParaRPr>
          </a:p>
        </p:txBody>
      </p:sp>
      <p:sp>
        <p:nvSpPr>
          <p:cNvPr id="59395" name="Rectangle 2">
            <a:extLst>
              <a:ext uri="{FF2B5EF4-FFF2-40B4-BE49-F238E27FC236}">
                <a16:creationId xmlns:a16="http://schemas.microsoft.com/office/drawing/2014/main" id="{1281F6A5-AC36-4AB0-9F91-7A53C6D5071F}"/>
              </a:ext>
            </a:extLst>
          </p:cNvPr>
          <p:cNvSpPr>
            <a:spLocks noGrp="1" noRot="1" noChangeAspect="1" noChangeArrowheads="1" noTextEdit="1"/>
          </p:cNvSpPr>
          <p:nvPr>
            <p:ph type="sldImg"/>
          </p:nvPr>
        </p:nvSpPr>
        <p:spPr>
          <a:solidFill>
            <a:srgbClr val="FFFFFF"/>
          </a:solidFill>
          <a:ln/>
        </p:spPr>
      </p:sp>
      <p:sp>
        <p:nvSpPr>
          <p:cNvPr id="59396" name="Rectangle 3">
            <a:extLst>
              <a:ext uri="{FF2B5EF4-FFF2-40B4-BE49-F238E27FC236}">
                <a16:creationId xmlns:a16="http://schemas.microsoft.com/office/drawing/2014/main" id="{008C289B-4EE9-4F19-8B82-A62D00A724F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b="1">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711E4-0CF8-48CC-9DA6-81C8C1ACD3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E2B799-3FE4-4780-BD22-B77AC55F53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9AC3E9-4D45-4A7F-82E0-0D9AB7EC89A7}"/>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5" name="Footer Placeholder 4">
            <a:extLst>
              <a:ext uri="{FF2B5EF4-FFF2-40B4-BE49-F238E27FC236}">
                <a16:creationId xmlns:a16="http://schemas.microsoft.com/office/drawing/2014/main" id="{5A203370-2942-411D-8835-B51C99AA88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A80975-E1D9-4F4C-8746-F33709D2412B}"/>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2021602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8D461-4876-4975-ADA1-75CEDED045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AF4540-83DD-448E-8DFC-395D5194D2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BEE8BA-F7FC-439E-9395-0DA4DD1A9D84}"/>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5" name="Footer Placeholder 4">
            <a:extLst>
              <a:ext uri="{FF2B5EF4-FFF2-40B4-BE49-F238E27FC236}">
                <a16:creationId xmlns:a16="http://schemas.microsoft.com/office/drawing/2014/main" id="{DA37D87F-421E-4994-AA67-4D7A0B3C25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D3C537-923B-4B9F-A86C-CF457C62DC30}"/>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291309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55D4-C62F-4C4C-B857-6AB72A6127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47225-E356-42F4-B5CD-7624BAB14E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CD3D151-55B9-4F1C-BC90-750BBB2CA533}"/>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5" name="Footer Placeholder 4">
            <a:extLst>
              <a:ext uri="{FF2B5EF4-FFF2-40B4-BE49-F238E27FC236}">
                <a16:creationId xmlns:a16="http://schemas.microsoft.com/office/drawing/2014/main" id="{E6368BA3-5FBB-414E-8362-4FC6543B57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7FE5B-089E-4D0E-9ABB-B6C4E9788042}"/>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890967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BC1FB-B6A6-4B48-8846-37EC8186A4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788C55-8822-4123-A221-022508DA8C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BBF520-EDCF-4E29-8AC2-70474BA7E4C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2F3265-800E-4E9E-A5A7-80E31CEBBDAE}"/>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6" name="Footer Placeholder 5">
            <a:extLst>
              <a:ext uri="{FF2B5EF4-FFF2-40B4-BE49-F238E27FC236}">
                <a16:creationId xmlns:a16="http://schemas.microsoft.com/office/drawing/2014/main" id="{A6F1947F-4943-432E-8441-B43BD1B559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3563A1-B817-4A3F-8A37-69D0AAEB8288}"/>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3028894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55272-183D-41C8-ADC3-1799C6CF99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BDF853-18B0-4996-9555-938C62DE2C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AED9F2C-39E7-4612-A29D-5C2A5268468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042716-6233-47FB-A5C1-C74E36A47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338B5E3-E788-4203-99C9-968F53EF1FC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69F058-8B3E-4BC8-B175-F7487B52FFCD}"/>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8" name="Footer Placeholder 7">
            <a:extLst>
              <a:ext uri="{FF2B5EF4-FFF2-40B4-BE49-F238E27FC236}">
                <a16:creationId xmlns:a16="http://schemas.microsoft.com/office/drawing/2014/main" id="{B2325BB9-7860-42C6-A7BC-0595A27AE2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DFB0DD-3EE4-4933-BC63-EE615255517C}"/>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1828743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DCC8F-5C4B-46A6-98E7-AD74BF419C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04D070-9930-4BE2-A5DF-5BCD304819A1}"/>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4" name="Footer Placeholder 3">
            <a:extLst>
              <a:ext uri="{FF2B5EF4-FFF2-40B4-BE49-F238E27FC236}">
                <a16:creationId xmlns:a16="http://schemas.microsoft.com/office/drawing/2014/main" id="{9B06806F-64AD-4E7A-9C05-A327F99612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85457B-15AD-4259-A67D-9650E3E6598F}"/>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4093636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0A758B-9C9F-4E84-A689-90DA2FE50E44}"/>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3" name="Footer Placeholder 2">
            <a:extLst>
              <a:ext uri="{FF2B5EF4-FFF2-40B4-BE49-F238E27FC236}">
                <a16:creationId xmlns:a16="http://schemas.microsoft.com/office/drawing/2014/main" id="{4D170009-238D-4BE5-8B17-87CF423B6C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7E07CC-AEAD-402B-9814-F9E58D9FD33A}"/>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3321402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1B7E6-55FA-4D83-BB03-ACBC3948FF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9035A8-FE12-4F48-A673-40DE30B9C1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01F9B8-5148-465C-8ADD-C298204382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C50856-07B9-4EC3-ACEB-4EE106514A3E}"/>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6" name="Footer Placeholder 5">
            <a:extLst>
              <a:ext uri="{FF2B5EF4-FFF2-40B4-BE49-F238E27FC236}">
                <a16:creationId xmlns:a16="http://schemas.microsoft.com/office/drawing/2014/main" id="{1B92E807-FE77-450D-8003-918C8024C3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2F8262-B0FE-4656-B952-AD3675C09D04}"/>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2863854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8E330-7383-4C1C-A3AC-4242867705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4683CA-50E7-4DDC-BBE3-021029D7AE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DF8C1A-9B29-48B7-89C9-ED5755E7EC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8C95C27-9929-4533-B2A2-C46524940BBA}"/>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6" name="Footer Placeholder 5">
            <a:extLst>
              <a:ext uri="{FF2B5EF4-FFF2-40B4-BE49-F238E27FC236}">
                <a16:creationId xmlns:a16="http://schemas.microsoft.com/office/drawing/2014/main" id="{A2DD4B5A-96A5-4A09-BD4A-551EBCD7D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38099C-9812-4A27-9B40-1534D657517A}"/>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243783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88A64-8A93-465C-9004-9FBC396832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44E8D4-6F6D-4059-B83B-2A8B56BEE73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1A025F-0592-4138-9127-FAF5119AF8BF}"/>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5" name="Footer Placeholder 4">
            <a:extLst>
              <a:ext uri="{FF2B5EF4-FFF2-40B4-BE49-F238E27FC236}">
                <a16:creationId xmlns:a16="http://schemas.microsoft.com/office/drawing/2014/main" id="{2022D716-86DF-4F55-ABCA-24882EB210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984C79-EFA6-463E-9CA2-24DD96530911}"/>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8586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B58187-01EB-4956-AC05-C5E52FB984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91519A-28AA-41C7-9300-5988C47C46D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AE5067-D2C8-41A0-B389-57E19C483273}"/>
              </a:ext>
            </a:extLst>
          </p:cNvPr>
          <p:cNvSpPr>
            <a:spLocks noGrp="1"/>
          </p:cNvSpPr>
          <p:nvPr>
            <p:ph type="dt" sz="half" idx="10"/>
          </p:nvPr>
        </p:nvSpPr>
        <p:spPr/>
        <p:txBody>
          <a:bodyPr/>
          <a:lstStyle/>
          <a:p>
            <a:fld id="{F855BD6C-3284-4C87-9D8F-69EC48BCF7AB}" type="datetimeFigureOut">
              <a:rPr lang="en-US" smtClean="0"/>
              <a:t>11/29/2021</a:t>
            </a:fld>
            <a:endParaRPr lang="en-US"/>
          </a:p>
        </p:txBody>
      </p:sp>
      <p:sp>
        <p:nvSpPr>
          <p:cNvPr id="5" name="Footer Placeholder 4">
            <a:extLst>
              <a:ext uri="{FF2B5EF4-FFF2-40B4-BE49-F238E27FC236}">
                <a16:creationId xmlns:a16="http://schemas.microsoft.com/office/drawing/2014/main" id="{87D59B15-E3EE-49A9-88F8-ED3BC1DC8B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15B14-8E55-43DF-A62C-B9E5BE8628F3}"/>
              </a:ext>
            </a:extLst>
          </p:cNvPr>
          <p:cNvSpPr>
            <a:spLocks noGrp="1"/>
          </p:cNvSpPr>
          <p:nvPr>
            <p:ph type="sldNum" sz="quarter" idx="12"/>
          </p:nvPr>
        </p:nvSpPr>
        <p:spPr/>
        <p:txBody>
          <a:bodyPr/>
          <a:lstStyle/>
          <a:p>
            <a:fld id="{1964A434-3733-423D-AB0D-0E44D73E9A8F}" type="slidenum">
              <a:rPr lang="en-US" smtClean="0"/>
              <a:t>‹#›</a:t>
            </a:fld>
            <a:endParaRPr lang="en-US"/>
          </a:p>
        </p:txBody>
      </p:sp>
    </p:spTree>
    <p:extLst>
      <p:ext uri="{BB962C8B-B14F-4D97-AF65-F5344CB8AC3E}">
        <p14:creationId xmlns:p14="http://schemas.microsoft.com/office/powerpoint/2010/main" val="1611894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B6A7B709-6A7B-442D-8BA5-400332028BBE}"/>
              </a:ext>
            </a:extLst>
          </p:cNvPr>
          <p:cNvSpPr>
            <a:spLocks noGrp="1" noChangeArrowheads="1"/>
          </p:cNvSpPr>
          <p:nvPr>
            <p:ph type="dt" sz="half" idx="10"/>
          </p:nvPr>
        </p:nvSpPr>
        <p:spPr>
          <a:xfrm>
            <a:off x="914400" y="6248400"/>
            <a:ext cx="2540000" cy="45720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Rectangle 5">
            <a:extLst>
              <a:ext uri="{FF2B5EF4-FFF2-40B4-BE49-F238E27FC236}">
                <a16:creationId xmlns:a16="http://schemas.microsoft.com/office/drawing/2014/main" id="{F2EAC167-E5B4-45BC-AE67-13FBC056E019}"/>
              </a:ext>
            </a:extLst>
          </p:cNvPr>
          <p:cNvSpPr>
            <a:spLocks noGrp="1" noChangeArrowheads="1"/>
          </p:cNvSpPr>
          <p:nvPr>
            <p:ph type="ftr" sz="quarter" idx="11"/>
          </p:nvPr>
        </p:nvSpPr>
        <p:spPr>
          <a:xfrm>
            <a:off x="4165600" y="6248400"/>
            <a:ext cx="3860800" cy="457200"/>
          </a:xfrm>
          <a:prstGeom prst="rect">
            <a:avLst/>
          </a:prstGeom>
        </p:spPr>
        <p:txBody>
          <a:bodyPr/>
          <a:lstStyle>
            <a:lvl1pPr eaLnBrk="1" hangingPunct="1">
              <a:defRPr>
                <a:latin typeface="Arial" charset="0"/>
                <a:cs typeface="Arial" charset="0"/>
              </a:defRPr>
            </a:lvl1pPr>
          </a:lstStyle>
          <a:p>
            <a:pPr>
              <a:defRPr/>
            </a:pPr>
            <a:endParaRPr lang="en-US"/>
          </a:p>
        </p:txBody>
      </p:sp>
      <p:sp>
        <p:nvSpPr>
          <p:cNvPr id="8" name="Rectangle 6">
            <a:extLst>
              <a:ext uri="{FF2B5EF4-FFF2-40B4-BE49-F238E27FC236}">
                <a16:creationId xmlns:a16="http://schemas.microsoft.com/office/drawing/2014/main" id="{8CA89CFF-20E3-4663-9E7A-9F6E51BCE2F3}"/>
              </a:ext>
            </a:extLst>
          </p:cNvPr>
          <p:cNvSpPr>
            <a:spLocks noGrp="1" noChangeArrowheads="1"/>
          </p:cNvSpPr>
          <p:nvPr>
            <p:ph type="sldNum" sz="quarter" idx="12"/>
          </p:nvPr>
        </p:nvSpPr>
        <p:spPr/>
        <p:txBody>
          <a:bodyPr/>
          <a:lstStyle>
            <a:lvl1pPr>
              <a:defRPr smtClean="0"/>
            </a:lvl1pPr>
          </a:lstStyle>
          <a:p>
            <a:pPr>
              <a:defRPr/>
            </a:pPr>
            <a:fld id="{43FA8F0F-FF9D-45BB-92FF-618C73E326DD}" type="slidenum">
              <a:rPr lang="en-US" altLang="en-US"/>
              <a:pPr>
                <a:defRPr/>
              </a:pPr>
              <a:t>‹#›</a:t>
            </a:fld>
            <a:endParaRPr lang="en-US" altLang="en-US"/>
          </a:p>
        </p:txBody>
      </p:sp>
    </p:spTree>
    <p:extLst>
      <p:ext uri="{BB962C8B-B14F-4D97-AF65-F5344CB8AC3E}">
        <p14:creationId xmlns:p14="http://schemas.microsoft.com/office/powerpoint/2010/main" val="2596392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2A17FA-9CDA-4B19-BC84-4DBC84ED52EA}"/>
              </a:ext>
            </a:extLst>
          </p:cNvPr>
          <p:cNvSpPr>
            <a:spLocks noGrp="1" noChangeArrowheads="1"/>
          </p:cNvSpPr>
          <p:nvPr>
            <p:ph type="dt" sz="half" idx="10"/>
          </p:nvPr>
        </p:nvSpPr>
        <p:spPr>
          <a:xfrm>
            <a:off x="914400" y="6248400"/>
            <a:ext cx="2540000" cy="45720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Footer Placeholder 5">
            <a:extLst>
              <a:ext uri="{FF2B5EF4-FFF2-40B4-BE49-F238E27FC236}">
                <a16:creationId xmlns:a16="http://schemas.microsoft.com/office/drawing/2014/main" id="{D0CE9036-07C6-40A0-AAE9-E63B59BED455}"/>
              </a:ext>
            </a:extLst>
          </p:cNvPr>
          <p:cNvSpPr>
            <a:spLocks noGrp="1" noChangeArrowheads="1"/>
          </p:cNvSpPr>
          <p:nvPr>
            <p:ph type="ftr" sz="quarter" idx="11"/>
          </p:nvPr>
        </p:nvSpPr>
        <p:spPr>
          <a:xfrm>
            <a:off x="4165600" y="6248400"/>
            <a:ext cx="3860800" cy="45720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ECCE8748-0298-48E4-8E83-17981209C29A}"/>
              </a:ext>
            </a:extLst>
          </p:cNvPr>
          <p:cNvSpPr>
            <a:spLocks noGrp="1" noChangeArrowheads="1"/>
          </p:cNvSpPr>
          <p:nvPr>
            <p:ph type="sldNum" sz="quarter" idx="12"/>
          </p:nvPr>
        </p:nvSpPr>
        <p:spPr/>
        <p:txBody>
          <a:bodyPr/>
          <a:lstStyle>
            <a:lvl1pPr>
              <a:defRPr smtClean="0"/>
            </a:lvl1pPr>
          </a:lstStyle>
          <a:p>
            <a:pPr>
              <a:defRPr/>
            </a:pPr>
            <a:fld id="{5560B08C-5C1D-460D-9B67-2D32670671DD}" type="slidenum">
              <a:rPr lang="en-US" altLang="en-US"/>
              <a:pPr>
                <a:defRPr/>
              </a:pPr>
              <a:t>‹#›</a:t>
            </a:fld>
            <a:endParaRPr lang="en-US" altLang="en-US"/>
          </a:p>
        </p:txBody>
      </p:sp>
    </p:spTree>
    <p:extLst>
      <p:ext uri="{BB962C8B-B14F-4D97-AF65-F5344CB8AC3E}">
        <p14:creationId xmlns:p14="http://schemas.microsoft.com/office/powerpoint/2010/main" val="18813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002A61-5274-4593-95C1-66A235AB3C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0159B1-A530-4240-B3D7-0DCC4759EA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6F3A5E-D48E-4D57-B079-2C597E59BF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55BD6C-3284-4C87-9D8F-69EC48BCF7AB}" type="datetimeFigureOut">
              <a:rPr lang="en-US" smtClean="0"/>
              <a:t>11/29/2021</a:t>
            </a:fld>
            <a:endParaRPr lang="en-US"/>
          </a:p>
        </p:txBody>
      </p:sp>
      <p:sp>
        <p:nvSpPr>
          <p:cNvPr id="5" name="Footer Placeholder 4">
            <a:extLst>
              <a:ext uri="{FF2B5EF4-FFF2-40B4-BE49-F238E27FC236}">
                <a16:creationId xmlns:a16="http://schemas.microsoft.com/office/drawing/2014/main" id="{C33E70E5-FD26-49E8-9B87-022E76236B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ECF5B17-20F4-4864-B98D-E779E719D3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64A434-3733-423D-AB0D-0E44D73E9A8F}" type="slidenum">
              <a:rPr lang="en-US" smtClean="0"/>
              <a:t>‹#›</a:t>
            </a:fld>
            <a:endParaRPr lang="en-US"/>
          </a:p>
        </p:txBody>
      </p:sp>
    </p:spTree>
    <p:extLst>
      <p:ext uri="{BB962C8B-B14F-4D97-AF65-F5344CB8AC3E}">
        <p14:creationId xmlns:p14="http://schemas.microsoft.com/office/powerpoint/2010/main" val="1633696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4">
            <a:extLst>
              <a:ext uri="{FF2B5EF4-FFF2-40B4-BE49-F238E27FC236}">
                <a16:creationId xmlns:a16="http://schemas.microsoft.com/office/drawing/2014/main" id="{1C40F25D-80A6-491F-8699-31AF7BB8470E}"/>
              </a:ext>
            </a:extLst>
          </p:cNvPr>
          <p:cNvSpPr>
            <a:spLocks noGrp="1"/>
          </p:cNvSpPr>
          <p:nvPr>
            <p:ph type="title"/>
          </p:nvPr>
        </p:nvSpPr>
        <p:spPr>
          <a:xfrm>
            <a:off x="489284" y="457200"/>
            <a:ext cx="4790082" cy="931653"/>
          </a:xfrm>
        </p:spPr>
        <p:txBody>
          <a:bodyPr>
            <a:normAutofit/>
          </a:bodyPr>
          <a:lstStyle/>
          <a:p>
            <a:pPr eaLnBrk="1" hangingPunct="1"/>
            <a:r>
              <a:rPr lang="en-US" altLang="en-US" sz="4800" b="1" dirty="0">
                <a:latin typeface="+mn-lt"/>
                <a:cs typeface="Arial" panose="020B0604020202020204" pitchFamily="34" charset="0"/>
              </a:rPr>
              <a:t>Feature Detectors</a:t>
            </a:r>
          </a:p>
        </p:txBody>
      </p:sp>
      <p:pic>
        <p:nvPicPr>
          <p:cNvPr id="5" name="Content Placeholder 4" descr="Diagram&#10;&#10;Description automatically generated">
            <a:extLst>
              <a:ext uri="{FF2B5EF4-FFF2-40B4-BE49-F238E27FC236}">
                <a16:creationId xmlns:a16="http://schemas.microsoft.com/office/drawing/2014/main" id="{FAF40CB5-22BA-4F5E-8F5A-BF3812FE2A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836761"/>
            <a:ext cx="6519528" cy="5167223"/>
          </a:xfrm>
        </p:spPr>
      </p:pic>
      <p:sp>
        <p:nvSpPr>
          <p:cNvPr id="3" name="Text Placeholder 2">
            <a:extLst>
              <a:ext uri="{FF2B5EF4-FFF2-40B4-BE49-F238E27FC236}">
                <a16:creationId xmlns:a16="http://schemas.microsoft.com/office/drawing/2014/main" id="{8B25D954-6D56-48FD-9FB1-4EAD7BD1E571}"/>
              </a:ext>
            </a:extLst>
          </p:cNvPr>
          <p:cNvSpPr>
            <a:spLocks noGrp="1"/>
          </p:cNvSpPr>
          <p:nvPr>
            <p:ph type="body" sz="half" idx="2"/>
          </p:nvPr>
        </p:nvSpPr>
        <p:spPr>
          <a:xfrm>
            <a:off x="489284" y="2478504"/>
            <a:ext cx="4282741" cy="3390483"/>
          </a:xfrm>
        </p:spPr>
        <p:txBody>
          <a:bodyPr>
            <a:normAutofit/>
          </a:bodyPr>
          <a:lstStyle/>
          <a:p>
            <a:r>
              <a:rPr lang="en-US" altLang="en-US" sz="3200" dirty="0">
                <a:cs typeface="Arial" panose="020B0604020202020204" pitchFamily="34" charset="0"/>
              </a:rPr>
              <a:t>nerve cells in the brain that respond to specific features, such as shape, angle, or movement.</a:t>
            </a:r>
            <a:endParaRPr 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16">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Triangle 18">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0">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ell phone&#10;&#10;Description automatically generated">
            <a:extLst>
              <a:ext uri="{FF2B5EF4-FFF2-40B4-BE49-F238E27FC236}">
                <a16:creationId xmlns:a16="http://schemas.microsoft.com/office/drawing/2014/main" id="{057B7550-ABD3-4747-B822-3BA4088873C3}"/>
              </a:ext>
            </a:extLst>
          </p:cNvPr>
          <p:cNvPicPr>
            <a:picLocks noChangeAspect="1"/>
          </p:cNvPicPr>
          <p:nvPr/>
        </p:nvPicPr>
        <p:blipFill rotWithShape="1">
          <a:blip r:embed="rId2">
            <a:extLst>
              <a:ext uri="{28A0092B-C50C-407E-A947-70E740481C1C}">
                <a14:useLocalDpi xmlns:a14="http://schemas.microsoft.com/office/drawing/2010/main" val="0"/>
              </a:ext>
            </a:extLst>
          </a:blip>
          <a:srcRect t="2343" r="1" b="5879"/>
          <a:stretch/>
        </p:blipFill>
        <p:spPr>
          <a:xfrm>
            <a:off x="1218613" y="918546"/>
            <a:ext cx="7233808" cy="4979334"/>
          </a:xfrm>
          <a:prstGeom prst="rect">
            <a:avLst/>
          </a:prstGeom>
        </p:spPr>
      </p:pic>
    </p:spTree>
    <p:extLst>
      <p:ext uri="{BB962C8B-B14F-4D97-AF65-F5344CB8AC3E}">
        <p14:creationId xmlns:p14="http://schemas.microsoft.com/office/powerpoint/2010/main" val="2451296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C9F4D3F5-33B9-473B-A49A-C3A65895E71B}"/>
              </a:ext>
            </a:extLst>
          </p:cNvPr>
          <p:cNvSpPr>
            <a:spLocks noGrp="1"/>
          </p:cNvSpPr>
          <p:nvPr>
            <p:ph type="title"/>
          </p:nvPr>
        </p:nvSpPr>
        <p:spPr>
          <a:xfrm>
            <a:off x="838200" y="365126"/>
            <a:ext cx="10515600" cy="895504"/>
          </a:xfrm>
        </p:spPr>
        <p:txBody>
          <a:bodyPr/>
          <a:lstStyle/>
          <a:p>
            <a:r>
              <a:rPr lang="en-US" altLang="en-US" b="1" dirty="0">
                <a:latin typeface="+mn-lt"/>
              </a:rPr>
              <a:t>Sidewalk Chalk Art</a:t>
            </a:r>
          </a:p>
        </p:txBody>
      </p:sp>
      <p:pic>
        <p:nvPicPr>
          <p:cNvPr id="12291" name="Picture 2" descr="3D Street Art">
            <a:extLst>
              <a:ext uri="{FF2B5EF4-FFF2-40B4-BE49-F238E27FC236}">
                <a16:creationId xmlns:a16="http://schemas.microsoft.com/office/drawing/2014/main" id="{2EA0E042-A486-42BB-97B1-A599494B3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7817" y="1424866"/>
            <a:ext cx="773271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E32CA7C4-793B-4FE4-B8D0-E2AC392F57E3}"/>
              </a:ext>
            </a:extLst>
          </p:cNvPr>
          <p:cNvSpPr>
            <a:spLocks noGrp="1"/>
          </p:cNvSpPr>
          <p:nvPr>
            <p:ph type="title"/>
          </p:nvPr>
        </p:nvSpPr>
        <p:spPr>
          <a:xfrm>
            <a:off x="481626" y="372091"/>
            <a:ext cx="3651467" cy="1676603"/>
          </a:xfrm>
        </p:spPr>
        <p:txBody>
          <a:bodyPr vert="horz" lIns="91440" tIns="45720" rIns="91440" bIns="45720" rtlCol="0" anchor="ctr">
            <a:normAutofit/>
          </a:bodyPr>
          <a:lstStyle/>
          <a:p>
            <a:r>
              <a:rPr lang="en-US" altLang="en-US" sz="4400" b="1" dirty="0">
                <a:latin typeface="+mn-lt"/>
              </a:rPr>
              <a:t>Figure-Ground</a:t>
            </a:r>
          </a:p>
        </p:txBody>
      </p:sp>
      <p:sp>
        <p:nvSpPr>
          <p:cNvPr id="2" name="Text Placeholder 1">
            <a:extLst>
              <a:ext uri="{FF2B5EF4-FFF2-40B4-BE49-F238E27FC236}">
                <a16:creationId xmlns:a16="http://schemas.microsoft.com/office/drawing/2014/main" id="{8ADD299E-8F78-4B81-B129-BACDDB07E3B4}"/>
              </a:ext>
            </a:extLst>
          </p:cNvPr>
          <p:cNvSpPr>
            <a:spLocks noGrp="1"/>
          </p:cNvSpPr>
          <p:nvPr>
            <p:ph type="body" sz="half" idx="2"/>
          </p:nvPr>
        </p:nvSpPr>
        <p:spPr>
          <a:xfrm>
            <a:off x="314325" y="2438400"/>
            <a:ext cx="3986071" cy="3785419"/>
          </a:xfrm>
        </p:spPr>
        <p:txBody>
          <a:bodyPr vert="horz" lIns="91440" tIns="45720" rIns="91440" bIns="45720" rtlCol="0">
            <a:normAutofit/>
          </a:bodyPr>
          <a:lstStyle/>
          <a:p>
            <a:pPr>
              <a:defRPr/>
            </a:pPr>
            <a:r>
              <a:rPr lang="en-US" altLang="en-US" sz="2800" dirty="0"/>
              <a:t>We organize the visual field into objects (figures) that stand out from their surroundings (ground).</a:t>
            </a:r>
            <a:endParaRPr lang="en-US" sz="2800" dirty="0"/>
          </a:p>
          <a:p>
            <a:pPr indent="-228600">
              <a:buFont typeface="Arial" panose="020B0604020202020204" pitchFamily="34" charset="0"/>
              <a:buChar char="•"/>
              <a:defRPr/>
            </a:pPr>
            <a:endParaRPr lang="en-US" sz="2800" dirty="0"/>
          </a:p>
          <a:p>
            <a:pPr indent="-228600">
              <a:buFont typeface="Arial" panose="020B0604020202020204" pitchFamily="34" charset="0"/>
              <a:buChar char="•"/>
            </a:pPr>
            <a:endParaRPr lang="en-US" sz="1800" dirty="0"/>
          </a:p>
        </p:txBody>
      </p:sp>
      <p:pic>
        <p:nvPicPr>
          <p:cNvPr id="7" name="Content Placeholder 6" descr="A close up of a logo&#10;&#10;Description automatically generated">
            <a:extLst>
              <a:ext uri="{FF2B5EF4-FFF2-40B4-BE49-F238E27FC236}">
                <a16:creationId xmlns:a16="http://schemas.microsoft.com/office/drawing/2014/main" id="{39CB1023-61FC-4C03-B37A-1FCD5F3B75C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8876" r="8524"/>
          <a:stretch/>
        </p:blipFill>
        <p:spPr>
          <a:xfrm>
            <a:off x="4639056" y="10"/>
            <a:ext cx="7552944" cy="6857990"/>
          </a:xfrm>
          <a:prstGeom prst="rect">
            <a:avLst/>
          </a:prstGeom>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igure-06-04">
            <a:extLst>
              <a:ext uri="{FF2B5EF4-FFF2-40B4-BE49-F238E27FC236}">
                <a16:creationId xmlns:a16="http://schemas.microsoft.com/office/drawing/2014/main" id="{223CBB18-D18E-469D-98F7-8573C03161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893"/>
          <a:stretch>
            <a:fillRect/>
          </a:stretch>
        </p:blipFill>
        <p:spPr bwMode="auto">
          <a:xfrm>
            <a:off x="3543301" y="1628776"/>
            <a:ext cx="4314825" cy="312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4">
            <a:extLst>
              <a:ext uri="{FF2B5EF4-FFF2-40B4-BE49-F238E27FC236}">
                <a16:creationId xmlns:a16="http://schemas.microsoft.com/office/drawing/2014/main" id="{5281CFC3-F2B3-4AF5-B46E-87F312A0308F}"/>
              </a:ext>
            </a:extLst>
          </p:cNvPr>
          <p:cNvSpPr>
            <a:spLocks noGrp="1" noChangeArrowheads="1"/>
          </p:cNvSpPr>
          <p:nvPr>
            <p:ph type="title"/>
          </p:nvPr>
        </p:nvSpPr>
        <p:spPr>
          <a:xfrm>
            <a:off x="2895600" y="228600"/>
            <a:ext cx="7086600" cy="1143000"/>
          </a:xfrm>
        </p:spPr>
        <p:txBody>
          <a:bodyPr>
            <a:normAutofit/>
          </a:bodyPr>
          <a:lstStyle/>
          <a:p>
            <a:pPr eaLnBrk="1" hangingPunct="1"/>
            <a:r>
              <a:rPr lang="en-US" altLang="en-US" b="1" dirty="0">
                <a:latin typeface="+mn-lt"/>
              </a:rPr>
              <a:t>Examples of Figure-Ground</a:t>
            </a:r>
          </a:p>
        </p:txBody>
      </p:sp>
      <p:sp>
        <p:nvSpPr>
          <p:cNvPr id="16388" name="Rectangle 5">
            <a:extLst>
              <a:ext uri="{FF2B5EF4-FFF2-40B4-BE49-F238E27FC236}">
                <a16:creationId xmlns:a16="http://schemas.microsoft.com/office/drawing/2014/main" id="{AFBAC8AD-FE92-4F30-843C-175DA06B0787}"/>
              </a:ext>
            </a:extLst>
          </p:cNvPr>
          <p:cNvSpPr>
            <a:spLocks noChangeArrowheads="1"/>
          </p:cNvSpPr>
          <p:nvPr/>
        </p:nvSpPr>
        <p:spPr bwMode="auto">
          <a:xfrm>
            <a:off x="2124075" y="5229223"/>
            <a:ext cx="7772400" cy="1142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buFont typeface="Wingdings" panose="05000000000000000000" pitchFamily="2" charset="2"/>
              <a:buNone/>
            </a:pPr>
            <a:r>
              <a:rPr lang="en-US" altLang="en-US" sz="2800" dirty="0">
                <a:latin typeface="+mn-lt"/>
              </a:rPr>
              <a:t>What you make the figure and what you back the background determines your perception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C0C8C809-0029-4756-9209-06E508D314E5}"/>
              </a:ext>
            </a:extLst>
          </p:cNvPr>
          <p:cNvSpPr>
            <a:spLocks noGrp="1" noChangeArrowheads="1"/>
          </p:cNvSpPr>
          <p:nvPr>
            <p:ph type="title"/>
          </p:nvPr>
        </p:nvSpPr>
        <p:spPr/>
        <p:txBody>
          <a:bodyPr/>
          <a:lstStyle/>
          <a:p>
            <a:pPr algn="ctr" eaLnBrk="1" hangingPunct="1"/>
            <a:r>
              <a:rPr lang="en-US" altLang="en-US" b="1" dirty="0">
                <a:solidFill>
                  <a:schemeClr val="tx1"/>
                </a:solidFill>
                <a:latin typeface="+mn-lt"/>
              </a:rPr>
              <a:t>Examples of Figure-Ground</a:t>
            </a:r>
            <a:endParaRPr lang="en-US" altLang="en-US" b="1" dirty="0">
              <a:latin typeface="+mn-lt"/>
            </a:endParaRPr>
          </a:p>
        </p:txBody>
      </p:sp>
      <p:pic>
        <p:nvPicPr>
          <p:cNvPr id="18435" name="Picture 5" descr="FedEx_Logo_Wallpaper">
            <a:extLst>
              <a:ext uri="{FF2B5EF4-FFF2-40B4-BE49-F238E27FC236}">
                <a16:creationId xmlns:a16="http://schemas.microsoft.com/office/drawing/2014/main" id="{C3DBBADE-46B1-44BB-868A-290F36C95B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75" y="2238375"/>
            <a:ext cx="7334250" cy="262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BB81E895-E0CD-4210-910A-B156F1C33E50}"/>
              </a:ext>
            </a:extLst>
          </p:cNvPr>
          <p:cNvSpPr>
            <a:spLocks noGrp="1"/>
          </p:cNvSpPr>
          <p:nvPr>
            <p:ph type="title"/>
          </p:nvPr>
        </p:nvSpPr>
        <p:spPr/>
        <p:txBody>
          <a:bodyPr/>
          <a:lstStyle/>
          <a:p>
            <a:pPr algn="ctr"/>
            <a:r>
              <a:rPr lang="en-US" altLang="en-US" b="1" dirty="0">
                <a:latin typeface="+mn-lt"/>
              </a:rPr>
              <a:t>Figure-Ground</a:t>
            </a:r>
          </a:p>
        </p:txBody>
      </p:sp>
      <p:pic>
        <p:nvPicPr>
          <p:cNvPr id="20483" name="Picture 2" descr="http://media-cache-ak0.pinimg.com/736x/c5/f2/01/c5f201b674c0831d42bdc537dc7bdbe3.jpg">
            <a:extLst>
              <a:ext uri="{FF2B5EF4-FFF2-40B4-BE49-F238E27FC236}">
                <a16:creationId xmlns:a16="http://schemas.microsoft.com/office/drawing/2014/main" id="{541E25BF-2D88-4418-AD1D-22FFBFA935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0062" y="1887400"/>
            <a:ext cx="3571875"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31C866D0-E520-4EBC-8CE9-06ED263B540B}"/>
              </a:ext>
            </a:extLst>
          </p:cNvPr>
          <p:cNvSpPr>
            <a:spLocks noGrp="1"/>
          </p:cNvSpPr>
          <p:nvPr>
            <p:ph type="title"/>
          </p:nvPr>
        </p:nvSpPr>
        <p:spPr/>
        <p:txBody>
          <a:bodyPr>
            <a:normAutofit/>
          </a:bodyPr>
          <a:lstStyle/>
          <a:p>
            <a:pPr algn="ctr"/>
            <a:r>
              <a:rPr lang="en-US" altLang="en-US" sz="4800" b="1" dirty="0">
                <a:latin typeface="+mn-lt"/>
              </a:rPr>
              <a:t>Closure</a:t>
            </a:r>
          </a:p>
        </p:txBody>
      </p:sp>
      <p:pic>
        <p:nvPicPr>
          <p:cNvPr id="21507" name="Picture 2" descr="http://media-cache-ak0.pinimg.com/236x/24/03/25/24032506a5cea0b19e7920e1270457e0.jpg">
            <a:extLst>
              <a:ext uri="{FF2B5EF4-FFF2-40B4-BE49-F238E27FC236}">
                <a16:creationId xmlns:a16="http://schemas.microsoft.com/office/drawing/2014/main" id="{0C0DE1C7-CA03-4732-954C-FFD83C2B96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238375"/>
            <a:ext cx="3048000" cy="29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9" descr="12673_MyersPsy8e_fig">
            <a:extLst>
              <a:ext uri="{FF2B5EF4-FFF2-40B4-BE49-F238E27FC236}">
                <a16:creationId xmlns:a16="http://schemas.microsoft.com/office/drawing/2014/main" id="{7F0C8F0E-FA7F-4C6B-A8A4-AB8BA19A2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820864"/>
            <a:ext cx="3657600"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5AD7A9EA-3EA9-4B79-AA49-EB43E88C3D9A}"/>
              </a:ext>
            </a:extLst>
          </p:cNvPr>
          <p:cNvSpPr>
            <a:spLocks noGrp="1"/>
          </p:cNvSpPr>
          <p:nvPr>
            <p:ph type="title"/>
          </p:nvPr>
        </p:nvSpPr>
        <p:spPr>
          <a:xfrm>
            <a:off x="838200" y="365125"/>
            <a:ext cx="10515600" cy="1076455"/>
          </a:xfrm>
        </p:spPr>
        <p:txBody>
          <a:bodyPr>
            <a:normAutofit/>
          </a:bodyPr>
          <a:lstStyle/>
          <a:p>
            <a:pPr algn="ctr"/>
            <a:r>
              <a:rPr lang="en-US" altLang="en-US" sz="4800" b="1" dirty="0">
                <a:latin typeface="+mn-lt"/>
              </a:rPr>
              <a:t>Closure</a:t>
            </a:r>
          </a:p>
        </p:txBody>
      </p:sp>
      <p:pic>
        <p:nvPicPr>
          <p:cNvPr id="22531" name="Picture 4" descr="http://graphicdesign.spokanefalls.edu/tutorials/process/gestaltprinciples/closure/closure_a.gif">
            <a:extLst>
              <a:ext uri="{FF2B5EF4-FFF2-40B4-BE49-F238E27FC236}">
                <a16:creationId xmlns:a16="http://schemas.microsoft.com/office/drawing/2014/main" id="{AD190105-000E-48C9-870B-2EE161A089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6392" y="1823875"/>
            <a:ext cx="1549400" cy="168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6" descr="http://jeremybolton.com/wp-content/uploads/2009/09/wwf_logo_closure_jeremy_bolton.jpg">
            <a:extLst>
              <a:ext uri="{FF2B5EF4-FFF2-40B4-BE49-F238E27FC236}">
                <a16:creationId xmlns:a16="http://schemas.microsoft.com/office/drawing/2014/main" id="{5DC9A815-8D4F-4CA8-B2EC-FD1574DD7E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3739" y="1599244"/>
            <a:ext cx="22352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2" descr="http://panteritalab.files.wordpress.com/2010/11/screen-shot-2010-11-29-at-1-30-21-pm.png">
            <a:extLst>
              <a:ext uri="{FF2B5EF4-FFF2-40B4-BE49-F238E27FC236}">
                <a16:creationId xmlns:a16="http://schemas.microsoft.com/office/drawing/2014/main" id="{935A63AC-5647-4575-86D1-A9A7AD1B61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429000"/>
            <a:ext cx="487680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3351130A-D3AC-4A33-88F7-FB8CFF547EC8}"/>
              </a:ext>
            </a:extLst>
          </p:cNvPr>
          <p:cNvSpPr>
            <a:spLocks noGrp="1"/>
          </p:cNvSpPr>
          <p:nvPr>
            <p:ph type="title"/>
          </p:nvPr>
        </p:nvSpPr>
        <p:spPr/>
        <p:txBody>
          <a:bodyPr/>
          <a:lstStyle/>
          <a:p>
            <a:pPr algn="ctr"/>
            <a:r>
              <a:rPr lang="en-US" altLang="en-US" sz="4800" b="1" dirty="0">
                <a:latin typeface="+mn-lt"/>
              </a:rPr>
              <a:t>Proximity </a:t>
            </a:r>
            <a:r>
              <a:rPr lang="en-US" altLang="en-US" b="1" dirty="0">
                <a:solidFill>
                  <a:srgbClr val="088A4C"/>
                </a:solidFill>
              </a:rPr>
              <a:t> </a:t>
            </a:r>
          </a:p>
        </p:txBody>
      </p:sp>
      <p:pic>
        <p:nvPicPr>
          <p:cNvPr id="23555" name="Picture 2" descr="http://media.creativebloq.futurecdn.net/sites/creativebloq.com/files/images/2013/10/image05.jpg">
            <a:extLst>
              <a:ext uri="{FF2B5EF4-FFF2-40B4-BE49-F238E27FC236}">
                <a16:creationId xmlns:a16="http://schemas.microsoft.com/office/drawing/2014/main" id="{81DD7675-826D-42DF-99ED-BEA993253F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8981" y="1774371"/>
            <a:ext cx="50958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76CD2173-5686-4CFF-8C1D-7A6CDAA6ED2A}"/>
              </a:ext>
            </a:extLst>
          </p:cNvPr>
          <p:cNvSpPr>
            <a:spLocks noGrp="1"/>
          </p:cNvSpPr>
          <p:nvPr>
            <p:ph type="title"/>
          </p:nvPr>
        </p:nvSpPr>
        <p:spPr>
          <a:xfrm>
            <a:off x="838200" y="797767"/>
            <a:ext cx="10515600" cy="892921"/>
          </a:xfrm>
        </p:spPr>
        <p:txBody>
          <a:bodyPr>
            <a:normAutofit/>
          </a:bodyPr>
          <a:lstStyle/>
          <a:p>
            <a:pPr algn="ctr"/>
            <a:r>
              <a:rPr lang="en-US" altLang="en-US" sz="4800" b="1" dirty="0">
                <a:latin typeface="+mn-lt"/>
              </a:rPr>
              <a:t>Proximity  </a:t>
            </a:r>
          </a:p>
        </p:txBody>
      </p:sp>
      <p:pic>
        <p:nvPicPr>
          <p:cNvPr id="24579" name="Picture 2" descr="http://jeremybolton.com/wp-content/uploads/2010/07/adidas_logo_jeremy_bolton.jpg">
            <a:extLst>
              <a:ext uri="{FF2B5EF4-FFF2-40B4-BE49-F238E27FC236}">
                <a16:creationId xmlns:a16="http://schemas.microsoft.com/office/drawing/2014/main" id="{1C5AF1DF-26B9-4F02-9A00-2F00F41B22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5231" y="2110273"/>
            <a:ext cx="722153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8A1A6FDF-78D0-4519-B152-3243B5AD93C9}"/>
              </a:ext>
            </a:extLst>
          </p:cNvPr>
          <p:cNvSpPr>
            <a:spLocks noGrp="1"/>
          </p:cNvSpPr>
          <p:nvPr>
            <p:ph type="title"/>
          </p:nvPr>
        </p:nvSpPr>
        <p:spPr>
          <a:xfrm>
            <a:off x="838200" y="365125"/>
            <a:ext cx="10515600" cy="949325"/>
          </a:xfrm>
        </p:spPr>
        <p:txBody>
          <a:bodyPr/>
          <a:lstStyle/>
          <a:p>
            <a:r>
              <a:rPr lang="en-US" altLang="en-US" b="1" dirty="0">
                <a:latin typeface="+mn-lt"/>
              </a:rPr>
              <a:t>Proximity and Closure  </a:t>
            </a:r>
          </a:p>
        </p:txBody>
      </p:sp>
      <p:pic>
        <p:nvPicPr>
          <p:cNvPr id="25603" name="Picture 2" descr="http://www.rickrivas.com/lessons/gdes35/gdes35_lesson_03_images/closure_01.jpg">
            <a:extLst>
              <a:ext uri="{FF2B5EF4-FFF2-40B4-BE49-F238E27FC236}">
                <a16:creationId xmlns:a16="http://schemas.microsoft.com/office/drawing/2014/main" id="{B1656E9D-B660-4AA8-9568-EC2A5E9616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700" y="1533525"/>
            <a:ext cx="6324600" cy="513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D6D07FB0-4A31-4B0A-830C-B174126C77C4}"/>
              </a:ext>
            </a:extLst>
          </p:cNvPr>
          <p:cNvSpPr>
            <a:spLocks noGrp="1"/>
          </p:cNvSpPr>
          <p:nvPr>
            <p:ph type="title"/>
          </p:nvPr>
        </p:nvSpPr>
        <p:spPr/>
        <p:txBody>
          <a:bodyPr/>
          <a:lstStyle/>
          <a:p>
            <a:pPr algn="ctr"/>
            <a:r>
              <a:rPr lang="en-US" altLang="en-US" b="1" dirty="0">
                <a:latin typeface="+mn-lt"/>
              </a:rPr>
              <a:t>Similarity</a:t>
            </a:r>
          </a:p>
        </p:txBody>
      </p:sp>
      <p:pic>
        <p:nvPicPr>
          <p:cNvPr id="26627" name="Picture 2" descr="https://s-media-cache-ec0.pinimg.com/originals/61/bd/cf/61bdcfd3e22c0b1fa0a2f81577e67d3b.jpg">
            <a:extLst>
              <a:ext uri="{FF2B5EF4-FFF2-40B4-BE49-F238E27FC236}">
                <a16:creationId xmlns:a16="http://schemas.microsoft.com/office/drawing/2014/main" id="{3BB6940C-1788-4A56-AB92-F8E38C288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3963" y="1999861"/>
            <a:ext cx="6019800" cy="322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2480CB72-4DF1-48AD-B6F3-6E87CB0E44FA}"/>
              </a:ext>
            </a:extLst>
          </p:cNvPr>
          <p:cNvSpPr>
            <a:spLocks noGrp="1"/>
          </p:cNvSpPr>
          <p:nvPr>
            <p:ph type="title"/>
          </p:nvPr>
        </p:nvSpPr>
        <p:spPr>
          <a:xfrm>
            <a:off x="1474238" y="822325"/>
            <a:ext cx="9355688" cy="1325563"/>
          </a:xfrm>
        </p:spPr>
        <p:txBody>
          <a:bodyPr/>
          <a:lstStyle/>
          <a:p>
            <a:pPr algn="ctr"/>
            <a:r>
              <a:rPr lang="en-US" altLang="en-US" b="1" dirty="0">
                <a:latin typeface="+mn-lt"/>
              </a:rPr>
              <a:t>Similarity</a:t>
            </a:r>
          </a:p>
        </p:txBody>
      </p:sp>
      <p:pic>
        <p:nvPicPr>
          <p:cNvPr id="27651" name="Picture 2" descr="http://www.wbpaley.com/classes/Columbia/COMS_E6174_Spring10/students/mae2135/5/mae2135-expertise_archivos/image006.png">
            <a:extLst>
              <a:ext uri="{FF2B5EF4-FFF2-40B4-BE49-F238E27FC236}">
                <a16:creationId xmlns:a16="http://schemas.microsoft.com/office/drawing/2014/main" id="{AB08CF44-E869-4291-BE4A-AA7B0669F0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48813" y="2416629"/>
            <a:ext cx="7273925" cy="30480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E0D3FB22-E4B1-4EA0-A4F0-A669C36E04F2}"/>
              </a:ext>
            </a:extLst>
          </p:cNvPr>
          <p:cNvSpPr>
            <a:spLocks noGrp="1"/>
          </p:cNvSpPr>
          <p:nvPr>
            <p:ph type="title"/>
          </p:nvPr>
        </p:nvSpPr>
        <p:spPr/>
        <p:txBody>
          <a:bodyPr/>
          <a:lstStyle/>
          <a:p>
            <a:pPr algn="ctr"/>
            <a:r>
              <a:rPr lang="en-US" altLang="en-US" b="1" dirty="0">
                <a:latin typeface="+mn-lt"/>
              </a:rPr>
              <a:t>Continuity</a:t>
            </a:r>
          </a:p>
        </p:txBody>
      </p:sp>
      <p:pic>
        <p:nvPicPr>
          <p:cNvPr id="29699" name="Picture 2" descr="http://media.creativebloq.futurecdn.net/sites/creativebloq.com/files/images/2013/10/image03.jpg">
            <a:extLst>
              <a:ext uri="{FF2B5EF4-FFF2-40B4-BE49-F238E27FC236}">
                <a16:creationId xmlns:a16="http://schemas.microsoft.com/office/drawing/2014/main" id="{A3C5E946-4CF4-48F4-8D2C-09B732BDB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1" y="1690688"/>
            <a:ext cx="50958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FC03BDC0-3E79-4B28-A95A-80EAB9F8F92C}"/>
              </a:ext>
            </a:extLst>
          </p:cNvPr>
          <p:cNvSpPr>
            <a:spLocks noGrp="1"/>
          </p:cNvSpPr>
          <p:nvPr>
            <p:ph type="title"/>
          </p:nvPr>
        </p:nvSpPr>
        <p:spPr>
          <a:xfrm>
            <a:off x="838200" y="365125"/>
            <a:ext cx="10515600" cy="1006475"/>
          </a:xfrm>
        </p:spPr>
        <p:txBody>
          <a:bodyPr/>
          <a:lstStyle/>
          <a:p>
            <a:pPr algn="ctr"/>
            <a:r>
              <a:rPr lang="en-US" altLang="en-US" b="1" dirty="0">
                <a:latin typeface="+mn-lt"/>
              </a:rPr>
              <a:t>Connectedness</a:t>
            </a:r>
          </a:p>
        </p:txBody>
      </p:sp>
      <p:pic>
        <p:nvPicPr>
          <p:cNvPr id="30723" name="Picture 2" descr="http://www.csus.edu/indiv/w/wickelgren/psyc103/GestaltCommonRegionSign.JPG">
            <a:extLst>
              <a:ext uri="{FF2B5EF4-FFF2-40B4-BE49-F238E27FC236}">
                <a16:creationId xmlns:a16="http://schemas.microsoft.com/office/drawing/2014/main" id="{1AA23514-B7AC-4C06-B581-409CEA8821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5756" y="1702837"/>
            <a:ext cx="60245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Rectangle 3">
            <a:extLst>
              <a:ext uri="{FF2B5EF4-FFF2-40B4-BE49-F238E27FC236}">
                <a16:creationId xmlns:a16="http://schemas.microsoft.com/office/drawing/2014/main" id="{4C6C85F4-6493-491F-99FF-7F914D4EB85A}"/>
              </a:ext>
            </a:extLst>
          </p:cNvPr>
          <p:cNvSpPr>
            <a:spLocks noChangeArrowheads="1"/>
          </p:cNvSpPr>
          <p:nvPr/>
        </p:nvSpPr>
        <p:spPr bwMode="auto">
          <a:xfrm>
            <a:off x="1180323" y="5113076"/>
            <a:ext cx="97131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dirty="0">
                <a:latin typeface="+mn-lt"/>
              </a:rPr>
              <a:t>The Principle of Common Region states that objects that are within the same region are perceptually grouped together.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0B95509-18E8-4AD7-BB39-7B894FFB9062}"/>
              </a:ext>
            </a:extLst>
          </p:cNvPr>
          <p:cNvSpPr>
            <a:spLocks noGrp="1" noChangeArrowheads="1"/>
          </p:cNvSpPr>
          <p:nvPr>
            <p:ph type="title"/>
          </p:nvPr>
        </p:nvSpPr>
        <p:spPr>
          <a:xfrm>
            <a:off x="651307" y="640081"/>
            <a:ext cx="3377183" cy="3681976"/>
          </a:xfrm>
          <a:noFill/>
        </p:spPr>
        <p:txBody>
          <a:bodyPr vert="horz" lIns="91440" tIns="45720" rIns="91440" bIns="45720" rtlCol="0" anchor="b">
            <a:normAutofit/>
          </a:bodyPr>
          <a:lstStyle/>
          <a:p>
            <a:r>
              <a:rPr lang="en-US" altLang="en-US" b="1" dirty="0"/>
              <a:t>These are predictable, so they can be exploited.</a:t>
            </a:r>
          </a:p>
        </p:txBody>
      </p:sp>
      <p:pic>
        <p:nvPicPr>
          <p:cNvPr id="31747" name="Picture 4" descr="12673_MyersPsy8e_fig">
            <a:extLst>
              <a:ext uri="{FF2B5EF4-FFF2-40B4-BE49-F238E27FC236}">
                <a16:creationId xmlns:a16="http://schemas.microsoft.com/office/drawing/2014/main" id="{9AA50032-DD5E-4353-8E56-72024746C3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31" b="9179"/>
          <a:stretch/>
        </p:blipFill>
        <p:spPr bwMode="auto">
          <a:xfrm>
            <a:off x="4654297" y="10"/>
            <a:ext cx="7537704"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F4C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grass, outdoor, chair, lawn&#10;&#10;Description automatically generated">
            <a:extLst>
              <a:ext uri="{FF2B5EF4-FFF2-40B4-BE49-F238E27FC236}">
                <a16:creationId xmlns:a16="http://schemas.microsoft.com/office/drawing/2014/main" id="{DF9BD158-35C4-4675-B714-D1DBDF21C6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4395" y="643467"/>
            <a:ext cx="5543210" cy="557106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0B99374E-014F-48F1-A064-C93270695E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5" y="643466"/>
            <a:ext cx="7428089" cy="5571067"/>
          </a:xfrm>
          <a:prstGeom prst="rect">
            <a:avLst/>
          </a:prstGeom>
        </p:spPr>
      </p:pic>
    </p:spTree>
    <p:extLst>
      <p:ext uri="{BB962C8B-B14F-4D97-AF65-F5344CB8AC3E}">
        <p14:creationId xmlns:p14="http://schemas.microsoft.com/office/powerpoint/2010/main" val="1535258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00A66B13-C6BF-4CCB-B988-AE4F5051DC1B}"/>
              </a:ext>
            </a:extLst>
          </p:cNvPr>
          <p:cNvSpPr>
            <a:spLocks noGrp="1" noChangeArrowheads="1"/>
          </p:cNvSpPr>
          <p:nvPr>
            <p:ph type="title"/>
          </p:nvPr>
        </p:nvSpPr>
        <p:spPr/>
        <p:txBody>
          <a:bodyPr>
            <a:normAutofit/>
          </a:bodyPr>
          <a:lstStyle/>
          <a:p>
            <a:pPr algn="ctr" eaLnBrk="1" hangingPunct="1"/>
            <a:r>
              <a:rPr lang="en-US" altLang="en-US" b="1" dirty="0">
                <a:latin typeface="+mn-lt"/>
              </a:rPr>
              <a:t>Depth Perception</a:t>
            </a:r>
          </a:p>
        </p:txBody>
      </p:sp>
      <p:sp>
        <p:nvSpPr>
          <p:cNvPr id="38915" name="Text Box 3">
            <a:extLst>
              <a:ext uri="{FF2B5EF4-FFF2-40B4-BE49-F238E27FC236}">
                <a16:creationId xmlns:a16="http://schemas.microsoft.com/office/drawing/2014/main" id="{FE017C2D-B564-4C5F-92F7-43AB8B2144A7}"/>
              </a:ext>
            </a:extLst>
          </p:cNvPr>
          <p:cNvSpPr txBox="1">
            <a:spLocks noChangeArrowheads="1"/>
          </p:cNvSpPr>
          <p:nvPr/>
        </p:nvSpPr>
        <p:spPr bwMode="auto">
          <a:xfrm>
            <a:off x="5157787" y="5694362"/>
            <a:ext cx="18764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800" b="1" dirty="0">
                <a:latin typeface="+mn-lt"/>
              </a:rPr>
              <a:t>Visual Cliff</a:t>
            </a:r>
          </a:p>
        </p:txBody>
      </p:sp>
      <p:sp>
        <p:nvSpPr>
          <p:cNvPr id="38916" name="Rectangle 4">
            <a:extLst>
              <a:ext uri="{FF2B5EF4-FFF2-40B4-BE49-F238E27FC236}">
                <a16:creationId xmlns:a16="http://schemas.microsoft.com/office/drawing/2014/main" id="{C8085D2C-38B6-4603-B465-2C1C2CDF371C}"/>
              </a:ext>
            </a:extLst>
          </p:cNvPr>
          <p:cNvSpPr>
            <a:spLocks noGrp="1" noChangeArrowheads="1"/>
          </p:cNvSpPr>
          <p:nvPr>
            <p:ph type="body" idx="1"/>
          </p:nvPr>
        </p:nvSpPr>
        <p:spPr>
          <a:xfrm>
            <a:off x="700087" y="1811338"/>
            <a:ext cx="10791825" cy="1114425"/>
          </a:xfrm>
          <a:noFill/>
        </p:spPr>
        <p:txBody>
          <a:bodyPr>
            <a:normAutofit/>
          </a:bodyPr>
          <a:lstStyle/>
          <a:p>
            <a:pPr marL="0" indent="0" algn="ctr">
              <a:buNone/>
            </a:pPr>
            <a:r>
              <a:rPr lang="en-US" altLang="en-US" dirty="0"/>
              <a:t>Gibson and Walk  (1960) suggested that infants (crawling age) have depth perception. Even newborn animals show depth perception.</a:t>
            </a:r>
          </a:p>
        </p:txBody>
      </p:sp>
      <p:pic>
        <p:nvPicPr>
          <p:cNvPr id="38917" name="Picture 5" descr="12673_MyersPsy8e_fig">
            <a:extLst>
              <a:ext uri="{FF2B5EF4-FFF2-40B4-BE49-F238E27FC236}">
                <a16:creationId xmlns:a16="http://schemas.microsoft.com/office/drawing/2014/main" id="{3F06E70A-0E38-4DF4-8F2D-EA5B6DEEAE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425" y="3214687"/>
            <a:ext cx="7056438"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B0205ACA-DECE-44BE-A011-C51E033E2C4C}"/>
              </a:ext>
            </a:extLst>
          </p:cNvPr>
          <p:cNvSpPr>
            <a:spLocks noGrp="1"/>
          </p:cNvSpPr>
          <p:nvPr>
            <p:ph type="title"/>
          </p:nvPr>
        </p:nvSpPr>
        <p:spPr/>
        <p:txBody>
          <a:bodyPr/>
          <a:lstStyle/>
          <a:p>
            <a:pPr algn="ctr"/>
            <a:r>
              <a:rPr lang="en-US" altLang="en-US" b="1" dirty="0">
                <a:latin typeface="+mn-lt"/>
              </a:rPr>
              <a:t>Binocular Cues</a:t>
            </a:r>
          </a:p>
        </p:txBody>
      </p:sp>
      <p:sp>
        <p:nvSpPr>
          <p:cNvPr id="3" name="Content Placeholder 2">
            <a:extLst>
              <a:ext uri="{FF2B5EF4-FFF2-40B4-BE49-F238E27FC236}">
                <a16:creationId xmlns:a16="http://schemas.microsoft.com/office/drawing/2014/main" id="{E79018A5-5C81-48DD-AEEA-B74920E97806}"/>
              </a:ext>
            </a:extLst>
          </p:cNvPr>
          <p:cNvSpPr>
            <a:spLocks noGrp="1"/>
          </p:cNvSpPr>
          <p:nvPr>
            <p:ph idx="1"/>
          </p:nvPr>
        </p:nvSpPr>
        <p:spPr/>
        <p:txBody>
          <a:bodyPr/>
          <a:lstStyle/>
          <a:p>
            <a:pPr marL="0" indent="0">
              <a:buNone/>
              <a:defRPr/>
            </a:pPr>
            <a:r>
              <a:rPr lang="en-US" dirty="0"/>
              <a:t>Two eyes give us depth perception!</a:t>
            </a:r>
          </a:p>
          <a:p>
            <a:pPr marL="0" indent="0">
              <a:buNone/>
              <a:defRPr/>
            </a:pPr>
            <a:endParaRPr lang="en-US" dirty="0"/>
          </a:p>
          <a:p>
            <a:pPr marL="742950" indent="-742950">
              <a:buFontTx/>
              <a:buAutoNum type="arabicPeriod"/>
              <a:defRPr/>
            </a:pPr>
            <a:r>
              <a:rPr lang="en-US" u="sng" dirty="0"/>
              <a:t>Retinal Disparity</a:t>
            </a:r>
            <a:r>
              <a:rPr lang="en-US" dirty="0"/>
              <a:t> - </a:t>
            </a:r>
            <a:r>
              <a:rPr lang="en-US" altLang="en-US" dirty="0"/>
              <a:t>Images from two eyes differ.  Used as a cue for distance</a:t>
            </a:r>
          </a:p>
          <a:p>
            <a:pPr marL="742950" indent="-742950">
              <a:buFontTx/>
              <a:buAutoNum type="arabicPeriod"/>
              <a:defRPr/>
            </a:pPr>
            <a:endParaRPr lang="en-US" dirty="0"/>
          </a:p>
          <a:p>
            <a:pPr marL="742950" indent="-742950">
              <a:buFontTx/>
              <a:buAutoNum type="arabicPeriod"/>
              <a:defRPr/>
            </a:pPr>
            <a:r>
              <a:rPr lang="en-US" u="sng" dirty="0"/>
              <a:t>Convergence</a:t>
            </a:r>
            <a:r>
              <a:rPr lang="en-US" dirty="0"/>
              <a:t> – eyes move inward and outward depending on distance to object.</a:t>
            </a:r>
          </a:p>
          <a:p>
            <a:pPr marL="742950" indent="-742950">
              <a:buFontTx/>
              <a:buAutoNum type="arabicPeriod"/>
              <a:defRPr/>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2958984B-5488-4846-8DA5-C9F9DE967F37}"/>
              </a:ext>
            </a:extLst>
          </p:cNvPr>
          <p:cNvSpPr>
            <a:spLocks noGrp="1" noChangeArrowheads="1"/>
          </p:cNvSpPr>
          <p:nvPr>
            <p:ph type="title"/>
          </p:nvPr>
        </p:nvSpPr>
        <p:spPr/>
        <p:txBody>
          <a:bodyPr>
            <a:normAutofit/>
          </a:bodyPr>
          <a:lstStyle/>
          <a:p>
            <a:pPr algn="ctr" eaLnBrk="1" hangingPunct="1"/>
            <a:r>
              <a:rPr lang="en-US" altLang="en-US" b="1" dirty="0">
                <a:latin typeface="+mn-lt"/>
              </a:rPr>
              <a:t>Retinal Disparity</a:t>
            </a:r>
          </a:p>
        </p:txBody>
      </p:sp>
      <p:sp>
        <p:nvSpPr>
          <p:cNvPr id="41987" name="Rectangle 11">
            <a:extLst>
              <a:ext uri="{FF2B5EF4-FFF2-40B4-BE49-F238E27FC236}">
                <a16:creationId xmlns:a16="http://schemas.microsoft.com/office/drawing/2014/main" id="{4EE255DB-CCC2-4FDD-97F0-187231E020EA}"/>
              </a:ext>
            </a:extLst>
          </p:cNvPr>
          <p:cNvSpPr>
            <a:spLocks noGrp="1" noChangeArrowheads="1"/>
          </p:cNvSpPr>
          <p:nvPr>
            <p:ph idx="1"/>
          </p:nvPr>
        </p:nvSpPr>
        <p:spPr>
          <a:noFill/>
        </p:spPr>
        <p:txBody>
          <a:bodyPr>
            <a:normAutofit/>
          </a:bodyPr>
          <a:lstStyle/>
          <a:p>
            <a:pPr marL="0" indent="0">
              <a:buNone/>
            </a:pPr>
            <a:r>
              <a:rPr lang="en-US" altLang="en-US" dirty="0"/>
              <a:t>While focusing far away try touching your fingers about 5 inches directly in front of your eyes. You will see a “finger sausage”</a:t>
            </a:r>
          </a:p>
          <a:p>
            <a:pPr marL="0" indent="0">
              <a:buNone/>
            </a:pPr>
            <a:endParaRPr lang="en-US" altLang="en-US" dirty="0"/>
          </a:p>
          <a:p>
            <a:pPr marL="0" indent="0">
              <a:buNone/>
            </a:pPr>
            <a:endParaRPr lang="en-US" altLang="en-US" dirty="0"/>
          </a:p>
          <a:p>
            <a:pPr marL="0" indent="0">
              <a:buNone/>
            </a:pPr>
            <a:r>
              <a:rPr lang="en-US" altLang="en-US" dirty="0"/>
              <a:t>Try holding up two fingers one in front of the other.  Focus on the front one (you should now see two images of the back one). Now move the back one away from, then back towards you, while still focusing on the front one. </a:t>
            </a:r>
            <a:endParaRPr lang="en-US" altLang="en-US" dirty="0">
              <a:latin typeface="Palatino Linotype" panose="02040502050505030304" pitchFamily="18"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034" name="Rectangle 2">
            <a:extLst>
              <a:ext uri="{FF2B5EF4-FFF2-40B4-BE49-F238E27FC236}">
                <a16:creationId xmlns:a16="http://schemas.microsoft.com/office/drawing/2014/main" id="{473ACA05-DF8C-4DFB-BE91-8F48432FE62E}"/>
              </a:ext>
            </a:extLst>
          </p:cNvPr>
          <p:cNvSpPr>
            <a:spLocks noGrp="1" noChangeArrowheads="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altLang="en-US" sz="2600" b="1" kern="1200">
                <a:solidFill>
                  <a:srgbClr val="FFFFFF"/>
                </a:solidFill>
                <a:latin typeface="+mj-lt"/>
                <a:ea typeface="+mj-ea"/>
                <a:cs typeface="+mj-cs"/>
              </a:rPr>
              <a:t>Convergence</a:t>
            </a:r>
          </a:p>
        </p:txBody>
      </p:sp>
      <p:pic>
        <p:nvPicPr>
          <p:cNvPr id="6" name="Content Placeholder 5" descr="A picture containing wall&#10;&#10;Description automatically generated">
            <a:extLst>
              <a:ext uri="{FF2B5EF4-FFF2-40B4-BE49-F238E27FC236}">
                <a16:creationId xmlns:a16="http://schemas.microsoft.com/office/drawing/2014/main" id="{0314C147-357F-4FD2-892B-374ABA6F5E8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38600" y="1313299"/>
            <a:ext cx="5804969" cy="3091146"/>
          </a:xfrm>
          <a:prstGeom prst="rect">
            <a:avLst/>
          </a:prstGeom>
        </p:spPr>
      </p:pic>
      <p:sp>
        <p:nvSpPr>
          <p:cNvPr id="44035" name="Rectangle 3">
            <a:extLst>
              <a:ext uri="{FF2B5EF4-FFF2-40B4-BE49-F238E27FC236}">
                <a16:creationId xmlns:a16="http://schemas.microsoft.com/office/drawing/2014/main" id="{481DB663-7614-4F4F-BD9C-6FD8DCE29445}"/>
              </a:ext>
            </a:extLst>
          </p:cNvPr>
          <p:cNvSpPr>
            <a:spLocks noGrp="1" noChangeArrowheads="1"/>
          </p:cNvSpPr>
          <p:nvPr>
            <p:ph type="body" sz="half" idx="2"/>
          </p:nvPr>
        </p:nvSpPr>
        <p:spPr>
          <a:xfrm>
            <a:off x="2931736" y="5231875"/>
            <a:ext cx="8634953" cy="1168925"/>
          </a:xfrm>
        </p:spPr>
        <p:txBody>
          <a:bodyPr vert="horz" lIns="91440" tIns="45720" rIns="91440" bIns="45720" rtlCol="0">
            <a:noAutofit/>
          </a:bodyPr>
          <a:lstStyle/>
          <a:p>
            <a:pPr algn="ctr"/>
            <a:r>
              <a:rPr lang="en-US" altLang="en-US" sz="2400" dirty="0"/>
              <a:t>When eyes move inward (towards the nose) to see near objects and outward (away from the nose) to see faraway objects.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A481FFFF-5907-4F10-8D48-9FA8DFC6A45C}"/>
              </a:ext>
            </a:extLst>
          </p:cNvPr>
          <p:cNvSpPr>
            <a:spLocks noGrp="1" noChangeArrowheads="1"/>
          </p:cNvSpPr>
          <p:nvPr>
            <p:ph type="title"/>
          </p:nvPr>
        </p:nvSpPr>
        <p:spPr>
          <a:xfrm>
            <a:off x="1602557" y="395925"/>
            <a:ext cx="9062268" cy="914401"/>
          </a:xfrm>
        </p:spPr>
        <p:txBody>
          <a:bodyPr>
            <a:normAutofit/>
          </a:bodyPr>
          <a:lstStyle/>
          <a:p>
            <a:pPr algn="ctr" eaLnBrk="1" hangingPunct="1"/>
            <a:r>
              <a:rPr lang="en-US" altLang="en-US" b="1" dirty="0">
                <a:latin typeface="+mn-lt"/>
              </a:rPr>
              <a:t>Monocular Cues</a:t>
            </a:r>
          </a:p>
        </p:txBody>
      </p:sp>
      <p:sp>
        <p:nvSpPr>
          <p:cNvPr id="46083" name="Rectangle 3">
            <a:extLst>
              <a:ext uri="{FF2B5EF4-FFF2-40B4-BE49-F238E27FC236}">
                <a16:creationId xmlns:a16="http://schemas.microsoft.com/office/drawing/2014/main" id="{6B092BA3-2DAA-4824-9D16-4C8938FD6E77}"/>
              </a:ext>
            </a:extLst>
          </p:cNvPr>
          <p:cNvSpPr>
            <a:spLocks noGrp="1" noChangeArrowheads="1"/>
          </p:cNvSpPr>
          <p:nvPr>
            <p:ph type="body" sz="half" idx="1"/>
          </p:nvPr>
        </p:nvSpPr>
        <p:spPr>
          <a:xfrm>
            <a:off x="933253" y="1406387"/>
            <a:ext cx="10124387" cy="914401"/>
          </a:xfrm>
        </p:spPr>
        <p:txBody>
          <a:bodyPr/>
          <a:lstStyle/>
          <a:p>
            <a:pPr marL="0" indent="0" algn="ctr">
              <a:buNone/>
            </a:pPr>
            <a:r>
              <a:rPr lang="en-US" altLang="en-US" dirty="0">
                <a:solidFill>
                  <a:srgbClr val="0000FF"/>
                </a:solidFill>
              </a:rPr>
              <a:t>Relative Size:</a:t>
            </a:r>
            <a:r>
              <a:rPr lang="en-US" altLang="en-US" dirty="0">
                <a:solidFill>
                  <a:srgbClr val="6600CC"/>
                </a:solidFill>
              </a:rPr>
              <a:t> </a:t>
            </a:r>
            <a:r>
              <a:rPr lang="en-US" altLang="en-US" dirty="0"/>
              <a:t>If two objects are similar in size, we perceive the one that casts a smaller retinal image to be farther away.</a:t>
            </a:r>
          </a:p>
        </p:txBody>
      </p:sp>
      <p:pic>
        <p:nvPicPr>
          <p:cNvPr id="46084" name="Picture 5">
            <a:extLst>
              <a:ext uri="{FF2B5EF4-FFF2-40B4-BE49-F238E27FC236}">
                <a16:creationId xmlns:a16="http://schemas.microsoft.com/office/drawing/2014/main" id="{A554EEA1-B8C1-4ABE-A15B-63A2E8121A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2900" y="2804475"/>
            <a:ext cx="3886200" cy="353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8132" name="Picture 4" descr="12673_MyersPsy8e_6UN09">
            <a:extLst>
              <a:ext uri="{FF2B5EF4-FFF2-40B4-BE49-F238E27FC236}">
                <a16:creationId xmlns:a16="http://schemas.microsoft.com/office/drawing/2014/main" id="{18548759-30B0-4E85-9830-07DE84DDFAF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3464" r="2539"/>
          <a:stretch/>
        </p:blipFill>
        <p:spPr>
          <a:xfrm>
            <a:off x="20" y="10"/>
            <a:ext cx="4637226"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3" name="Rectangle 72">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Rectangle 2">
            <a:extLst>
              <a:ext uri="{FF2B5EF4-FFF2-40B4-BE49-F238E27FC236}">
                <a16:creationId xmlns:a16="http://schemas.microsoft.com/office/drawing/2014/main" id="{03076890-C43C-45C1-9427-23BEC87052B4}"/>
              </a:ext>
            </a:extLst>
          </p:cNvPr>
          <p:cNvSpPr>
            <a:spLocks noGrp="1" noChangeArrowheads="1"/>
          </p:cNvSpPr>
          <p:nvPr>
            <p:ph type="title"/>
          </p:nvPr>
        </p:nvSpPr>
        <p:spPr>
          <a:xfrm>
            <a:off x="5277328" y="640082"/>
            <a:ext cx="6274591" cy="2061642"/>
          </a:xfrm>
        </p:spPr>
        <p:txBody>
          <a:bodyPr vert="horz" lIns="91440" tIns="45720" rIns="91440" bIns="45720" rtlCol="0" anchor="b">
            <a:normAutofit/>
          </a:bodyPr>
          <a:lstStyle/>
          <a:p>
            <a:pPr algn="ctr"/>
            <a:r>
              <a:rPr lang="en-US" altLang="en-US" sz="6000" b="1" dirty="0">
                <a:solidFill>
                  <a:schemeClr val="bg1"/>
                </a:solidFill>
                <a:latin typeface="+mn-lt"/>
              </a:rPr>
              <a:t>Monocular Cues</a:t>
            </a:r>
          </a:p>
        </p:txBody>
      </p:sp>
      <p:sp>
        <p:nvSpPr>
          <p:cNvPr id="48131" name="Rectangle 3">
            <a:extLst>
              <a:ext uri="{FF2B5EF4-FFF2-40B4-BE49-F238E27FC236}">
                <a16:creationId xmlns:a16="http://schemas.microsoft.com/office/drawing/2014/main" id="{2465483A-FE57-4B29-A9E1-EF0775D1BBB5}"/>
              </a:ext>
            </a:extLst>
          </p:cNvPr>
          <p:cNvSpPr>
            <a:spLocks noGrp="1" noChangeArrowheads="1"/>
          </p:cNvSpPr>
          <p:nvPr>
            <p:ph type="body" sz="half" idx="2"/>
          </p:nvPr>
        </p:nvSpPr>
        <p:spPr>
          <a:xfrm>
            <a:off x="5277327" y="3429001"/>
            <a:ext cx="6274592" cy="1284402"/>
          </a:xfrm>
        </p:spPr>
        <p:txBody>
          <a:bodyPr vert="horz" lIns="91440" tIns="45720" rIns="91440" bIns="45720" rtlCol="0">
            <a:normAutofit/>
          </a:bodyPr>
          <a:lstStyle/>
          <a:p>
            <a:r>
              <a:rPr lang="en-US" altLang="en-US" sz="2400" u="sng" dirty="0">
                <a:solidFill>
                  <a:schemeClr val="bg1"/>
                </a:solidFill>
              </a:rPr>
              <a:t>Interposition</a:t>
            </a:r>
            <a:r>
              <a:rPr lang="en-US" altLang="en-US" sz="2400" dirty="0">
                <a:solidFill>
                  <a:schemeClr val="bg1"/>
                </a:solidFill>
              </a:rPr>
              <a:t> - Objects that occlude (block) other objects tend to be perceived as closer.</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A76475B6-03C7-4535-B96B-6F706A88DECC}"/>
              </a:ext>
            </a:extLst>
          </p:cNvPr>
          <p:cNvSpPr>
            <a:spLocks noGrp="1" noChangeArrowheads="1"/>
          </p:cNvSpPr>
          <p:nvPr>
            <p:ph type="title"/>
          </p:nvPr>
        </p:nvSpPr>
        <p:spPr>
          <a:xfrm>
            <a:off x="2043718" y="377073"/>
            <a:ext cx="7772400" cy="799266"/>
          </a:xfrm>
        </p:spPr>
        <p:txBody>
          <a:bodyPr>
            <a:normAutofit/>
          </a:bodyPr>
          <a:lstStyle/>
          <a:p>
            <a:pPr algn="ctr" eaLnBrk="1" hangingPunct="1"/>
            <a:r>
              <a:rPr lang="en-US" altLang="en-US" b="1" dirty="0">
                <a:latin typeface="+mn-lt"/>
              </a:rPr>
              <a:t>Monocular Cues</a:t>
            </a:r>
          </a:p>
        </p:txBody>
      </p:sp>
      <p:sp>
        <p:nvSpPr>
          <p:cNvPr id="52227" name="Rectangle 3">
            <a:extLst>
              <a:ext uri="{FF2B5EF4-FFF2-40B4-BE49-F238E27FC236}">
                <a16:creationId xmlns:a16="http://schemas.microsoft.com/office/drawing/2014/main" id="{E20F3D95-C184-401B-A6A0-3ABC2FABE1B6}"/>
              </a:ext>
            </a:extLst>
          </p:cNvPr>
          <p:cNvSpPr>
            <a:spLocks noGrp="1" noChangeArrowheads="1"/>
          </p:cNvSpPr>
          <p:nvPr>
            <p:ph type="body" sz="half" idx="1"/>
          </p:nvPr>
        </p:nvSpPr>
        <p:spPr>
          <a:xfrm>
            <a:off x="669303" y="1338264"/>
            <a:ext cx="10831398" cy="709611"/>
          </a:xfrm>
        </p:spPr>
        <p:txBody>
          <a:bodyPr>
            <a:normAutofit/>
          </a:bodyPr>
          <a:lstStyle/>
          <a:p>
            <a:pPr marL="0" indent="0" algn="ctr">
              <a:buNone/>
            </a:pPr>
            <a:r>
              <a:rPr lang="en-US" altLang="en-US" dirty="0">
                <a:solidFill>
                  <a:srgbClr val="0000FF"/>
                </a:solidFill>
              </a:rPr>
              <a:t>Texture Gradient:</a:t>
            </a:r>
            <a:r>
              <a:rPr lang="en-US" altLang="en-US" dirty="0">
                <a:solidFill>
                  <a:srgbClr val="6600CC"/>
                </a:solidFill>
              </a:rPr>
              <a:t>  C</a:t>
            </a:r>
            <a:r>
              <a:rPr lang="en-US" altLang="en-US" dirty="0"/>
              <a:t>ourser textures appear closer</a:t>
            </a:r>
          </a:p>
        </p:txBody>
      </p:sp>
      <p:pic>
        <p:nvPicPr>
          <p:cNvPr id="8" name="Content Placeholder 7" descr="A field of red flowers&#10;&#10;Description automatically generated with low confidence">
            <a:extLst>
              <a:ext uri="{FF2B5EF4-FFF2-40B4-BE49-F238E27FC236}">
                <a16:creationId xmlns:a16="http://schemas.microsoft.com/office/drawing/2014/main" id="{91920095-9E19-4F02-BCC2-A8D27BD153F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462088" y="2257425"/>
            <a:ext cx="9358311" cy="4429125"/>
          </a:xfr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89B01BE-EBDA-40EF-90A3-FDD39CC8A2E4}"/>
              </a:ext>
            </a:extLst>
          </p:cNvPr>
          <p:cNvSpPr>
            <a:spLocks noGrp="1" noChangeArrowheads="1"/>
          </p:cNvSpPr>
          <p:nvPr>
            <p:ph type="title"/>
          </p:nvPr>
        </p:nvSpPr>
        <p:spPr>
          <a:xfrm>
            <a:off x="839788" y="457200"/>
            <a:ext cx="3675651" cy="975674"/>
          </a:xfrm>
        </p:spPr>
        <p:txBody>
          <a:bodyPr/>
          <a:lstStyle/>
          <a:p>
            <a:pPr eaLnBrk="1" hangingPunct="1"/>
            <a:r>
              <a:rPr lang="en-US" altLang="en-US" sz="4000" b="1" dirty="0">
                <a:latin typeface="+mn-lt"/>
              </a:rPr>
              <a:t>Monocular Cues</a:t>
            </a:r>
          </a:p>
        </p:txBody>
      </p:sp>
      <p:pic>
        <p:nvPicPr>
          <p:cNvPr id="56324" name="Picture 4" descr="12673_MyersPsy8e_6UN14">
            <a:extLst>
              <a:ext uri="{FF2B5EF4-FFF2-40B4-BE49-F238E27FC236}">
                <a16:creationId xmlns:a16="http://schemas.microsoft.com/office/drawing/2014/main" id="{F2A16683-A10F-4763-80AB-069A738FD54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5183188" y="1042171"/>
            <a:ext cx="6172200" cy="476413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6323" name="Rectangle 3">
            <a:extLst>
              <a:ext uri="{FF2B5EF4-FFF2-40B4-BE49-F238E27FC236}">
                <a16:creationId xmlns:a16="http://schemas.microsoft.com/office/drawing/2014/main" id="{162E3E96-8E0E-4783-8812-46C28E723853}"/>
              </a:ext>
            </a:extLst>
          </p:cNvPr>
          <p:cNvSpPr>
            <a:spLocks noGrp="1" noChangeArrowheads="1"/>
          </p:cNvSpPr>
          <p:nvPr>
            <p:ph type="body" sz="half" idx="2"/>
          </p:nvPr>
        </p:nvSpPr>
        <p:spPr>
          <a:xfrm>
            <a:off x="395288" y="2057399"/>
            <a:ext cx="4373561" cy="3686175"/>
          </a:xfrm>
        </p:spPr>
        <p:txBody>
          <a:bodyPr>
            <a:normAutofit/>
          </a:bodyPr>
          <a:lstStyle/>
          <a:p>
            <a:pPr marL="0" indent="0">
              <a:buNone/>
            </a:pPr>
            <a:r>
              <a:rPr lang="en-US" altLang="en-US" sz="2800" dirty="0">
                <a:solidFill>
                  <a:srgbClr val="0000FF"/>
                </a:solidFill>
              </a:rPr>
              <a:t>Linear Perspective:</a:t>
            </a:r>
            <a:r>
              <a:rPr lang="en-US" altLang="en-US" sz="2800" dirty="0">
                <a:solidFill>
                  <a:srgbClr val="6600CC"/>
                </a:solidFill>
              </a:rPr>
              <a:t> </a:t>
            </a:r>
          </a:p>
          <a:p>
            <a:pPr marL="0" indent="0">
              <a:buNone/>
            </a:pPr>
            <a:r>
              <a:rPr lang="en-US" altLang="en-US" sz="2800" dirty="0"/>
              <a:t>Parallel lines, such as railroad tracks, appear to converge in the distance. The more the lines converge, the greater their perceived distance.</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0" name="Rectangle 2">
            <a:extLst>
              <a:ext uri="{FF2B5EF4-FFF2-40B4-BE49-F238E27FC236}">
                <a16:creationId xmlns:a16="http://schemas.microsoft.com/office/drawing/2014/main" id="{17D4C410-F9AE-4DA3-A2A6-FDF2AF5A4968}"/>
              </a:ext>
            </a:extLst>
          </p:cNvPr>
          <p:cNvSpPr>
            <a:spLocks noGrp="1" noChangeArrowheads="1"/>
          </p:cNvSpPr>
          <p:nvPr>
            <p:ph type="title"/>
          </p:nvPr>
        </p:nvSpPr>
        <p:spPr>
          <a:xfrm>
            <a:off x="674237" y="914401"/>
            <a:ext cx="3657600" cy="1960774"/>
          </a:xfrm>
        </p:spPr>
        <p:txBody>
          <a:bodyPr vert="horz" lIns="91440" tIns="45720" rIns="91440" bIns="45720" rtlCol="0" anchor="b">
            <a:normAutofit/>
          </a:bodyPr>
          <a:lstStyle/>
          <a:p>
            <a:pPr algn="ctr"/>
            <a:r>
              <a:rPr lang="en-US" altLang="en-US" sz="4800" b="1" kern="1200" dirty="0">
                <a:solidFill>
                  <a:srgbClr val="FFFFFF"/>
                </a:solidFill>
                <a:latin typeface="+mj-lt"/>
                <a:ea typeface="+mj-ea"/>
                <a:cs typeface="+mj-cs"/>
              </a:rPr>
              <a:t>Monocular Cues</a:t>
            </a:r>
          </a:p>
        </p:txBody>
      </p:sp>
      <p:sp>
        <p:nvSpPr>
          <p:cNvPr id="58371" name="Rectangle 3">
            <a:extLst>
              <a:ext uri="{FF2B5EF4-FFF2-40B4-BE49-F238E27FC236}">
                <a16:creationId xmlns:a16="http://schemas.microsoft.com/office/drawing/2014/main" id="{3C62D17C-6684-454D-946E-12697E8DC855}"/>
              </a:ext>
            </a:extLst>
          </p:cNvPr>
          <p:cNvSpPr>
            <a:spLocks noGrp="1" noChangeArrowheads="1"/>
          </p:cNvSpPr>
          <p:nvPr>
            <p:ph type="body" sz="half" idx="2"/>
          </p:nvPr>
        </p:nvSpPr>
        <p:spPr>
          <a:xfrm>
            <a:off x="556180" y="4170501"/>
            <a:ext cx="3902697" cy="1525597"/>
          </a:xfrm>
        </p:spPr>
        <p:txBody>
          <a:bodyPr vert="horz" lIns="91440" tIns="45720" rIns="91440" bIns="45720" rtlCol="0">
            <a:normAutofit/>
          </a:bodyPr>
          <a:lstStyle/>
          <a:p>
            <a:pPr algn="ctr"/>
            <a:r>
              <a:rPr lang="en-US" altLang="en-US" sz="2400" kern="1200" dirty="0">
                <a:solidFill>
                  <a:srgbClr val="FFFFFF"/>
                </a:solidFill>
                <a:latin typeface="+mn-lt"/>
                <a:ea typeface="+mn-ea"/>
                <a:cs typeface="+mn-cs"/>
              </a:rPr>
              <a:t>Light and Shadow:</a:t>
            </a:r>
            <a:r>
              <a:rPr lang="en-US" altLang="en-US" sz="2400" dirty="0">
                <a:solidFill>
                  <a:srgbClr val="FFFFFF"/>
                </a:solidFill>
              </a:rPr>
              <a:t> when </a:t>
            </a:r>
            <a:r>
              <a:rPr lang="en-US" altLang="en-US" sz="2400" kern="1200" dirty="0">
                <a:solidFill>
                  <a:srgbClr val="FFFFFF"/>
                </a:solidFill>
                <a:latin typeface="+mn-lt"/>
                <a:ea typeface="+mn-ea"/>
                <a:cs typeface="+mn-cs"/>
              </a:rPr>
              <a:t>shaded </a:t>
            </a:r>
            <a:r>
              <a:rPr lang="en-US" altLang="en-US" sz="2400" kern="1200">
                <a:solidFill>
                  <a:srgbClr val="FFFFFF"/>
                </a:solidFill>
                <a:latin typeface="+mn-lt"/>
                <a:ea typeface="+mn-ea"/>
                <a:cs typeface="+mn-cs"/>
              </a:rPr>
              <a:t>on </a:t>
            </a:r>
            <a:r>
              <a:rPr lang="en-US" altLang="en-US" sz="2400">
                <a:solidFill>
                  <a:srgbClr val="FFFFFF"/>
                </a:solidFill>
              </a:rPr>
              <a:t>the bottom</a:t>
            </a:r>
            <a:r>
              <a:rPr lang="en-US" altLang="en-US" sz="2400" kern="1200">
                <a:solidFill>
                  <a:srgbClr val="FFFFFF"/>
                </a:solidFill>
                <a:latin typeface="+mn-lt"/>
                <a:ea typeface="+mn-ea"/>
                <a:cs typeface="+mn-cs"/>
              </a:rPr>
              <a:t> </a:t>
            </a:r>
            <a:r>
              <a:rPr lang="en-US" altLang="en-US" sz="2400" kern="1200" dirty="0">
                <a:solidFill>
                  <a:srgbClr val="FFFFFF"/>
                </a:solidFill>
                <a:latin typeface="+mn-lt"/>
                <a:ea typeface="+mn-ea"/>
                <a:cs typeface="+mn-cs"/>
              </a:rPr>
              <a:t>it appears to stick out.</a:t>
            </a:r>
          </a:p>
        </p:txBody>
      </p:sp>
      <p:cxnSp>
        <p:nvCxnSpPr>
          <p:cNvPr id="74" name="Straight Connector 73">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Content Placeholder 5">
            <a:extLst>
              <a:ext uri="{FF2B5EF4-FFF2-40B4-BE49-F238E27FC236}">
                <a16:creationId xmlns:a16="http://schemas.microsoft.com/office/drawing/2014/main" id="{6F7016C2-15AE-46A3-A279-8852F3D142C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90196" y="492573"/>
            <a:ext cx="5880796" cy="5880796"/>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EC9564-A2AA-4BB9-9493-E0C0D415C3F1}"/>
              </a:ext>
            </a:extLst>
          </p:cNvPr>
          <p:cNvSpPr>
            <a:spLocks noGrp="1"/>
          </p:cNvSpPr>
          <p:nvPr>
            <p:ph type="title"/>
          </p:nvPr>
        </p:nvSpPr>
        <p:spPr>
          <a:xfrm>
            <a:off x="838200" y="365126"/>
            <a:ext cx="10515600" cy="806450"/>
          </a:xfrm>
        </p:spPr>
        <p:txBody>
          <a:bodyPr/>
          <a:lstStyle/>
          <a:p>
            <a:r>
              <a:rPr lang="en-US" b="1" dirty="0">
                <a:latin typeface="+mn-lt"/>
              </a:rPr>
              <a:t>Questions</a:t>
            </a:r>
          </a:p>
        </p:txBody>
      </p:sp>
      <p:sp>
        <p:nvSpPr>
          <p:cNvPr id="6" name="Content Placeholder 5">
            <a:extLst>
              <a:ext uri="{FF2B5EF4-FFF2-40B4-BE49-F238E27FC236}">
                <a16:creationId xmlns:a16="http://schemas.microsoft.com/office/drawing/2014/main" id="{44B5BE83-27D0-42EE-B8A7-58474FC3B68A}"/>
              </a:ext>
            </a:extLst>
          </p:cNvPr>
          <p:cNvSpPr>
            <a:spLocks noGrp="1"/>
          </p:cNvSpPr>
          <p:nvPr>
            <p:ph idx="1"/>
          </p:nvPr>
        </p:nvSpPr>
        <p:spPr>
          <a:xfrm>
            <a:off x="838200" y="1638300"/>
            <a:ext cx="10515600" cy="4538663"/>
          </a:xfrm>
        </p:spPr>
        <p:txBody>
          <a:bodyPr/>
          <a:lstStyle/>
          <a:p>
            <a:pPr marL="0" indent="0">
              <a:buNone/>
            </a:pPr>
            <a:r>
              <a:rPr lang="en-US" sz="2400" b="0" i="0" u="none" strike="noStrike" baseline="0" dirty="0">
                <a:solidFill>
                  <a:srgbClr val="000000"/>
                </a:solidFill>
              </a:rPr>
              <a:t>One of the ways we perceive images is by organizing stimuli into an object seen against its surroundings. What is this perceptual tendency called?</a:t>
            </a:r>
          </a:p>
          <a:p>
            <a:pPr marL="0" marR="0" indent="0" algn="l">
              <a:buNone/>
            </a:pPr>
            <a:endParaRPr lang="en-US" sz="2400" dirty="0">
              <a:solidFill>
                <a:srgbClr val="000000"/>
              </a:solidFill>
            </a:endParaRPr>
          </a:p>
          <a:p>
            <a:pPr marL="0" marR="0" indent="0" algn="l">
              <a:buNone/>
            </a:pPr>
            <a:r>
              <a:rPr lang="en-US" sz="2400" b="0" i="0" u="none" strike="noStrike" baseline="0" dirty="0">
                <a:solidFill>
                  <a:srgbClr val="000000"/>
                </a:solidFill>
              </a:rPr>
              <a:t>a.	opponent-process theory	</a:t>
            </a:r>
          </a:p>
          <a:p>
            <a:pPr marL="0" marR="0" indent="0" algn="l">
              <a:buNone/>
            </a:pPr>
            <a:r>
              <a:rPr lang="en-US" sz="2400" b="0" i="0" u="none" strike="noStrike" baseline="0" dirty="0">
                <a:solidFill>
                  <a:srgbClr val="000000"/>
                </a:solidFill>
              </a:rPr>
              <a:t>b.	binocular cue	</a:t>
            </a:r>
          </a:p>
          <a:p>
            <a:pPr marL="0" marR="0" indent="0" algn="l">
              <a:buNone/>
            </a:pPr>
            <a:r>
              <a:rPr lang="en-US" sz="2400" b="0" i="0" u="none" strike="noStrike" baseline="0" dirty="0">
                <a:solidFill>
                  <a:srgbClr val="000000"/>
                </a:solidFill>
              </a:rPr>
              <a:t>c.	retinal disparity	</a:t>
            </a:r>
          </a:p>
          <a:p>
            <a:pPr marL="0" marR="0" indent="0" algn="l">
              <a:buNone/>
            </a:pPr>
            <a:r>
              <a:rPr lang="en-US" sz="2400" b="0" i="0" u="none" strike="noStrike" baseline="0" dirty="0">
                <a:solidFill>
                  <a:srgbClr val="000000"/>
                </a:solidFill>
              </a:rPr>
              <a:t>d.	figure-ground	</a:t>
            </a:r>
          </a:p>
          <a:p>
            <a:pPr marL="0" marR="0" indent="0" algn="l">
              <a:buNone/>
            </a:pPr>
            <a:r>
              <a:rPr lang="en-US" sz="2400" b="0" i="0" u="none" strike="noStrike" baseline="0" dirty="0">
                <a:solidFill>
                  <a:srgbClr val="000000"/>
                </a:solidFill>
              </a:rPr>
              <a:t>e.	sensory adaptation</a:t>
            </a:r>
          </a:p>
          <a:p>
            <a:endParaRPr lang="en-US" dirty="0"/>
          </a:p>
        </p:txBody>
      </p:sp>
    </p:spTree>
    <p:extLst>
      <p:ext uri="{BB962C8B-B14F-4D97-AF65-F5344CB8AC3E}">
        <p14:creationId xmlns:p14="http://schemas.microsoft.com/office/powerpoint/2010/main" val="848299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5BB45-1107-4090-A46A-CB562BA90923}"/>
              </a:ext>
            </a:extLst>
          </p:cNvPr>
          <p:cNvSpPr>
            <a:spLocks noGrp="1"/>
          </p:cNvSpPr>
          <p:nvPr>
            <p:ph type="title"/>
          </p:nvPr>
        </p:nvSpPr>
        <p:spPr/>
        <p:txBody>
          <a:bodyPr/>
          <a:lstStyle/>
          <a:p>
            <a:r>
              <a:rPr lang="en-US" sz="4000" b="1" dirty="0">
                <a:solidFill>
                  <a:srgbClr val="000000"/>
                </a:solidFill>
                <a:latin typeface="+mn-lt"/>
              </a:rPr>
              <a:t>Questions</a:t>
            </a:r>
            <a:endParaRPr lang="en-US" b="1" dirty="0">
              <a:latin typeface="+mn-lt"/>
            </a:endParaRPr>
          </a:p>
        </p:txBody>
      </p:sp>
      <p:sp>
        <p:nvSpPr>
          <p:cNvPr id="3" name="Content Placeholder 2">
            <a:extLst>
              <a:ext uri="{FF2B5EF4-FFF2-40B4-BE49-F238E27FC236}">
                <a16:creationId xmlns:a16="http://schemas.microsoft.com/office/drawing/2014/main" id="{2788B5EE-DEE4-4105-9F77-7752CFB5BF5A}"/>
              </a:ext>
            </a:extLst>
          </p:cNvPr>
          <p:cNvSpPr>
            <a:spLocks noGrp="1"/>
          </p:cNvSpPr>
          <p:nvPr>
            <p:ph idx="1"/>
          </p:nvPr>
        </p:nvSpPr>
        <p:spPr/>
        <p:txBody>
          <a:bodyPr/>
          <a:lstStyle/>
          <a:p>
            <a:pPr marL="0" indent="0">
              <a:buNone/>
            </a:pPr>
            <a:r>
              <a:rPr lang="en-US" sz="2400" dirty="0">
                <a:solidFill>
                  <a:srgbClr val="000000"/>
                </a:solidFill>
              </a:rPr>
              <a:t>The</a:t>
            </a:r>
            <a:r>
              <a:rPr lang="en-US" sz="2400" b="0" i="0" u="none" strike="noStrike" baseline="0" dirty="0">
                <a:solidFill>
                  <a:srgbClr val="000000"/>
                </a:solidFill>
              </a:rPr>
              <a:t> perceptual tendency to group together stimuli that are near each other is called</a:t>
            </a:r>
          </a:p>
          <a:p>
            <a:pPr marL="0" marR="0" indent="0" algn="l">
              <a:buNone/>
            </a:pPr>
            <a:endParaRPr lang="en-US" sz="2400" b="0" i="0" u="none" strike="noStrike" baseline="0" dirty="0">
              <a:solidFill>
                <a:srgbClr val="000000"/>
              </a:solidFill>
            </a:endParaRPr>
          </a:p>
          <a:p>
            <a:pPr marL="0" marR="0" indent="0" algn="l">
              <a:buNone/>
            </a:pPr>
            <a:r>
              <a:rPr lang="en-US" sz="2400" dirty="0">
                <a:solidFill>
                  <a:srgbClr val="000000"/>
                </a:solidFill>
              </a:rPr>
              <a:t>a. 	</a:t>
            </a:r>
            <a:r>
              <a:rPr lang="en-US" sz="2400" b="0" i="0" u="none" strike="noStrike" baseline="0" dirty="0">
                <a:solidFill>
                  <a:srgbClr val="000000"/>
                </a:solidFill>
              </a:rPr>
              <a:t>interposition.	</a:t>
            </a:r>
          </a:p>
          <a:p>
            <a:pPr marL="0" marR="0" indent="0" algn="l">
              <a:buNone/>
            </a:pPr>
            <a:r>
              <a:rPr lang="en-US" sz="2400" b="0" i="0" u="none" strike="noStrike" baseline="0" dirty="0">
                <a:solidFill>
                  <a:srgbClr val="000000"/>
                </a:solidFill>
              </a:rPr>
              <a:t>b.	perceptual set.	</a:t>
            </a:r>
          </a:p>
          <a:p>
            <a:pPr marL="0" marR="0" indent="0" algn="l">
              <a:buNone/>
            </a:pPr>
            <a:r>
              <a:rPr lang="en-US" sz="2400" b="0" i="0" u="none" strike="noStrike" baseline="0" dirty="0">
                <a:solidFill>
                  <a:srgbClr val="000000"/>
                </a:solidFill>
              </a:rPr>
              <a:t>c.	proximity.	</a:t>
            </a:r>
          </a:p>
          <a:p>
            <a:pPr marL="0" marR="0" indent="0" algn="l">
              <a:buNone/>
            </a:pPr>
            <a:r>
              <a:rPr lang="en-US" sz="2400" b="0" i="0" u="none" strike="noStrike" baseline="0" dirty="0">
                <a:solidFill>
                  <a:srgbClr val="000000"/>
                </a:solidFill>
              </a:rPr>
              <a:t>d.	closure.	</a:t>
            </a:r>
          </a:p>
          <a:p>
            <a:pPr marL="0" marR="0" indent="0" algn="l">
              <a:buNone/>
            </a:pPr>
            <a:r>
              <a:rPr lang="en-US" sz="2400" b="0" i="0" u="none" strike="noStrike" baseline="0" dirty="0">
                <a:solidFill>
                  <a:srgbClr val="000000"/>
                </a:solidFill>
              </a:rPr>
              <a:t>e.	disparity.</a:t>
            </a:r>
          </a:p>
          <a:p>
            <a:endParaRPr lang="en-US" dirty="0"/>
          </a:p>
        </p:txBody>
      </p:sp>
    </p:spTree>
    <p:extLst>
      <p:ext uri="{BB962C8B-B14F-4D97-AF65-F5344CB8AC3E}">
        <p14:creationId xmlns:p14="http://schemas.microsoft.com/office/powerpoint/2010/main" val="631012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FC37D-76AC-41E5-9963-A1DFB09E99B0}"/>
              </a:ext>
            </a:extLst>
          </p:cNvPr>
          <p:cNvSpPr>
            <a:spLocks noGrp="1"/>
          </p:cNvSpPr>
          <p:nvPr>
            <p:ph type="title"/>
          </p:nvPr>
        </p:nvSpPr>
        <p:spPr/>
        <p:txBody>
          <a:bodyPr/>
          <a:lstStyle/>
          <a:p>
            <a:r>
              <a:rPr lang="en-US" b="1" dirty="0">
                <a:latin typeface="+mn-lt"/>
              </a:rPr>
              <a:t>Questions</a:t>
            </a:r>
          </a:p>
        </p:txBody>
      </p:sp>
      <p:sp>
        <p:nvSpPr>
          <p:cNvPr id="3" name="Content Placeholder 2">
            <a:extLst>
              <a:ext uri="{FF2B5EF4-FFF2-40B4-BE49-F238E27FC236}">
                <a16:creationId xmlns:a16="http://schemas.microsoft.com/office/drawing/2014/main" id="{9ED89E05-290F-4BEA-A253-96FBA4054A9A}"/>
              </a:ext>
            </a:extLst>
          </p:cNvPr>
          <p:cNvSpPr>
            <a:spLocks noGrp="1"/>
          </p:cNvSpPr>
          <p:nvPr>
            <p:ph idx="1"/>
          </p:nvPr>
        </p:nvSpPr>
        <p:spPr/>
        <p:txBody>
          <a:bodyPr/>
          <a:lstStyle/>
          <a:p>
            <a:pPr marL="0" indent="0">
              <a:buNone/>
            </a:pPr>
            <a:r>
              <a:rPr lang="en-US" sz="2400" b="0" i="0" u="none" strike="noStrike" baseline="0" dirty="0">
                <a:solidFill>
                  <a:srgbClr val="000000"/>
                </a:solidFill>
              </a:rPr>
              <a:t>Feature detectors</a:t>
            </a:r>
          </a:p>
          <a:p>
            <a:pPr marL="0" marR="0" indent="0" algn="l">
              <a:buNone/>
            </a:pPr>
            <a:endParaRPr lang="en-US" sz="2400" b="0" i="0" u="none" strike="noStrike" baseline="0" dirty="0">
              <a:solidFill>
                <a:srgbClr val="000000"/>
              </a:solidFill>
            </a:endParaRPr>
          </a:p>
          <a:p>
            <a:pPr marL="0" marR="0" indent="0" algn="l">
              <a:buNone/>
            </a:pPr>
            <a:r>
              <a:rPr lang="en-US" sz="2400" dirty="0">
                <a:solidFill>
                  <a:srgbClr val="000000"/>
                </a:solidFill>
              </a:rPr>
              <a:t>a.	</a:t>
            </a:r>
            <a:r>
              <a:rPr lang="en-US" sz="2400" b="0" i="0" u="none" strike="noStrike" baseline="0" dirty="0">
                <a:solidFill>
                  <a:srgbClr val="000000"/>
                </a:solidFill>
              </a:rPr>
              <a:t>are retinal cells that allow you to see in dim light and are located in the periphery of the eye.	</a:t>
            </a:r>
          </a:p>
          <a:p>
            <a:pPr marL="0" marR="0" indent="0" algn="l">
              <a:buNone/>
            </a:pPr>
            <a:r>
              <a:rPr lang="en-US" sz="2400" b="0" i="0" u="none" strike="noStrike" baseline="0" dirty="0">
                <a:solidFill>
                  <a:srgbClr val="000000"/>
                </a:solidFill>
              </a:rPr>
              <a:t>b.	combine to form the optic nerve, which sends visual information to the brain.	</a:t>
            </a:r>
          </a:p>
          <a:p>
            <a:pPr marL="0" marR="0" indent="0" algn="l">
              <a:buNone/>
            </a:pPr>
            <a:r>
              <a:rPr lang="en-US" sz="2400" b="0" i="0" u="none" strike="noStrike" baseline="0" dirty="0">
                <a:solidFill>
                  <a:srgbClr val="000000"/>
                </a:solidFill>
              </a:rPr>
              <a:t>c.	are primarily located in the fovea.	</a:t>
            </a:r>
          </a:p>
          <a:p>
            <a:pPr marL="0" marR="0" indent="0" algn="l">
              <a:buNone/>
            </a:pPr>
            <a:r>
              <a:rPr lang="en-US" sz="2400" b="0" i="0" u="none" strike="noStrike" baseline="0" dirty="0">
                <a:solidFill>
                  <a:srgbClr val="000000"/>
                </a:solidFill>
              </a:rPr>
              <a:t>d.	are nerve cells in the brain's visual cortex that fire in response to specific edges, lines, and angles.	</a:t>
            </a:r>
          </a:p>
          <a:p>
            <a:pPr marL="0" marR="0" indent="0" algn="l">
              <a:buNone/>
            </a:pPr>
            <a:r>
              <a:rPr lang="en-US" sz="2400" b="0" i="0" u="none" strike="noStrike" baseline="0" dirty="0">
                <a:solidFill>
                  <a:srgbClr val="000000"/>
                </a:solidFill>
              </a:rPr>
              <a:t>e.	cause the lens to change its curvature in response to incoming light waves.</a:t>
            </a:r>
          </a:p>
          <a:p>
            <a:endParaRPr lang="en-US" sz="2400" dirty="0"/>
          </a:p>
          <a:p>
            <a:endParaRPr lang="en-US" dirty="0"/>
          </a:p>
        </p:txBody>
      </p:sp>
    </p:spTree>
    <p:extLst>
      <p:ext uri="{BB962C8B-B14F-4D97-AF65-F5344CB8AC3E}">
        <p14:creationId xmlns:p14="http://schemas.microsoft.com/office/powerpoint/2010/main" val="38696824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677</Words>
  <Application>Microsoft Office PowerPoint</Application>
  <PresentationFormat>Widescreen</PresentationFormat>
  <Paragraphs>86</Paragraphs>
  <Slides>31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Calibri Light</vt:lpstr>
      <vt:lpstr>Palatino Linotype</vt:lpstr>
      <vt:lpstr>Times New Roman</vt:lpstr>
      <vt:lpstr>Wingdings</vt:lpstr>
      <vt:lpstr>Office Theme</vt:lpstr>
      <vt:lpstr>Feature Detectors</vt:lpstr>
      <vt:lpstr>PowerPoint Presentation</vt:lpstr>
      <vt:lpstr>Sidewalk Chalk Art</vt:lpstr>
      <vt:lpstr>Figure-Ground</vt:lpstr>
      <vt:lpstr>Examples of Figure-Ground</vt:lpstr>
      <vt:lpstr>Examples of Figure-Ground</vt:lpstr>
      <vt:lpstr>Figure-Ground</vt:lpstr>
      <vt:lpstr>Closure</vt:lpstr>
      <vt:lpstr>Closure</vt:lpstr>
      <vt:lpstr>Proximity  </vt:lpstr>
      <vt:lpstr>Proximity  </vt:lpstr>
      <vt:lpstr>Proximity and Closure  </vt:lpstr>
      <vt:lpstr>Similarity</vt:lpstr>
      <vt:lpstr>Similarity</vt:lpstr>
      <vt:lpstr>Continuity</vt:lpstr>
      <vt:lpstr>Connectedness</vt:lpstr>
      <vt:lpstr>These are predictable, so they can be exploited.</vt:lpstr>
      <vt:lpstr>PowerPoint Presentation</vt:lpstr>
      <vt:lpstr>PowerPoint Presentation</vt:lpstr>
      <vt:lpstr>Depth Perception</vt:lpstr>
      <vt:lpstr>Binocular Cues</vt:lpstr>
      <vt:lpstr>Retinal Disparity</vt:lpstr>
      <vt:lpstr>Convergence</vt:lpstr>
      <vt:lpstr>Monocular Cues</vt:lpstr>
      <vt:lpstr>Monocular Cues</vt:lpstr>
      <vt:lpstr>Monocular Cues</vt:lpstr>
      <vt:lpstr>Monocular Cues</vt:lpstr>
      <vt:lpstr>Monocular Cues</vt:lpstr>
      <vt:lpstr>Questions</vt:lpstr>
      <vt:lpstr>Questions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F</dc:creator>
  <cp:lastModifiedBy>M F</cp:lastModifiedBy>
  <cp:revision>11</cp:revision>
  <dcterms:created xsi:type="dcterms:W3CDTF">2020-11-16T00:50:04Z</dcterms:created>
  <dcterms:modified xsi:type="dcterms:W3CDTF">2021-11-29T18:55:38Z</dcterms:modified>
</cp:coreProperties>
</file>