
<file path=[Content_Types].xml><?xml version="1.0" encoding="utf-8"?>
<Types xmlns="http://schemas.openxmlformats.org/package/2006/content-types">
  <Default Extension="jpeg" ContentType="image/jpeg"/>
  <Default Extension="jpg" ContentType="image/gif"/>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2.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19" r:id="rId2"/>
    <p:sldId id="318" r:id="rId3"/>
    <p:sldId id="309" r:id="rId4"/>
    <p:sldId id="310" r:id="rId5"/>
    <p:sldId id="311" r:id="rId6"/>
    <p:sldId id="314" r:id="rId7"/>
    <p:sldId id="317" r:id="rId8"/>
    <p:sldId id="264" r:id="rId9"/>
    <p:sldId id="265" r:id="rId10"/>
    <p:sldId id="272" r:id="rId11"/>
    <p:sldId id="271" r:id="rId12"/>
    <p:sldId id="273" r:id="rId13"/>
    <p:sldId id="270" r:id="rId14"/>
    <p:sldId id="268" r:id="rId15"/>
    <p:sldId id="269" r:id="rId16"/>
    <p:sldId id="274" r:id="rId17"/>
    <p:sldId id="294" r:id="rId18"/>
    <p:sldId id="275" r:id="rId19"/>
    <p:sldId id="276" r:id="rId20"/>
    <p:sldId id="277" r:id="rId21"/>
    <p:sldId id="278" r:id="rId22"/>
    <p:sldId id="280" r:id="rId23"/>
    <p:sldId id="299" r:id="rId24"/>
    <p:sldId id="283" r:id="rId25"/>
    <p:sldId id="284" r:id="rId26"/>
    <p:sldId id="286" r:id="rId27"/>
    <p:sldId id="287" r:id="rId28"/>
    <p:sldId id="300" r:id="rId29"/>
    <p:sldId id="295" r:id="rId30"/>
    <p:sldId id="296"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152" d="100"/>
          <a:sy n="152" d="100"/>
        </p:scale>
        <p:origin x="58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280CF6F-DB81-4ECA-BDD6-96723DE1425A}" type="datetimeFigureOut">
              <a:rPr lang="en-US" smtClean="0"/>
              <a:t>11/18/2023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C5B052B-CA4C-4307-8C85-6A82BCEF3525}" type="slidenum">
              <a:rPr lang="en-US" smtClean="0"/>
              <a:t>‹#›</a:t>
            </a:fld>
            <a:endParaRPr lang="en-US"/>
          </a:p>
        </p:txBody>
      </p:sp>
    </p:spTree>
    <p:extLst>
      <p:ext uri="{BB962C8B-B14F-4D97-AF65-F5344CB8AC3E}">
        <p14:creationId xmlns:p14="http://schemas.microsoft.com/office/powerpoint/2010/main" val="3071228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EB77705-FC73-4806-A5D0-45DEF7393576}"/>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D8402548-7AE0-47A7-880E-D68F213B7C66}"/>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C1BCB231-8856-4466-A079-3A52E9749C44}"/>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12D7EC3C-48A4-456F-9328-54C0363D1EF8}"/>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CB0457F-AFC8-48AE-8FCA-5E7495FE67B9}"/>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85BA1A10-2D4F-4EEC-8803-ED4D06FCDC04}"/>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9221A2D8-48AD-4CD9-ACFE-D5D56F8FD770}"/>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A1F58A0B-5D9A-4BE8-AAD1-BA1D9CBD09C0}"/>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722D964-C9E6-4094-8C5C-D73605246E8C}"/>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5D74085F-B331-4C38-ABF2-D8DD3EDCE92B}"/>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BB97221-D1BC-4E2C-A66F-5F25B1BA846C}"/>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818ABF66-3345-464E-8714-0D4DBFB05DE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0691FB4-D2CD-43DF-B805-41BE0892DFD4}"/>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4E32A3F9-895B-491D-BA71-E873CFBFEF8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DE9507D0-5F9D-49D7-835C-D39BDA37408C}"/>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084E5AB9-1164-490C-BF68-753BA4FCAA2A}"/>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E4C4393-F418-40A7-B2B7-DAC43A7A5AC9}"/>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75523062-DEFF-4B24-A8B3-24A7A3598D17}"/>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0F3D756-0296-4EDC-89F2-BB1AB2EFF12A}"/>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F6B8038F-463D-40FB-9BD3-4CDE9BB25735}"/>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2CED9D4-BED7-4E78-A472-51232CFECB93}"/>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C4A3EBFB-B77D-4AE2-8E1C-3D5528B6F351}"/>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5B47B712-E3D4-42FA-88E0-ACAECEF2A5F5}"/>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75D2EA8A-D97A-4330-B739-36EAC91D7591}"/>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41B9E8D-4D05-457D-B9A7-1F1E59987D0D}"/>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A048BBB-C2F3-45E0-8B6B-7BFCDDBF415D}"/>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AB450DC-D150-47B3-AF1B-687E97A69E2D}"/>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2BBC9C4A-6E4A-40CE-A24D-3EE429F71494}"/>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8CB41BB-E811-4757-BB10-494068B7B16C}"/>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64A5035E-F0CD-470F-B998-1B2254099796}"/>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FF999349-E497-4DDF-BFB9-75764C3B5F1E}"/>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15D8C499-A219-43AE-829E-12A44664D5FE}"/>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32B07A1-1A4C-4B24-A36E-59ED41F4D197}"/>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A3C53496-96FD-4F5E-A8E1-59AF7EB2A9BD}"/>
              </a:ext>
            </a:extLst>
          </p:cNvPr>
          <p:cNvSpPr>
            <a:spLocks noGrp="1" noChangeArrowheads="1"/>
          </p:cNvSpPr>
          <p:nvPr>
            <p:ph type="body" idx="1"/>
          </p:nvPr>
        </p:nvSpPr>
        <p:spPr>
          <a:xfrm>
            <a:off x="934720" y="4415790"/>
            <a:ext cx="5140960" cy="418338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A885265-89D9-4BB2-A43F-D168C3E41BC5}"/>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D68F7577-E289-4D89-B6CD-3DE2B0BF21DB}"/>
              </a:ext>
            </a:extLst>
          </p:cNvPr>
          <p:cNvSpPr>
            <a:spLocks noGrp="1" noChangeArrowheads="1"/>
          </p:cNvSpPr>
          <p:nvPr>
            <p:ph type="body" idx="1"/>
          </p:nvPr>
        </p:nvSpPr>
        <p:spPr>
          <a:xfrm>
            <a:off x="934720" y="4415790"/>
            <a:ext cx="5140960" cy="4183380"/>
          </a:xfrm>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78DEF05-D858-4D48-BF01-68F8CAE27124}"/>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55AA9557-0430-4940-8511-1C51090A69B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B8EC-F999-4779-BED5-BB7C7E768A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5A92E4-50B0-430F-A3C2-ABD587C097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7BC41A-BEAB-44F3-AA85-23F33FAF0E5A}"/>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AC3FCBC6-7DDA-48BD-9024-F739EE591E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B0DFC-83D4-400F-A6D5-68B671C56D5F}"/>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2090488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701B-888B-4D79-95A0-93DB6696C4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081251-D51D-4AD9-967E-BA1888774C0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A9187-D242-4E4E-92B1-94E9765B44A4}"/>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E0990A0A-29E5-484C-BACB-910C0D912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AE6DF-48C4-4201-93B9-3196F32B309F}"/>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356948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6212-3921-463C-ADE8-15F9262408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7E2484-E28F-4AB2-9462-21BCA61D8E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40FADE3-015E-423B-939B-21A013821EC9}"/>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FBF6251E-4033-4F2F-9212-746B3968C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9E4B1-79D5-4E71-B8EE-B0EC8C41DF13}"/>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48707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56BAC-314E-4950-B20F-17D74AFA34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C5381D-1698-4528-8CC7-16036DF473E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DF0A74-1DC0-4D4C-AC78-39D4E7A02F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A247D4-44C3-430E-AF1B-7BAA537F7D4B}"/>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6" name="Footer Placeholder 5">
            <a:extLst>
              <a:ext uri="{FF2B5EF4-FFF2-40B4-BE49-F238E27FC236}">
                <a16:creationId xmlns:a16="http://schemas.microsoft.com/office/drawing/2014/main" id="{B0BF47B2-49DC-48BC-8E40-14A0BEB8E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03169E-7628-4329-A8BD-D9F1EFC82389}"/>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1628783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8E159-062F-40F4-B967-CF004DC7BB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BFF54A-B32F-4F51-B913-F0166487A4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35E6F7C-13EB-4AC1-A688-E227B6EF9ED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7552B4-978D-4B66-8C25-582D244C01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9A6CB42-D37A-412C-AB95-2628AB0E33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4B6E7D-2FA6-41BB-9850-A862623FB92C}"/>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8" name="Footer Placeholder 7">
            <a:extLst>
              <a:ext uri="{FF2B5EF4-FFF2-40B4-BE49-F238E27FC236}">
                <a16:creationId xmlns:a16="http://schemas.microsoft.com/office/drawing/2014/main" id="{64D570CA-711E-401C-B5E1-DF19B45CEC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66DB39-AB01-49B6-B1EE-41C8BE6ADFA4}"/>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40965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530C-217B-47EB-8401-ED29B23462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C76113-D908-4DB3-9E0D-F9EE4085D42F}"/>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4" name="Footer Placeholder 3">
            <a:extLst>
              <a:ext uri="{FF2B5EF4-FFF2-40B4-BE49-F238E27FC236}">
                <a16:creationId xmlns:a16="http://schemas.microsoft.com/office/drawing/2014/main" id="{4D4BD365-16FC-451D-AFAE-CCE705432F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A65E24-1802-4ECA-BE78-650A56F9C6E2}"/>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2460575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8AD252-9833-454B-87AF-753FA49D12AC}"/>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3" name="Footer Placeholder 2">
            <a:extLst>
              <a:ext uri="{FF2B5EF4-FFF2-40B4-BE49-F238E27FC236}">
                <a16:creationId xmlns:a16="http://schemas.microsoft.com/office/drawing/2014/main" id="{3AF53AC6-ABE2-48B9-8D37-64775D004F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7CC32F-6B54-4E93-B479-B0224276ADFF}"/>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3588191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90EF-0ACC-479E-8A5A-067C7CBE9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EB4791-8E3C-49EF-8C45-A1FCC3E0EA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E0A5C2-4B44-4AD0-8EC6-9FB11AF9F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90A384-33C1-4D4B-A388-B024D655747D}"/>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6" name="Footer Placeholder 5">
            <a:extLst>
              <a:ext uri="{FF2B5EF4-FFF2-40B4-BE49-F238E27FC236}">
                <a16:creationId xmlns:a16="http://schemas.microsoft.com/office/drawing/2014/main" id="{B5023900-A886-46F8-B89A-AEC8FC0A77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4D781-E199-4018-9DD2-A7650D055976}"/>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625133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3821-30EF-4DB1-8BC8-4BA63CD5D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B2060F-3136-40D9-99BE-A060690950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2EC6DC-7C3F-4C4D-AE28-452D80A6A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B490B4-C42D-44BB-9FA8-BDB80E557209}"/>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6" name="Footer Placeholder 5">
            <a:extLst>
              <a:ext uri="{FF2B5EF4-FFF2-40B4-BE49-F238E27FC236}">
                <a16:creationId xmlns:a16="http://schemas.microsoft.com/office/drawing/2014/main" id="{8F59262C-7626-4D7E-A0A5-48DC1315AD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79DE7F-2732-4817-AEDD-895ECF2EF140}"/>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2898667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6267-BC39-4AB4-AF26-85ACEC2A4D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5B1CFD-1651-4E59-A970-F719F693CE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563EB9-1909-4C91-8C55-B728F37CAABD}"/>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B01BF026-EC97-4CC6-83C2-B3155CB06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256BC-6A95-4231-9DF3-61C844BFEEAE}"/>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45330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AD13C3-A96B-4109-8941-F1499EFEE7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B0C755-798E-45F4-B34A-631A05B039F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D3583-6A96-4D95-A3EE-A0DD5A05EEF8}"/>
              </a:ext>
            </a:extLst>
          </p:cNvPr>
          <p:cNvSpPr>
            <a:spLocks noGrp="1"/>
          </p:cNvSpPr>
          <p:nvPr>
            <p:ph type="dt" sz="half" idx="10"/>
          </p:nvPr>
        </p:nvSpPr>
        <p:spPr/>
        <p:txBody>
          <a:body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5C8C0B5D-C64B-495E-B808-67CBAD074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A395AE-315F-4608-B059-478816500BD6}"/>
              </a:ext>
            </a:extLst>
          </p:cNvPr>
          <p:cNvSpPr>
            <a:spLocks noGrp="1"/>
          </p:cNvSpPr>
          <p:nvPr>
            <p:ph type="sldNum" sz="quarter" idx="12"/>
          </p:nvPr>
        </p:nvSpPr>
        <p:spPr/>
        <p:txBody>
          <a:bodyPr/>
          <a:lstStyle/>
          <a:p>
            <a:fld id="{C4D338F9-0EB1-41BA-9964-C94E67CA3A1C}" type="slidenum">
              <a:rPr lang="en-US" smtClean="0"/>
              <a:t>‹#›</a:t>
            </a:fld>
            <a:endParaRPr lang="en-US"/>
          </a:p>
        </p:txBody>
      </p:sp>
    </p:spTree>
    <p:extLst>
      <p:ext uri="{BB962C8B-B14F-4D97-AF65-F5344CB8AC3E}">
        <p14:creationId xmlns:p14="http://schemas.microsoft.com/office/powerpoint/2010/main" val="2986340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27200" y="0"/>
            <a:ext cx="10464800" cy="1295400"/>
          </a:xfrm>
        </p:spPr>
        <p:txBody>
          <a:bodyPr/>
          <a:lstStyle/>
          <a:p>
            <a:r>
              <a:rPr lang="en-US"/>
              <a:t>Click to edit Master title style</a:t>
            </a:r>
          </a:p>
        </p:txBody>
      </p:sp>
      <p:sp>
        <p:nvSpPr>
          <p:cNvPr id="3" name="Text Placeholder 2"/>
          <p:cNvSpPr>
            <a:spLocks noGrp="1"/>
          </p:cNvSpPr>
          <p:nvPr>
            <p:ph type="body" sz="half" idx="1"/>
          </p:nvPr>
        </p:nvSpPr>
        <p:spPr>
          <a:xfrm>
            <a:off x="1727200" y="1600200"/>
            <a:ext cx="51308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7061200" y="1600200"/>
            <a:ext cx="51308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7061200" y="4038600"/>
            <a:ext cx="51308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B9CB7B6B-DC2F-4117-8884-4A61C70C51A0}"/>
              </a:ext>
            </a:extLst>
          </p:cNvPr>
          <p:cNvSpPr>
            <a:spLocks noGrp="1" noChangeArrowheads="1"/>
          </p:cNvSpPr>
          <p:nvPr>
            <p:ph type="sldNum" sz="quarter" idx="10"/>
          </p:nvPr>
        </p:nvSpPr>
        <p:spPr>
          <a:ln/>
        </p:spPr>
        <p:txBody>
          <a:bodyPr/>
          <a:lstStyle>
            <a:lvl1pPr>
              <a:defRPr/>
            </a:lvl1pPr>
          </a:lstStyle>
          <a:p>
            <a:r>
              <a:rPr lang="en-US" altLang="en-US"/>
              <a:t>ET </a:t>
            </a:r>
            <a:fld id="{05B03152-5C82-484A-A069-9CC580136AF4}" type="slidenum">
              <a:rPr lang="en-US" altLang="en-US"/>
              <a:pPr/>
              <a:t>‹#›</a:t>
            </a:fld>
            <a:endParaRPr lang="en-US" altLang="en-US"/>
          </a:p>
        </p:txBody>
      </p:sp>
    </p:spTree>
    <p:extLst>
      <p:ext uri="{BB962C8B-B14F-4D97-AF65-F5344CB8AC3E}">
        <p14:creationId xmlns:p14="http://schemas.microsoft.com/office/powerpoint/2010/main" val="1074226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27200" y="0"/>
            <a:ext cx="10464800" cy="1295400"/>
          </a:xfrm>
        </p:spPr>
        <p:txBody>
          <a:bodyPr/>
          <a:lstStyle/>
          <a:p>
            <a:r>
              <a:rPr lang="en-US"/>
              <a:t>Click to edit Master title style</a:t>
            </a:r>
          </a:p>
        </p:txBody>
      </p:sp>
      <p:sp>
        <p:nvSpPr>
          <p:cNvPr id="3" name="Text Placeholder 2"/>
          <p:cNvSpPr>
            <a:spLocks noGrp="1"/>
          </p:cNvSpPr>
          <p:nvPr>
            <p:ph type="body" sz="half" idx="1"/>
          </p:nvPr>
        </p:nvSpPr>
        <p:spPr>
          <a:xfrm>
            <a:off x="1727200" y="1600200"/>
            <a:ext cx="51308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61200" y="1600200"/>
            <a:ext cx="51308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E4861196-5588-442F-BBDF-D560F4B735A0}"/>
              </a:ext>
            </a:extLst>
          </p:cNvPr>
          <p:cNvSpPr>
            <a:spLocks noGrp="1" noChangeArrowheads="1"/>
          </p:cNvSpPr>
          <p:nvPr>
            <p:ph type="sldNum" sz="quarter" idx="10"/>
          </p:nvPr>
        </p:nvSpPr>
        <p:spPr>
          <a:ln/>
        </p:spPr>
        <p:txBody>
          <a:bodyPr/>
          <a:lstStyle>
            <a:lvl1pPr>
              <a:defRPr/>
            </a:lvl1pPr>
          </a:lstStyle>
          <a:p>
            <a:r>
              <a:rPr lang="en-US" altLang="en-US"/>
              <a:t>ET </a:t>
            </a:r>
            <a:fld id="{B935D693-D94B-46C0-B804-BD2A30306799}" type="slidenum">
              <a:rPr lang="en-US" altLang="en-US"/>
              <a:pPr/>
              <a:t>‹#›</a:t>
            </a:fld>
            <a:endParaRPr lang="en-US" altLang="en-US"/>
          </a:p>
        </p:txBody>
      </p:sp>
    </p:spTree>
    <p:extLst>
      <p:ext uri="{BB962C8B-B14F-4D97-AF65-F5344CB8AC3E}">
        <p14:creationId xmlns:p14="http://schemas.microsoft.com/office/powerpoint/2010/main" val="4042762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C9896D-DCB5-4A0A-ACF0-2E6663C5FB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B52296-94A5-48DF-981B-05237770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64536C-724F-460B-9EA8-6A38860BE0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36BF5-41D1-47F2-8B36-F06F813F03F2}" type="datetimeFigureOut">
              <a:rPr lang="en-US" smtClean="0"/>
              <a:t>11/18/2023</a:t>
            </a:fld>
            <a:endParaRPr lang="en-US"/>
          </a:p>
        </p:txBody>
      </p:sp>
      <p:sp>
        <p:nvSpPr>
          <p:cNvPr id="5" name="Footer Placeholder 4">
            <a:extLst>
              <a:ext uri="{FF2B5EF4-FFF2-40B4-BE49-F238E27FC236}">
                <a16:creationId xmlns:a16="http://schemas.microsoft.com/office/drawing/2014/main" id="{EC0AE517-0D35-4514-AF94-0A10320EE4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5C29D0-8DE4-4091-B4F0-EE16A3FCDD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338F9-0EB1-41BA-9964-C94E67CA3A1C}" type="slidenum">
              <a:rPr lang="en-US" smtClean="0"/>
              <a:t>‹#›</a:t>
            </a:fld>
            <a:endParaRPr lang="en-US"/>
          </a:p>
        </p:txBody>
      </p:sp>
    </p:spTree>
    <p:extLst>
      <p:ext uri="{BB962C8B-B14F-4D97-AF65-F5344CB8AC3E}">
        <p14:creationId xmlns:p14="http://schemas.microsoft.com/office/powerpoint/2010/main" val="1848647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Ahg6qcgoay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faculty.washington.edu/chudler/java/ready.html"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hyperlink" Target="http://homepage.psy.utexas.edu/homepage/class/Psy301/Niederhoffer/Movies/rat.mov"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jeffmilner.com/backmasking.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backmaskonline.com/music/Queen%20-%20Another%20One%20Bites%20the%20Dust%20FOR.mp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backmaskonline.com/music/Queen%20-%20Another%20One%20Bites%20the%20Dust%20REV.mp3"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backmaskonline.com/music/Led%20Zepplin%20-%20Stairway%20to%20Heaven%20FOR.mp3"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backmaskonline.com/music/Led%20Zepplin%20-%20Stairway%20to%20Heaven%20REV.mp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backmaskonline.com/music/Beatles%20-%20I%20am%20tired%20FOR.mp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backmaskonline.com/music/Beatles%20-%20I%20am%20tired%20REV.mp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backmaskonline.com/music/Pokemon%20-%20Pokemon%20Rap%20FOR.mp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www.backmaskonline.com/pop.html" TargetMode="External"/><Relationship Id="rId4" Type="http://schemas.openxmlformats.org/officeDocument/2006/relationships/hyperlink" Target="http://www.backmaskonline.com/music/Pokemon%20-%20Pokemon%20Rap%20REV.mp3"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A0D7CF7-454D-7295-D9B7-E59D571EDA79}"/>
              </a:ext>
            </a:extLst>
          </p:cNvPr>
          <p:cNvSpPr>
            <a:spLocks noGrp="1"/>
          </p:cNvSpPr>
          <p:nvPr>
            <p:ph type="title"/>
          </p:nvPr>
        </p:nvSpPr>
        <p:spPr>
          <a:xfrm>
            <a:off x="660042" y="891652"/>
            <a:ext cx="4412021" cy="2437595"/>
          </a:xfrm>
        </p:spPr>
        <p:txBody>
          <a:bodyPr vert="horz" lIns="91440" tIns="45720" rIns="91440" bIns="45720" rtlCol="0" anchor="b">
            <a:normAutofit/>
          </a:bodyPr>
          <a:lstStyle/>
          <a:p>
            <a:pPr algn="ctr"/>
            <a:r>
              <a:rPr lang="en-US" sz="4000" b="1" kern="1200" dirty="0">
                <a:solidFill>
                  <a:srgbClr val="FFFFFF"/>
                </a:solidFill>
                <a:latin typeface="+mn-lt"/>
                <a:ea typeface="+mj-ea"/>
                <a:cs typeface="+mj-cs"/>
              </a:rPr>
              <a:t>What do you see?</a:t>
            </a:r>
          </a:p>
        </p:txBody>
      </p:sp>
      <p:pic>
        <p:nvPicPr>
          <p:cNvPr id="7" name="Content Placeholder 6" descr="A picture containing silhouette&#10;&#10;Description automatically generated">
            <a:extLst>
              <a:ext uri="{FF2B5EF4-FFF2-40B4-BE49-F238E27FC236}">
                <a16:creationId xmlns:a16="http://schemas.microsoft.com/office/drawing/2014/main" id="{3BABE858-76E5-E54A-D9B5-1DD944EEFE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20670" y="457199"/>
            <a:ext cx="4758979" cy="5899152"/>
          </a:xfrm>
          <a:prstGeom prst="rect">
            <a:avLst/>
          </a:prstGeom>
        </p:spPr>
      </p:pic>
    </p:spTree>
    <p:extLst>
      <p:ext uri="{BB962C8B-B14F-4D97-AF65-F5344CB8AC3E}">
        <p14:creationId xmlns:p14="http://schemas.microsoft.com/office/powerpoint/2010/main" val="3838001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D1326B71-623B-857A-7875-AF2C8EC525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446728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4C867792-0ECD-4DF0-8BAD-5E989771A7D9}"/>
              </a:ext>
            </a:extLst>
          </p:cNvPr>
          <p:cNvSpPr>
            <a:spLocks noGrp="1" noChangeArrowheads="1"/>
          </p:cNvSpPr>
          <p:nvPr>
            <p:ph type="title"/>
          </p:nvPr>
        </p:nvSpPr>
        <p:spPr/>
        <p:txBody>
          <a:bodyPr/>
          <a:lstStyle/>
          <a:p>
            <a:pPr algn="ctr">
              <a:defRPr/>
            </a:pPr>
            <a:r>
              <a:rPr lang="en-US" altLang="en-US" b="1" dirty="0">
                <a:latin typeface="+mn-lt"/>
              </a:rPr>
              <a:t>Conclusion</a:t>
            </a:r>
          </a:p>
        </p:txBody>
      </p:sp>
      <p:sp>
        <p:nvSpPr>
          <p:cNvPr id="72707" name="Rectangle 3">
            <a:extLst>
              <a:ext uri="{FF2B5EF4-FFF2-40B4-BE49-F238E27FC236}">
                <a16:creationId xmlns:a16="http://schemas.microsoft.com/office/drawing/2014/main" id="{BB46B0E0-0465-4E27-8125-119D3E4AAE70}"/>
              </a:ext>
            </a:extLst>
          </p:cNvPr>
          <p:cNvSpPr>
            <a:spLocks noGrp="1" noChangeArrowheads="1"/>
          </p:cNvSpPr>
          <p:nvPr>
            <p:ph type="body" idx="1"/>
          </p:nvPr>
        </p:nvSpPr>
        <p:spPr/>
        <p:txBody>
          <a:bodyPr/>
          <a:lstStyle/>
          <a:p>
            <a:pPr marL="0" indent="0">
              <a:buNone/>
              <a:defRPr/>
            </a:pPr>
            <a:r>
              <a:rPr lang="en-US" altLang="en-US" b="1" dirty="0"/>
              <a:t>Top Down processing </a:t>
            </a:r>
            <a:r>
              <a:rPr lang="en-US" altLang="en-US" dirty="0"/>
              <a:t>– you go beyond the sensory information to try to make meaning out of ambiguity in your world</a:t>
            </a:r>
          </a:p>
          <a:p>
            <a:pPr marL="0" indent="0">
              <a:buNone/>
              <a:defRPr/>
            </a:pPr>
            <a:endParaRPr lang="en-US" altLang="en-US" dirty="0"/>
          </a:p>
          <a:p>
            <a:pPr marL="0" indent="0">
              <a:buNone/>
              <a:defRPr/>
            </a:pPr>
            <a:r>
              <a:rPr lang="en-US" altLang="en-US" dirty="0"/>
              <a:t>What you expect (your experiences and your </a:t>
            </a:r>
            <a:r>
              <a:rPr lang="en-US" altLang="en-US" b="1" dirty="0">
                <a:solidFill>
                  <a:srgbClr val="0000FF"/>
                </a:solidFill>
              </a:rPr>
              <a:t>perceptual set</a:t>
            </a:r>
            <a:r>
              <a:rPr lang="en-US" altLang="en-US" dirty="0"/>
              <a:t>) drives this process.</a:t>
            </a:r>
          </a:p>
          <a:p>
            <a:pPr marL="0" indent="0">
              <a:buNone/>
              <a:defRPr/>
            </a:pPr>
            <a:endParaRPr lang="en-US" altLang="en-US" dirty="0"/>
          </a:p>
          <a:p>
            <a:pPr marL="0" indent="0">
              <a:buNone/>
              <a:defRPr/>
            </a:pPr>
            <a:r>
              <a:rPr lang="en-US" altLang="en-US" b="1" dirty="0"/>
              <a:t>Perceptual Set</a:t>
            </a:r>
            <a:r>
              <a:rPr lang="en-US" altLang="en-US" dirty="0"/>
              <a:t>  =  a bias or readiness to perceive certain aspects of available sensory data and to ignore others.</a:t>
            </a:r>
          </a:p>
          <a:p>
            <a:pPr marL="0" indent="0">
              <a:buNone/>
              <a:defRPr/>
            </a:pP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93895B2-6B58-4B3F-A111-58E9FB7BAE55}"/>
              </a:ext>
            </a:extLst>
          </p:cNvPr>
          <p:cNvSpPr>
            <a:spLocks noGrp="1" noChangeArrowheads="1"/>
          </p:cNvSpPr>
          <p:nvPr>
            <p:ph type="title"/>
          </p:nvPr>
        </p:nvSpPr>
        <p:spPr/>
        <p:txBody>
          <a:bodyPr/>
          <a:lstStyle/>
          <a:p>
            <a:pPr>
              <a:defRPr/>
            </a:pPr>
            <a:r>
              <a:rPr lang="en-US" altLang="en-US" b="1" dirty="0">
                <a:latin typeface="+mn-lt"/>
              </a:rPr>
              <a:t>The First Step in Perception is Attention</a:t>
            </a:r>
          </a:p>
        </p:txBody>
      </p:sp>
      <p:sp>
        <p:nvSpPr>
          <p:cNvPr id="74755" name="Rectangle 3">
            <a:extLst>
              <a:ext uri="{FF2B5EF4-FFF2-40B4-BE49-F238E27FC236}">
                <a16:creationId xmlns:a16="http://schemas.microsoft.com/office/drawing/2014/main" id="{E9228BE5-CEBE-4BFB-8BC7-F9FD5E17CD0A}"/>
              </a:ext>
            </a:extLst>
          </p:cNvPr>
          <p:cNvSpPr>
            <a:spLocks noGrp="1" noChangeArrowheads="1"/>
          </p:cNvSpPr>
          <p:nvPr>
            <p:ph type="body" idx="1"/>
          </p:nvPr>
        </p:nvSpPr>
        <p:spPr/>
        <p:txBody>
          <a:bodyPr/>
          <a:lstStyle/>
          <a:p>
            <a:pPr marL="0" indent="0">
              <a:lnSpc>
                <a:spcPct val="90000"/>
              </a:lnSpc>
              <a:buNone/>
            </a:pPr>
            <a:r>
              <a:rPr lang="en-US" altLang="en-US" dirty="0"/>
              <a:t>We sense 11,000,000 bits of information per second.</a:t>
            </a:r>
          </a:p>
          <a:p>
            <a:pPr marL="0" indent="0">
              <a:lnSpc>
                <a:spcPct val="90000"/>
              </a:lnSpc>
              <a:buNone/>
            </a:pPr>
            <a:endParaRPr lang="en-US" altLang="en-US" dirty="0"/>
          </a:p>
          <a:p>
            <a:pPr marL="0" indent="0">
              <a:lnSpc>
                <a:spcPct val="90000"/>
              </a:lnSpc>
              <a:buNone/>
            </a:pPr>
            <a:r>
              <a:rPr lang="en-US" altLang="en-US" dirty="0"/>
              <a:t>We consciously only process about 40 bits (Wilson 2002).</a:t>
            </a:r>
          </a:p>
          <a:p>
            <a:pPr marL="0" indent="0">
              <a:lnSpc>
                <a:spcPct val="90000"/>
              </a:lnSpc>
              <a:buNone/>
            </a:pPr>
            <a:endParaRPr lang="en-US" altLang="en-US" dirty="0"/>
          </a:p>
          <a:p>
            <a:pPr marL="0" indent="0">
              <a:lnSpc>
                <a:spcPct val="90000"/>
              </a:lnSpc>
              <a:buNone/>
            </a:pPr>
            <a:r>
              <a:rPr lang="en-US" altLang="en-US" dirty="0"/>
              <a:t>The process by which we attend to these bits is called selective attention</a:t>
            </a:r>
          </a:p>
          <a:p>
            <a:pPr marL="0" indent="0">
              <a:lnSpc>
                <a:spcPct val="90000"/>
              </a:lnSpc>
              <a:buNone/>
            </a:pPr>
            <a:endParaRPr lang="en-US" altLang="en-US" dirty="0"/>
          </a:p>
          <a:p>
            <a:pPr marL="0" indent="0">
              <a:lnSpc>
                <a:spcPct val="90000"/>
              </a:lnSpc>
              <a:buNone/>
            </a:pPr>
            <a:r>
              <a:rPr lang="en-US" altLang="en-US" dirty="0">
                <a:hlinkClick r:id="rId3"/>
              </a:rPr>
              <a:t>(Click here</a:t>
            </a:r>
            <a:r>
              <a:rPr lang="en-US" altLang="en-US" dirty="0"/>
              <a:t>)</a:t>
            </a:r>
          </a:p>
          <a:p>
            <a:pPr>
              <a:lnSpc>
                <a:spcPct val="90000"/>
              </a:lnSpc>
              <a:buFontTx/>
              <a:buNone/>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1675A086-2E92-48D2-9AE6-969AF994C141}"/>
              </a:ext>
            </a:extLst>
          </p:cNvPr>
          <p:cNvSpPr>
            <a:spLocks noGrp="1" noChangeArrowheads="1"/>
          </p:cNvSpPr>
          <p:nvPr>
            <p:ph type="title"/>
          </p:nvPr>
        </p:nvSpPr>
        <p:spPr/>
        <p:txBody>
          <a:bodyPr/>
          <a:lstStyle/>
          <a:p>
            <a:pPr>
              <a:defRPr/>
            </a:pPr>
            <a:r>
              <a:rPr lang="en-US" altLang="en-US" b="1" dirty="0">
                <a:latin typeface="+mn-lt"/>
              </a:rPr>
              <a:t>Inattentional Blindness</a:t>
            </a:r>
          </a:p>
        </p:txBody>
      </p:sp>
      <p:sp>
        <p:nvSpPr>
          <p:cNvPr id="76803" name="Rectangle 3">
            <a:extLst>
              <a:ext uri="{FF2B5EF4-FFF2-40B4-BE49-F238E27FC236}">
                <a16:creationId xmlns:a16="http://schemas.microsoft.com/office/drawing/2014/main" id="{E9C52AF4-027B-481E-81DD-4E07B2EED8B2}"/>
              </a:ext>
            </a:extLst>
          </p:cNvPr>
          <p:cNvSpPr>
            <a:spLocks noGrp="1" noChangeArrowheads="1"/>
          </p:cNvSpPr>
          <p:nvPr>
            <p:ph type="body" idx="1"/>
          </p:nvPr>
        </p:nvSpPr>
        <p:spPr/>
        <p:txBody>
          <a:bodyPr/>
          <a:lstStyle/>
          <a:p>
            <a:pPr marL="0" indent="0">
              <a:buNone/>
            </a:pPr>
            <a:r>
              <a:rPr lang="en-US" altLang="en-US" sz="3200" dirty="0"/>
              <a:t>Daniel Simons and Christopher </a:t>
            </a:r>
            <a:r>
              <a:rPr lang="en-US" altLang="en-US" sz="3200" dirty="0" err="1"/>
              <a:t>Chabris</a:t>
            </a:r>
            <a:r>
              <a:rPr lang="en-US" altLang="en-US" sz="3200" dirty="0"/>
              <a:t> (1999)</a:t>
            </a:r>
          </a:p>
          <a:p>
            <a:pPr marL="0" indent="0">
              <a:buNone/>
            </a:pPr>
            <a:endParaRPr lang="en-US" altLang="en-US" sz="3200" dirty="0"/>
          </a:p>
          <a:p>
            <a:pPr marL="0" indent="0">
              <a:buNone/>
            </a:pPr>
            <a:r>
              <a:rPr lang="en-US" altLang="en-US" sz="3200" dirty="0"/>
              <a:t>Participants told to count how many times the black jersey team passes the ball</a:t>
            </a:r>
          </a:p>
          <a:p>
            <a:pPr marL="0" indent="0">
              <a:buNone/>
            </a:pPr>
            <a:endParaRPr lang="en-US" altLang="en-US" sz="3200" dirty="0"/>
          </a:p>
          <a:p>
            <a:pPr marL="0" indent="0">
              <a:buNone/>
            </a:pPr>
            <a:r>
              <a:rPr lang="en-US" altLang="en-US" sz="3200" dirty="0"/>
              <a:t>Over 50% of the participants completely missed the gorilla</a:t>
            </a:r>
          </a:p>
          <a:p>
            <a:pPr>
              <a:buFontTx/>
              <a:buNone/>
            </a:pPr>
            <a:endParaRPr lang="en-US" alt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951512EA-5704-46E6-92F5-E85F0F72B625}"/>
              </a:ext>
            </a:extLst>
          </p:cNvPr>
          <p:cNvSpPr>
            <a:spLocks noGrp="1" noChangeArrowheads="1"/>
          </p:cNvSpPr>
          <p:nvPr>
            <p:ph type="title"/>
          </p:nvPr>
        </p:nvSpPr>
        <p:spPr/>
        <p:txBody>
          <a:bodyPr/>
          <a:lstStyle/>
          <a:p>
            <a:pPr>
              <a:defRPr/>
            </a:pPr>
            <a:r>
              <a:rPr lang="en-US" altLang="en-US" b="1" dirty="0">
                <a:latin typeface="+mn-lt"/>
              </a:rPr>
              <a:t>Change Blindness</a:t>
            </a:r>
          </a:p>
        </p:txBody>
      </p:sp>
      <p:sp>
        <p:nvSpPr>
          <p:cNvPr id="78851" name="Rectangle 3">
            <a:extLst>
              <a:ext uri="{FF2B5EF4-FFF2-40B4-BE49-F238E27FC236}">
                <a16:creationId xmlns:a16="http://schemas.microsoft.com/office/drawing/2014/main" id="{394B5778-D851-40AE-A11F-A22B34F0C985}"/>
              </a:ext>
            </a:extLst>
          </p:cNvPr>
          <p:cNvSpPr>
            <a:spLocks noGrp="1" noChangeArrowheads="1"/>
          </p:cNvSpPr>
          <p:nvPr>
            <p:ph type="body" idx="1"/>
          </p:nvPr>
        </p:nvSpPr>
        <p:spPr/>
        <p:txBody>
          <a:bodyPr/>
          <a:lstStyle/>
          <a:p>
            <a:pPr marL="0" indent="0">
              <a:buNone/>
              <a:defRPr/>
            </a:pPr>
            <a:r>
              <a:rPr lang="en-US" altLang="en-US" dirty="0"/>
              <a:t>We are blind to changes in our environment.  </a:t>
            </a:r>
          </a:p>
        </p:txBody>
      </p:sp>
      <p:pic>
        <p:nvPicPr>
          <p:cNvPr id="92164" name="Picture 6" descr="change-blindness">
            <a:extLst>
              <a:ext uri="{FF2B5EF4-FFF2-40B4-BE49-F238E27FC236}">
                <a16:creationId xmlns:a16="http://schemas.microsoft.com/office/drawing/2014/main" id="{7C2FC3C7-A78F-4D2D-A59D-3A666206D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188" y="2575875"/>
            <a:ext cx="44672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621D18D-802F-D44E-AF0B-4B474A741C4B}"/>
              </a:ext>
            </a:extLst>
          </p:cNvPr>
          <p:cNvSpPr>
            <a:spLocks noGrp="1"/>
          </p:cNvSpPr>
          <p:nvPr>
            <p:ph type="title"/>
          </p:nvPr>
        </p:nvSpPr>
        <p:spPr>
          <a:xfrm>
            <a:off x="648929" y="629266"/>
            <a:ext cx="3505495" cy="1024967"/>
          </a:xfrm>
        </p:spPr>
        <p:txBody>
          <a:bodyPr vert="horz" lIns="91440" tIns="45720" rIns="91440" bIns="45720" rtlCol="0" anchor="ctr">
            <a:normAutofit/>
          </a:bodyPr>
          <a:lstStyle/>
          <a:p>
            <a:pPr algn="ctr"/>
            <a:r>
              <a:rPr lang="en-US" sz="4400" b="1" kern="1200" dirty="0">
                <a:solidFill>
                  <a:schemeClr val="tx1"/>
                </a:solidFill>
                <a:latin typeface="+mn-lt"/>
                <a:ea typeface="+mj-ea"/>
                <a:cs typeface="+mj-cs"/>
              </a:rPr>
              <a:t>Stroop Effect</a:t>
            </a:r>
          </a:p>
        </p:txBody>
      </p:sp>
      <p:sp>
        <p:nvSpPr>
          <p:cNvPr id="10" name="Text Placeholder 9">
            <a:extLst>
              <a:ext uri="{FF2B5EF4-FFF2-40B4-BE49-F238E27FC236}">
                <a16:creationId xmlns:a16="http://schemas.microsoft.com/office/drawing/2014/main" id="{44D31264-69F3-63FA-DB60-D80271C64CCF}"/>
              </a:ext>
            </a:extLst>
          </p:cNvPr>
          <p:cNvSpPr>
            <a:spLocks noGrp="1"/>
          </p:cNvSpPr>
          <p:nvPr>
            <p:ph type="body" sz="half" idx="2"/>
          </p:nvPr>
        </p:nvSpPr>
        <p:spPr>
          <a:xfrm>
            <a:off x="232756" y="2128058"/>
            <a:ext cx="4198809" cy="4095761"/>
          </a:xfrm>
        </p:spPr>
        <p:txBody>
          <a:bodyPr vert="horz" lIns="91440" tIns="45720" rIns="91440" bIns="45720" rtlCol="0">
            <a:normAutofit/>
          </a:bodyPr>
          <a:lstStyle/>
          <a:p>
            <a:pPr>
              <a:spcBef>
                <a:spcPts val="0"/>
              </a:spcBef>
              <a:spcAft>
                <a:spcPts val="0"/>
              </a:spcAft>
            </a:pPr>
            <a:r>
              <a:rPr lang="en-US" sz="2000" b="0" i="0" u="none" strike="noStrike" dirty="0">
                <a:effectLst/>
              </a:rPr>
              <a:t>Study shows that when we have 2 processes that conflict, our processing slows down. </a:t>
            </a:r>
            <a:endParaRPr lang="en-US" sz="2000" b="0" dirty="0">
              <a:effectLst/>
            </a:endParaRPr>
          </a:p>
          <a:p>
            <a:pPr>
              <a:spcBef>
                <a:spcPts val="0"/>
              </a:spcBef>
              <a:spcAft>
                <a:spcPts val="0"/>
              </a:spcAft>
            </a:pPr>
            <a:br>
              <a:rPr lang="en-US" sz="2000" b="0" dirty="0">
                <a:effectLst/>
              </a:rPr>
            </a:br>
            <a:r>
              <a:rPr lang="en-US" sz="2000" b="0" i="0" u="none" strike="noStrike" dirty="0">
                <a:effectLst/>
              </a:rPr>
              <a:t>Here, reading and color identification conflict, causing us to slow down.</a:t>
            </a:r>
            <a:endParaRPr lang="en-US" sz="2000" b="0" dirty="0">
              <a:effectLst/>
            </a:endParaRPr>
          </a:p>
          <a:p>
            <a:pPr>
              <a:spcBef>
                <a:spcPts val="0"/>
              </a:spcBef>
              <a:spcAft>
                <a:spcPts val="0"/>
              </a:spcAft>
            </a:pPr>
            <a:br>
              <a:rPr lang="en-US" sz="2000" b="0" dirty="0">
                <a:effectLst/>
              </a:rPr>
            </a:br>
            <a:br>
              <a:rPr lang="en-US" sz="2000" b="0" dirty="0">
                <a:effectLst/>
              </a:rPr>
            </a:br>
            <a:r>
              <a:rPr lang="en-US" sz="2000" b="0" i="0" u="sng" strike="noStrike" dirty="0">
                <a:effectLst/>
                <a:hlinkClick r:id="rId2"/>
              </a:rPr>
              <a:t>https://faculty.washington.edu/chudler/java/ready.html</a:t>
            </a:r>
            <a:endParaRPr lang="en-US" sz="2000" b="0" dirty="0">
              <a:effectLst/>
            </a:endParaRPr>
          </a:p>
          <a:p>
            <a:br>
              <a:rPr lang="en-US" sz="2000" dirty="0"/>
            </a:br>
            <a:endParaRPr lang="en-US" sz="2000" dirty="0"/>
          </a:p>
        </p:txBody>
      </p:sp>
      <p:sp>
        <p:nvSpPr>
          <p:cNvPr id="20" name="Rectangle 1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14" descr="Text&#10;&#10;Description automatically generated">
            <a:extLst>
              <a:ext uri="{FF2B5EF4-FFF2-40B4-BE49-F238E27FC236}">
                <a16:creationId xmlns:a16="http://schemas.microsoft.com/office/drawing/2014/main" id="{A4AF0D97-E991-2F75-A586-2C5ED7D02E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15392" y="807593"/>
            <a:ext cx="5200271" cy="5239568"/>
          </a:xfrm>
          <a:prstGeom prst="rect">
            <a:avLst/>
          </a:prstGeom>
          <a:effectLst/>
        </p:spPr>
      </p:pic>
    </p:spTree>
    <p:extLst>
      <p:ext uri="{BB962C8B-B14F-4D97-AF65-F5344CB8AC3E}">
        <p14:creationId xmlns:p14="http://schemas.microsoft.com/office/powerpoint/2010/main" val="2771545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7335386-B86B-4925-B97E-5030E9CA1A27}"/>
              </a:ext>
            </a:extLst>
          </p:cNvPr>
          <p:cNvSpPr>
            <a:spLocks noGrp="1" noChangeArrowheads="1"/>
          </p:cNvSpPr>
          <p:nvPr>
            <p:ph type="title"/>
          </p:nvPr>
        </p:nvSpPr>
        <p:spPr>
          <a:xfrm>
            <a:off x="648929" y="629266"/>
            <a:ext cx="5127031" cy="1676603"/>
          </a:xfrm>
        </p:spPr>
        <p:txBody>
          <a:bodyPr vert="horz" lIns="91440" tIns="45720" rIns="91440" bIns="45720" rtlCol="0" anchor="ctr">
            <a:normAutofit/>
          </a:bodyPr>
          <a:lstStyle/>
          <a:p>
            <a:pPr>
              <a:defRPr/>
            </a:pPr>
            <a:r>
              <a:rPr lang="en-US" altLang="en-US" sz="4400" b="1" dirty="0">
                <a:latin typeface="+mn-lt"/>
              </a:rPr>
              <a:t>Subliminal Threshold</a:t>
            </a:r>
          </a:p>
        </p:txBody>
      </p:sp>
      <p:sp>
        <p:nvSpPr>
          <p:cNvPr id="9220" name="Rectangle 3">
            <a:extLst>
              <a:ext uri="{FF2B5EF4-FFF2-40B4-BE49-F238E27FC236}">
                <a16:creationId xmlns:a16="http://schemas.microsoft.com/office/drawing/2014/main" id="{492EEA4D-778D-40F5-B544-043DE66A913D}"/>
              </a:ext>
            </a:extLst>
          </p:cNvPr>
          <p:cNvSpPr>
            <a:spLocks noGrp="1" noChangeArrowheads="1"/>
          </p:cNvSpPr>
          <p:nvPr>
            <p:ph type="body" sz="half" idx="2"/>
          </p:nvPr>
        </p:nvSpPr>
        <p:spPr>
          <a:xfrm>
            <a:off x="648930" y="2438400"/>
            <a:ext cx="5342295" cy="3785419"/>
          </a:xfrm>
        </p:spPr>
        <p:txBody>
          <a:bodyPr vert="horz" lIns="91440" tIns="45720" rIns="91440" bIns="45720" rtlCol="0">
            <a:normAutofit/>
          </a:bodyPr>
          <a:lstStyle/>
          <a:p>
            <a:r>
              <a:rPr lang="en-US" altLang="en-US" sz="2800" dirty="0"/>
              <a:t>When stimulus is below absolute threshold for conscious awareness.</a:t>
            </a:r>
          </a:p>
          <a:p>
            <a:pPr marL="0" indent="-228600">
              <a:buFont typeface="Arial" panose="020B0604020202020204" pitchFamily="34" charset="0"/>
              <a:buChar char="•"/>
            </a:pPr>
            <a:endParaRPr lang="en-US" altLang="en-US" sz="2800" dirty="0"/>
          </a:p>
          <a:p>
            <a:r>
              <a:rPr lang="en-US" altLang="en-US" sz="2800" dirty="0"/>
              <a:t>What do we perceive then?</a:t>
            </a:r>
          </a:p>
        </p:txBody>
      </p:sp>
      <p:pic>
        <p:nvPicPr>
          <p:cNvPr id="22530" name="Picture 4" descr="12673_MyersPsy8e_fig">
            <a:extLst>
              <a:ext uri="{FF2B5EF4-FFF2-40B4-BE49-F238E27FC236}">
                <a16:creationId xmlns:a16="http://schemas.microsoft.com/office/drawing/2014/main" id="{1532549A-A326-431D-B1CC-FE4887BD3A6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214" r="-3" b="-3"/>
          <a:stretch/>
        </p:blipFill>
        <p:spPr>
          <a:xfrm>
            <a:off x="6090613" y="640082"/>
            <a:ext cx="5461724" cy="557783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91C8678-F026-47D5-B98D-EE8A9DA68BF4}"/>
              </a:ext>
            </a:extLst>
          </p:cNvPr>
          <p:cNvSpPr>
            <a:spLocks noGrp="1" noChangeArrowheads="1"/>
          </p:cNvSpPr>
          <p:nvPr>
            <p:ph type="title"/>
          </p:nvPr>
        </p:nvSpPr>
        <p:spPr>
          <a:xfrm>
            <a:off x="3577700" y="471657"/>
            <a:ext cx="5211193" cy="931015"/>
          </a:xfrm>
        </p:spPr>
        <p:txBody>
          <a:bodyPr/>
          <a:lstStyle/>
          <a:p>
            <a:pPr algn="ctr">
              <a:defRPr/>
            </a:pPr>
            <a:r>
              <a:rPr lang="en-US" altLang="en-US" sz="4000" b="1" dirty="0">
                <a:latin typeface="+mn-lt"/>
              </a:rPr>
              <a:t>Subliminal Perception</a:t>
            </a:r>
          </a:p>
        </p:txBody>
      </p:sp>
      <p:sp>
        <p:nvSpPr>
          <p:cNvPr id="11267" name="Rectangle 3">
            <a:extLst>
              <a:ext uri="{FF2B5EF4-FFF2-40B4-BE49-F238E27FC236}">
                <a16:creationId xmlns:a16="http://schemas.microsoft.com/office/drawing/2014/main" id="{471A3662-1E06-4E08-BAEC-6B65DC236FAC}"/>
              </a:ext>
            </a:extLst>
          </p:cNvPr>
          <p:cNvSpPr>
            <a:spLocks noGrp="1" noChangeArrowheads="1"/>
          </p:cNvSpPr>
          <p:nvPr>
            <p:ph type="body" idx="1"/>
          </p:nvPr>
        </p:nvSpPr>
        <p:spPr>
          <a:xfrm>
            <a:off x="838200" y="1521229"/>
            <a:ext cx="10515600" cy="5120640"/>
          </a:xfrm>
        </p:spPr>
        <p:txBody>
          <a:bodyPr>
            <a:normAutofit/>
          </a:bodyPr>
          <a:lstStyle/>
          <a:p>
            <a:pPr marL="0" indent="0">
              <a:buNone/>
            </a:pPr>
            <a:r>
              <a:rPr lang="en-US" altLang="en-US" dirty="0">
                <a:solidFill>
                  <a:schemeClr val="tx2"/>
                </a:solidFill>
              </a:rPr>
              <a:t>Subliminal</a:t>
            </a:r>
            <a:r>
              <a:rPr lang="en-US" altLang="en-US" dirty="0"/>
              <a:t> = just below awareness</a:t>
            </a:r>
          </a:p>
          <a:p>
            <a:pPr marL="0" indent="0">
              <a:buNone/>
            </a:pPr>
            <a:endParaRPr lang="en-US" altLang="en-US" dirty="0"/>
          </a:p>
          <a:p>
            <a:pPr marL="0" indent="0">
              <a:buNone/>
            </a:pPr>
            <a:r>
              <a:rPr lang="en-US" altLang="en-US" dirty="0"/>
              <a:t>Because the message is quick or hidden, stimuli do not reach awareness.</a:t>
            </a:r>
          </a:p>
          <a:p>
            <a:pPr marL="609600" indent="-609600">
              <a:buNone/>
            </a:pPr>
            <a:endParaRPr lang="en-US" altLang="en-US" dirty="0"/>
          </a:p>
          <a:p>
            <a:pPr marL="609600" indent="-609600">
              <a:buNone/>
            </a:pPr>
            <a:r>
              <a:rPr lang="en-US" altLang="en-US" dirty="0"/>
              <a:t>Quick Survey</a:t>
            </a:r>
          </a:p>
          <a:p>
            <a:pPr marL="609600" indent="-609600">
              <a:buFontTx/>
              <a:buAutoNum type="arabicPeriod"/>
            </a:pPr>
            <a:r>
              <a:rPr lang="en-US" altLang="en-US" dirty="0"/>
              <a:t>Do you think you are influenced by subliminal messages in advertising?</a:t>
            </a:r>
          </a:p>
          <a:p>
            <a:pPr marL="609600" indent="-609600">
              <a:buFontTx/>
              <a:buAutoNum type="arabicPeriod"/>
            </a:pPr>
            <a:r>
              <a:rPr lang="en-US" altLang="en-US" dirty="0"/>
              <a:t>Do you think you are influenced by everyday advertisements that you perceive consciously (e.g. laundry detergent, beverages)?</a:t>
            </a:r>
          </a:p>
          <a:p>
            <a:pPr marL="609600" indent="-609600"/>
            <a:endParaRPr lang="en-US" alt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506" name="Rectangle 2">
            <a:extLst>
              <a:ext uri="{FF2B5EF4-FFF2-40B4-BE49-F238E27FC236}">
                <a16:creationId xmlns:a16="http://schemas.microsoft.com/office/drawing/2014/main" id="{28062F7A-8453-4CAE-B577-398D75B752FA}"/>
              </a:ext>
            </a:extLst>
          </p:cNvPr>
          <p:cNvSpPr>
            <a:spLocks noGrp="1" noChangeArrowheads="1"/>
          </p:cNvSpPr>
          <p:nvPr>
            <p:ph type="title"/>
          </p:nvPr>
        </p:nvSpPr>
        <p:spPr>
          <a:xfrm>
            <a:off x="640079" y="2053641"/>
            <a:ext cx="3669161" cy="2760098"/>
          </a:xfrm>
        </p:spPr>
        <p:txBody>
          <a:bodyPr>
            <a:normAutofit/>
          </a:bodyPr>
          <a:lstStyle/>
          <a:p>
            <a:pPr>
              <a:defRPr/>
            </a:pPr>
            <a:r>
              <a:rPr lang="en-US" altLang="en-US" b="1">
                <a:solidFill>
                  <a:srgbClr val="FFFFFF"/>
                </a:solidFill>
                <a:latin typeface="+mn-lt"/>
              </a:rPr>
              <a:t>Vicary’s Study</a:t>
            </a:r>
          </a:p>
        </p:txBody>
      </p:sp>
      <p:sp>
        <p:nvSpPr>
          <p:cNvPr id="21507" name="Rectangle 3">
            <a:extLst>
              <a:ext uri="{FF2B5EF4-FFF2-40B4-BE49-F238E27FC236}">
                <a16:creationId xmlns:a16="http://schemas.microsoft.com/office/drawing/2014/main" id="{D18167CD-17D7-4EEF-A1EA-19661A9C6832}"/>
              </a:ext>
            </a:extLst>
          </p:cNvPr>
          <p:cNvSpPr>
            <a:spLocks noGrp="1" noChangeArrowheads="1"/>
          </p:cNvSpPr>
          <p:nvPr>
            <p:ph idx="1"/>
          </p:nvPr>
        </p:nvSpPr>
        <p:spPr>
          <a:xfrm>
            <a:off x="6090574" y="801866"/>
            <a:ext cx="5306084" cy="5230634"/>
          </a:xfrm>
        </p:spPr>
        <p:txBody>
          <a:bodyPr anchor="ctr">
            <a:normAutofit/>
          </a:bodyPr>
          <a:lstStyle/>
          <a:p>
            <a:pPr marL="0" indent="0">
              <a:buNone/>
            </a:pPr>
            <a:r>
              <a:rPr lang="en-US" altLang="en-US" sz="2400" dirty="0">
                <a:solidFill>
                  <a:srgbClr val="000000"/>
                </a:solidFill>
              </a:rPr>
              <a:t>New Jersey, 1957 (Famous Study)</a:t>
            </a:r>
          </a:p>
          <a:p>
            <a:pPr marL="457200" lvl="1" indent="0">
              <a:buNone/>
            </a:pPr>
            <a:endParaRPr lang="en-US" altLang="en-US" dirty="0">
              <a:solidFill>
                <a:srgbClr val="000000"/>
              </a:solidFill>
            </a:endParaRPr>
          </a:p>
          <a:p>
            <a:pPr marL="457200" lvl="1" indent="0">
              <a:buNone/>
            </a:pPr>
            <a:r>
              <a:rPr lang="en-US" altLang="en-US" dirty="0">
                <a:solidFill>
                  <a:srgbClr val="000000"/>
                </a:solidFill>
              </a:rPr>
              <a:t>Over 6 weeks, 45,699 people see subliminal ads:</a:t>
            </a:r>
          </a:p>
          <a:p>
            <a:pPr marL="457200" lvl="1" indent="0">
              <a:buNone/>
            </a:pPr>
            <a:endParaRPr lang="en-US" altLang="en-US" dirty="0">
              <a:solidFill>
                <a:srgbClr val="000000"/>
              </a:solidFill>
            </a:endParaRPr>
          </a:p>
          <a:p>
            <a:pPr marL="457200" lvl="1" indent="0">
              <a:buNone/>
            </a:pPr>
            <a:r>
              <a:rPr lang="en-US" altLang="en-US" dirty="0">
                <a:solidFill>
                  <a:srgbClr val="000000"/>
                </a:solidFill>
              </a:rPr>
              <a:t>“Eat Popcorn” – sales up 57.5%</a:t>
            </a:r>
          </a:p>
          <a:p>
            <a:pPr marL="457200" lvl="1" indent="0">
              <a:buNone/>
            </a:pPr>
            <a:r>
              <a:rPr lang="en-US" altLang="en-US" dirty="0">
                <a:solidFill>
                  <a:srgbClr val="000000"/>
                </a:solidFill>
              </a:rPr>
              <a:t>“Drink Coke” –  sales up 18.1%</a:t>
            </a:r>
          </a:p>
          <a:p>
            <a:pPr lvl="1">
              <a:buFontTx/>
              <a:buNone/>
            </a:pPr>
            <a:endParaRPr lang="en-US" altLang="en-US" dirty="0">
              <a:solidFill>
                <a:srgbClr val="000000"/>
              </a:solidFill>
            </a:endParaRPr>
          </a:p>
          <a:p>
            <a:pPr marL="914400" lvl="2" indent="0">
              <a:buNone/>
            </a:pPr>
            <a:r>
              <a:rPr lang="en-US" altLang="en-US" sz="2400" dirty="0">
                <a:solidFill>
                  <a:srgbClr val="000000"/>
                </a:solidFill>
              </a:rPr>
              <a:t>“Minds have been broken and entered”</a:t>
            </a:r>
          </a:p>
          <a:p>
            <a:pPr lvl="1"/>
            <a:endParaRPr lang="en-US" altLang="en-US" dirty="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7" descr="Sub-and-per-lecture">
            <a:extLst>
              <a:ext uri="{FF2B5EF4-FFF2-40B4-BE49-F238E27FC236}">
                <a16:creationId xmlns:a16="http://schemas.microsoft.com/office/drawing/2014/main" id="{337A8D64-D22E-4B2E-88BC-E3C290BB5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157" y="1306682"/>
            <a:ext cx="523875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0" name="Picture 5" descr="33bb9af1986876ebfb96f2b87084c30f_20110218">
            <a:extLst>
              <a:ext uri="{FF2B5EF4-FFF2-40B4-BE49-F238E27FC236}">
                <a16:creationId xmlns:a16="http://schemas.microsoft.com/office/drawing/2014/main" id="{8F5527C8-5675-459C-AB9A-A599729CF8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6093" y="714653"/>
            <a:ext cx="381000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 name="Picture 139">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554" name="Rectangle 2">
            <a:extLst>
              <a:ext uri="{FF2B5EF4-FFF2-40B4-BE49-F238E27FC236}">
                <a16:creationId xmlns:a16="http://schemas.microsoft.com/office/drawing/2014/main" id="{4551A6F8-854A-427C-A04A-7A6AE5426BA3}"/>
              </a:ext>
            </a:extLst>
          </p:cNvPr>
          <p:cNvSpPr>
            <a:spLocks noGrp="1" noChangeArrowheads="1"/>
          </p:cNvSpPr>
          <p:nvPr>
            <p:ph type="title"/>
          </p:nvPr>
        </p:nvSpPr>
        <p:spPr>
          <a:xfrm>
            <a:off x="640079" y="2053641"/>
            <a:ext cx="3669161" cy="2760098"/>
          </a:xfrm>
        </p:spPr>
        <p:txBody>
          <a:bodyPr>
            <a:normAutofit/>
          </a:bodyPr>
          <a:lstStyle/>
          <a:p>
            <a:pPr algn="ctr">
              <a:defRPr/>
            </a:pPr>
            <a:r>
              <a:rPr lang="en-US" altLang="en-US" b="1" dirty="0">
                <a:solidFill>
                  <a:srgbClr val="FFFFFF"/>
                </a:solidFill>
                <a:latin typeface="+mn-lt"/>
              </a:rPr>
              <a:t>Except…</a:t>
            </a:r>
          </a:p>
        </p:txBody>
      </p:sp>
      <p:sp>
        <p:nvSpPr>
          <p:cNvPr id="23555" name="Rectangle 3">
            <a:extLst>
              <a:ext uri="{FF2B5EF4-FFF2-40B4-BE49-F238E27FC236}">
                <a16:creationId xmlns:a16="http://schemas.microsoft.com/office/drawing/2014/main" id="{4490D712-BC44-4D17-BF7E-7F1EE1200348}"/>
              </a:ext>
            </a:extLst>
          </p:cNvPr>
          <p:cNvSpPr>
            <a:spLocks noGrp="1" noChangeArrowheads="1"/>
          </p:cNvSpPr>
          <p:nvPr>
            <p:ph type="body" idx="1"/>
          </p:nvPr>
        </p:nvSpPr>
        <p:spPr>
          <a:xfrm>
            <a:off x="6090573" y="801866"/>
            <a:ext cx="5672339" cy="5230634"/>
          </a:xfrm>
        </p:spPr>
        <p:txBody>
          <a:bodyPr anchor="ctr">
            <a:normAutofit/>
          </a:bodyPr>
          <a:lstStyle/>
          <a:p>
            <a:pPr marL="0" indent="0">
              <a:buNone/>
              <a:defRPr/>
            </a:pPr>
            <a:r>
              <a:rPr lang="en-US" altLang="en-US" dirty="0">
                <a:solidFill>
                  <a:srgbClr val="000000"/>
                </a:solidFill>
              </a:rPr>
              <a:t>In a 1962 interview, </a:t>
            </a:r>
            <a:r>
              <a:rPr lang="en-US" altLang="en-US" dirty="0" err="1">
                <a:solidFill>
                  <a:srgbClr val="000000"/>
                </a:solidFill>
              </a:rPr>
              <a:t>Vicary</a:t>
            </a:r>
            <a:r>
              <a:rPr lang="en-US" altLang="en-US" dirty="0">
                <a:solidFill>
                  <a:srgbClr val="000000"/>
                </a:solidFill>
              </a:rPr>
              <a:t> admitted that he had made the whole thing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BC36C8B-5FFE-4A6A-A5AC-A4CBD0FC0A72}"/>
              </a:ext>
            </a:extLst>
          </p:cNvPr>
          <p:cNvSpPr>
            <a:spLocks noGrp="1" noChangeArrowheads="1"/>
          </p:cNvSpPr>
          <p:nvPr>
            <p:ph type="title"/>
          </p:nvPr>
        </p:nvSpPr>
        <p:spPr>
          <a:xfrm>
            <a:off x="838200" y="754602"/>
            <a:ext cx="10515600" cy="936086"/>
          </a:xfrm>
        </p:spPr>
        <p:txBody>
          <a:bodyPr>
            <a:normAutofit/>
          </a:bodyPr>
          <a:lstStyle/>
          <a:p>
            <a:pPr algn="ctr">
              <a:defRPr/>
            </a:pPr>
            <a:r>
              <a:rPr lang="en-US" altLang="en-US" sz="4800" b="1" dirty="0">
                <a:latin typeface="+mn-lt"/>
              </a:rPr>
              <a:t>It Doesn’t Work</a:t>
            </a:r>
          </a:p>
        </p:txBody>
      </p:sp>
      <p:sp>
        <p:nvSpPr>
          <p:cNvPr id="17411" name="Rectangle 3">
            <a:extLst>
              <a:ext uri="{FF2B5EF4-FFF2-40B4-BE49-F238E27FC236}">
                <a16:creationId xmlns:a16="http://schemas.microsoft.com/office/drawing/2014/main" id="{5CE8555D-C516-4580-BD45-9D587981E47A}"/>
              </a:ext>
            </a:extLst>
          </p:cNvPr>
          <p:cNvSpPr>
            <a:spLocks noGrp="1" noChangeArrowheads="1"/>
          </p:cNvSpPr>
          <p:nvPr>
            <p:ph type="body" idx="1"/>
          </p:nvPr>
        </p:nvSpPr>
        <p:spPr/>
        <p:txBody>
          <a:bodyPr/>
          <a:lstStyle/>
          <a:p>
            <a:pPr>
              <a:lnSpc>
                <a:spcPct val="90000"/>
              </a:lnSpc>
            </a:pPr>
            <a:endParaRPr lang="en-US" altLang="en-US" dirty="0"/>
          </a:p>
          <a:p>
            <a:pPr marL="0" indent="0">
              <a:lnSpc>
                <a:spcPct val="90000"/>
              </a:lnSpc>
              <a:buNone/>
            </a:pPr>
            <a:r>
              <a:rPr lang="en-US" altLang="en-US" dirty="0"/>
              <a:t>Research shows no significant effect of subliminal information</a:t>
            </a:r>
          </a:p>
          <a:p>
            <a:pPr>
              <a:lnSpc>
                <a:spcPct val="90000"/>
              </a:lnSpc>
            </a:pPr>
            <a:endParaRPr lang="en-US" altLang="en-US" dirty="0"/>
          </a:p>
          <a:p>
            <a:pPr marL="0" indent="0">
              <a:lnSpc>
                <a:spcPct val="90000"/>
              </a:lnSpc>
              <a:buNone/>
            </a:pPr>
            <a:r>
              <a:rPr lang="en-US" altLang="en-US" dirty="0"/>
              <a:t>We don’t blindly obey!</a:t>
            </a:r>
          </a:p>
          <a:p>
            <a:pPr marL="0" indent="0">
              <a:lnSpc>
                <a:spcPct val="90000"/>
              </a:lnSpc>
              <a:buNone/>
            </a:pPr>
            <a:endParaRPr lang="en-US" altLang="en-US" dirty="0"/>
          </a:p>
          <a:p>
            <a:pPr marL="0" indent="0">
              <a:lnSpc>
                <a:spcPct val="90000"/>
              </a:lnSpc>
              <a:buNone/>
            </a:pPr>
            <a:r>
              <a:rPr lang="en-US" altLang="en-US" dirty="0"/>
              <a:t>Placebo Effect with subliminal self-help tapes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89015AE-39D3-4218-A663-329279A795C0}"/>
              </a:ext>
            </a:extLst>
          </p:cNvPr>
          <p:cNvSpPr>
            <a:spLocks noGrp="1" noChangeArrowheads="1"/>
          </p:cNvSpPr>
          <p:nvPr>
            <p:ph type="title"/>
          </p:nvPr>
        </p:nvSpPr>
        <p:spPr>
          <a:xfrm>
            <a:off x="836612" y="803429"/>
            <a:ext cx="3243940" cy="803429"/>
          </a:xfrm>
        </p:spPr>
        <p:txBody>
          <a:bodyPr>
            <a:normAutofit/>
          </a:bodyPr>
          <a:lstStyle/>
          <a:p>
            <a:pPr>
              <a:defRPr/>
            </a:pPr>
            <a:r>
              <a:rPr lang="en-US" altLang="en-US" sz="4400" b="1" dirty="0">
                <a:latin typeface="+mn-lt"/>
              </a:rPr>
              <a:t>…You Decide </a:t>
            </a:r>
          </a:p>
        </p:txBody>
      </p:sp>
      <p:pic>
        <p:nvPicPr>
          <p:cNvPr id="4" name="Bush ad against Al Gore">
            <a:hlinkClick r:id="" action="ppaction://media"/>
            <a:extLst>
              <a:ext uri="{FF2B5EF4-FFF2-40B4-BE49-F238E27FC236}">
                <a16:creationId xmlns:a16="http://schemas.microsoft.com/office/drawing/2014/main" id="{2712D1FF-D0FC-4D59-8A10-9FDBF2F3586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183188" y="1109663"/>
            <a:ext cx="6172200" cy="4629150"/>
          </a:xfrm>
        </p:spPr>
      </p:pic>
      <p:sp>
        <p:nvSpPr>
          <p:cNvPr id="3" name="Text Placeholder 2">
            <a:extLst>
              <a:ext uri="{FF2B5EF4-FFF2-40B4-BE49-F238E27FC236}">
                <a16:creationId xmlns:a16="http://schemas.microsoft.com/office/drawing/2014/main" id="{B38A6ACA-EDEA-4225-8AA9-5E7458FFF5E7}"/>
              </a:ext>
            </a:extLst>
          </p:cNvPr>
          <p:cNvSpPr>
            <a:spLocks noGrp="1"/>
          </p:cNvSpPr>
          <p:nvPr>
            <p:ph type="body" sz="half" idx="2"/>
          </p:nvPr>
        </p:nvSpPr>
        <p:spPr>
          <a:xfrm>
            <a:off x="372862" y="2057400"/>
            <a:ext cx="4399164" cy="3811588"/>
          </a:xfrm>
        </p:spPr>
        <p:txBody>
          <a:bodyPr/>
          <a:lstStyle/>
          <a:p>
            <a:endParaRPr lang="en-US" altLang="en-US" sz="2800" dirty="0"/>
          </a:p>
          <a:p>
            <a:r>
              <a:rPr lang="en-US" altLang="en-US" sz="2800" dirty="0"/>
              <a:t>Could 1/30</a:t>
            </a:r>
            <a:r>
              <a:rPr lang="en-US" altLang="en-US" sz="2800" baseline="30000" dirty="0"/>
              <a:t>th</a:t>
            </a:r>
            <a:r>
              <a:rPr lang="en-US" altLang="en-US" sz="2800" dirty="0"/>
              <a:t> of a second really influence impressions of Al Gore?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ratsad">
            <a:hlinkClick r:id="rId3" action="ppaction://hlinkfile"/>
            <a:extLst>
              <a:ext uri="{FF2B5EF4-FFF2-40B4-BE49-F238E27FC236}">
                <a16:creationId xmlns:a16="http://schemas.microsoft.com/office/drawing/2014/main" id="{962174C9-E8E4-41FD-A231-DBCDE58F00C3}"/>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3151573" y="1535097"/>
            <a:ext cx="5449888" cy="3976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EB71516-22A5-48F0-8E42-708667F0CC7C}"/>
              </a:ext>
            </a:extLst>
          </p:cNvPr>
          <p:cNvSpPr>
            <a:spLocks noGrp="1" noChangeArrowheads="1"/>
          </p:cNvSpPr>
          <p:nvPr>
            <p:ph type="title"/>
          </p:nvPr>
        </p:nvSpPr>
        <p:spPr/>
        <p:txBody>
          <a:bodyPr>
            <a:normAutofit/>
          </a:bodyPr>
          <a:lstStyle/>
          <a:p>
            <a:pPr>
              <a:defRPr/>
            </a:pPr>
            <a:r>
              <a:rPr lang="en-US" altLang="en-US" b="1" dirty="0">
                <a:latin typeface="+mn-lt"/>
              </a:rPr>
              <a:t>Alleged types of subliminal presentation</a:t>
            </a:r>
          </a:p>
        </p:txBody>
      </p:sp>
      <p:sp>
        <p:nvSpPr>
          <p:cNvPr id="25603" name="Rectangle 3">
            <a:extLst>
              <a:ext uri="{FF2B5EF4-FFF2-40B4-BE49-F238E27FC236}">
                <a16:creationId xmlns:a16="http://schemas.microsoft.com/office/drawing/2014/main" id="{BA305628-2F0D-451A-B1A1-A9A9ADE21F86}"/>
              </a:ext>
            </a:extLst>
          </p:cNvPr>
          <p:cNvSpPr>
            <a:spLocks noGrp="1" noChangeArrowheads="1"/>
          </p:cNvSpPr>
          <p:nvPr>
            <p:ph type="body" idx="1"/>
          </p:nvPr>
        </p:nvSpPr>
        <p:spPr/>
        <p:txBody>
          <a:bodyPr/>
          <a:lstStyle/>
          <a:p>
            <a:pPr marL="0" indent="0">
              <a:lnSpc>
                <a:spcPct val="90000"/>
              </a:lnSpc>
              <a:buNone/>
              <a:defRPr/>
            </a:pPr>
            <a:r>
              <a:rPr lang="en-US" altLang="en-US" dirty="0"/>
              <a:t>Flashing it on the screen so quickly you can not perceive it but you still see it.  Below the sensory perception threshold.</a:t>
            </a:r>
          </a:p>
          <a:p>
            <a:pPr marL="0" indent="0">
              <a:lnSpc>
                <a:spcPct val="90000"/>
              </a:lnSpc>
              <a:buNone/>
              <a:defRPr/>
            </a:pPr>
            <a:endParaRPr lang="en-US" altLang="en-US" dirty="0"/>
          </a:p>
          <a:p>
            <a:pPr marL="0" indent="0">
              <a:lnSpc>
                <a:spcPct val="90000"/>
              </a:lnSpc>
              <a:buNone/>
              <a:defRPr/>
            </a:pPr>
            <a:r>
              <a:rPr lang="en-US" altLang="en-US" dirty="0"/>
              <a:t>Playing it backwards</a:t>
            </a:r>
          </a:p>
          <a:p>
            <a:pPr marL="0" indent="0">
              <a:lnSpc>
                <a:spcPct val="90000"/>
              </a:lnSpc>
              <a:buNone/>
              <a:defRPr/>
            </a:pPr>
            <a:endParaRPr lang="en-US" altLang="en-US" dirty="0"/>
          </a:p>
          <a:p>
            <a:pPr marL="0" indent="0">
              <a:lnSpc>
                <a:spcPct val="90000"/>
              </a:lnSpc>
              <a:buNone/>
              <a:defRPr/>
            </a:pPr>
            <a:r>
              <a:rPr lang="en-US" altLang="en-US" dirty="0"/>
              <a:t>Embedding it into another image.</a:t>
            </a:r>
          </a:p>
          <a:p>
            <a:pPr marL="0" indent="0">
              <a:lnSpc>
                <a:spcPct val="90000"/>
              </a:lnSpc>
              <a:buNone/>
              <a:defRPr/>
            </a:pPr>
            <a:endParaRPr lang="en-US" altLang="en-US" dirty="0"/>
          </a:p>
          <a:p>
            <a:pPr marL="0" indent="0">
              <a:lnSpc>
                <a:spcPct val="90000"/>
              </a:lnSpc>
              <a:buNone/>
              <a:defRPr/>
            </a:pPr>
            <a:r>
              <a:rPr lang="en-US" altLang="en-US" dirty="0"/>
              <a:t>Playing it at a low-volume masked over by other music or sounds.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C6C9F610-EC81-4D8A-A716-1694FC101E2B}"/>
              </a:ext>
            </a:extLst>
          </p:cNvPr>
          <p:cNvSpPr>
            <a:spLocks noGrp="1" noChangeArrowheads="1"/>
          </p:cNvSpPr>
          <p:nvPr>
            <p:ph type="title"/>
          </p:nvPr>
        </p:nvSpPr>
        <p:spPr/>
        <p:txBody>
          <a:bodyPr/>
          <a:lstStyle/>
          <a:p>
            <a:pPr algn="ctr">
              <a:defRPr/>
            </a:pPr>
            <a:r>
              <a:rPr lang="en-US" altLang="en-US" b="1" dirty="0">
                <a:latin typeface="+mn-lt"/>
              </a:rPr>
              <a:t>Why?  Perceptual Set! </a:t>
            </a:r>
          </a:p>
        </p:txBody>
      </p:sp>
      <p:sp>
        <p:nvSpPr>
          <p:cNvPr id="56323" name="Rectangle 3">
            <a:extLst>
              <a:ext uri="{FF2B5EF4-FFF2-40B4-BE49-F238E27FC236}">
                <a16:creationId xmlns:a16="http://schemas.microsoft.com/office/drawing/2014/main" id="{3819CE28-78EB-418A-A6F0-E35E9179A1CA}"/>
              </a:ext>
            </a:extLst>
          </p:cNvPr>
          <p:cNvSpPr>
            <a:spLocks noGrp="1" noChangeArrowheads="1"/>
          </p:cNvSpPr>
          <p:nvPr>
            <p:ph type="body" idx="1"/>
          </p:nvPr>
        </p:nvSpPr>
        <p:spPr/>
        <p:txBody>
          <a:bodyPr/>
          <a:lstStyle/>
          <a:p>
            <a:pPr marL="0" indent="0">
              <a:buNone/>
            </a:pPr>
            <a:endParaRPr lang="en-US" altLang="en-US" dirty="0"/>
          </a:p>
          <a:p>
            <a:pPr marL="0" indent="0">
              <a:buNone/>
            </a:pPr>
            <a:r>
              <a:rPr lang="en-US" altLang="en-US" dirty="0"/>
              <a:t>Listeners “hear” diabolical messages in rock music because they are prepared to “discover” certain messages, and therefore they do. </a:t>
            </a:r>
            <a:r>
              <a:rPr lang="en-US" altLang="en-US" dirty="0" err="1"/>
              <a:t>Vokey</a:t>
            </a:r>
            <a:r>
              <a:rPr lang="en-US" altLang="en-US" dirty="0"/>
              <a:t> and Read 1985</a:t>
            </a:r>
          </a:p>
          <a:p>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E5ABF40E-CAA6-4CB1-ABD7-30E26B5C5B2A}"/>
              </a:ext>
            </a:extLst>
          </p:cNvPr>
          <p:cNvSpPr>
            <a:spLocks noGrp="1" noChangeArrowheads="1"/>
          </p:cNvSpPr>
          <p:nvPr>
            <p:ph type="title"/>
          </p:nvPr>
        </p:nvSpPr>
        <p:spPr/>
        <p:txBody>
          <a:bodyPr/>
          <a:lstStyle/>
          <a:p>
            <a:pPr algn="ctr">
              <a:defRPr/>
            </a:pPr>
            <a:r>
              <a:rPr lang="en-US" altLang="en-US" b="1" dirty="0">
                <a:latin typeface="+mn-lt"/>
              </a:rPr>
              <a:t>Backmasking</a:t>
            </a:r>
          </a:p>
        </p:txBody>
      </p:sp>
      <p:sp>
        <p:nvSpPr>
          <p:cNvPr id="26627" name="Rectangle 3">
            <a:extLst>
              <a:ext uri="{FF2B5EF4-FFF2-40B4-BE49-F238E27FC236}">
                <a16:creationId xmlns:a16="http://schemas.microsoft.com/office/drawing/2014/main" id="{1D2A170F-CEC3-4BF7-8E27-B495FCE15A6A}"/>
              </a:ext>
            </a:extLst>
          </p:cNvPr>
          <p:cNvSpPr>
            <a:spLocks noGrp="1" noChangeArrowheads="1"/>
          </p:cNvSpPr>
          <p:nvPr>
            <p:ph type="body" idx="1"/>
          </p:nvPr>
        </p:nvSpPr>
        <p:spPr/>
        <p:txBody>
          <a:bodyPr/>
          <a:lstStyle/>
          <a:p>
            <a:pPr marL="0" indent="0">
              <a:lnSpc>
                <a:spcPct val="90000"/>
              </a:lnSpc>
              <a:buNone/>
            </a:pPr>
            <a:r>
              <a:rPr lang="en-US" altLang="en-US" dirty="0"/>
              <a:t>A recording studio technique where backward messages are deliberately superimposed on the soundtrack </a:t>
            </a:r>
          </a:p>
          <a:p>
            <a:pPr marL="0" indent="0">
              <a:lnSpc>
                <a:spcPct val="90000"/>
              </a:lnSpc>
              <a:buNone/>
            </a:pPr>
            <a:endParaRPr lang="en-US" altLang="en-US" dirty="0"/>
          </a:p>
          <a:p>
            <a:pPr marL="0" indent="0">
              <a:lnSpc>
                <a:spcPct val="90000"/>
              </a:lnSpc>
              <a:buNone/>
            </a:pPr>
            <a:r>
              <a:rPr lang="en-US" altLang="en-US" dirty="0"/>
              <a:t>The fear . . . “Human brains are capable of receiving, scanning, deciphering, storing and later reacting to subliminal or subconscious messages”</a:t>
            </a:r>
          </a:p>
          <a:p>
            <a:pPr marL="0" indent="0">
              <a:lnSpc>
                <a:spcPct val="90000"/>
              </a:lnSpc>
              <a:buNone/>
            </a:pPr>
            <a:endParaRPr lang="en-US" altLang="en-US" dirty="0">
              <a:hlinkClick r:id="rId3"/>
            </a:endParaRPr>
          </a:p>
          <a:p>
            <a:pPr marL="0" indent="0">
              <a:lnSpc>
                <a:spcPct val="90000"/>
              </a:lnSpc>
              <a:buNone/>
            </a:pPr>
            <a:r>
              <a:rPr lang="en-US" altLang="en-US" dirty="0">
                <a:hlinkClick r:id="rId3"/>
              </a:rPr>
              <a:t>http://jeffmilner.com/backmasking.htm</a:t>
            </a:r>
            <a:endParaRPr lang="en-US" altLang="en-US" dirty="0"/>
          </a:p>
          <a:p>
            <a:pPr>
              <a:lnSpc>
                <a:spcPct val="90000"/>
              </a:lnSpc>
            </a:pP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8B543AD-0670-4B95-B424-8FEF623D8FDF}"/>
              </a:ext>
            </a:extLst>
          </p:cNvPr>
          <p:cNvSpPr>
            <a:spLocks noGrp="1" noChangeArrowheads="1"/>
          </p:cNvSpPr>
          <p:nvPr>
            <p:ph type="title"/>
          </p:nvPr>
        </p:nvSpPr>
        <p:spPr/>
        <p:txBody>
          <a:bodyPr/>
          <a:lstStyle/>
          <a:p>
            <a:pPr>
              <a:defRPr/>
            </a:pPr>
            <a:r>
              <a:rPr lang="en-US" altLang="en-US" b="1" dirty="0">
                <a:latin typeface="+mn-lt"/>
              </a:rPr>
              <a:t>Another One Bites the Dust</a:t>
            </a:r>
          </a:p>
        </p:txBody>
      </p:sp>
      <p:sp>
        <p:nvSpPr>
          <p:cNvPr id="36867" name="Rectangle 3">
            <a:extLst>
              <a:ext uri="{FF2B5EF4-FFF2-40B4-BE49-F238E27FC236}">
                <a16:creationId xmlns:a16="http://schemas.microsoft.com/office/drawing/2014/main" id="{F39D1E2B-1CCD-410B-80A1-EC188CB25D58}"/>
              </a:ext>
            </a:extLst>
          </p:cNvPr>
          <p:cNvSpPr>
            <a:spLocks noGrp="1" noChangeArrowheads="1"/>
          </p:cNvSpPr>
          <p:nvPr>
            <p:ph type="body" idx="1"/>
          </p:nvPr>
        </p:nvSpPr>
        <p:spPr/>
        <p:txBody>
          <a:bodyPr/>
          <a:lstStyle/>
          <a:p>
            <a:pPr marL="0" indent="0">
              <a:buNone/>
            </a:pPr>
            <a:r>
              <a:rPr lang="en-US" altLang="en-US" dirty="0">
                <a:hlinkClick r:id="rId3"/>
              </a:rPr>
              <a:t>Forward</a:t>
            </a:r>
            <a:endParaRPr lang="en-US" altLang="en-US" dirty="0"/>
          </a:p>
          <a:p>
            <a:pPr marL="0" indent="0">
              <a:buNone/>
            </a:pPr>
            <a:endParaRPr lang="en-US" altLang="en-US" dirty="0">
              <a:hlinkClick r:id="rId4"/>
            </a:endParaRPr>
          </a:p>
          <a:p>
            <a:pPr marL="0" indent="0">
              <a:buNone/>
            </a:pPr>
            <a:r>
              <a:rPr lang="en-US" altLang="en-US" dirty="0">
                <a:hlinkClick r:id="rId4"/>
              </a:rPr>
              <a:t>Reverse</a:t>
            </a:r>
            <a:endParaRPr lang="en-US" altLang="en-US" dirty="0"/>
          </a:p>
          <a:p>
            <a:pPr marL="0" indent="0">
              <a:buNone/>
            </a:pPr>
            <a:endParaRPr lang="en-US" altLang="en-US" dirty="0"/>
          </a:p>
          <a:p>
            <a:pPr marL="0" indent="0">
              <a:buNone/>
            </a:pPr>
            <a:r>
              <a:rPr lang="en-US" altLang="en-US" dirty="0"/>
              <a:t>“It’s fun to smoke marijuana"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FCBDD0B-C319-4FD2-BEA8-A72CDB7E7102}"/>
              </a:ext>
            </a:extLst>
          </p:cNvPr>
          <p:cNvSpPr>
            <a:spLocks noGrp="1" noChangeArrowheads="1"/>
          </p:cNvSpPr>
          <p:nvPr>
            <p:ph type="title"/>
          </p:nvPr>
        </p:nvSpPr>
        <p:spPr/>
        <p:txBody>
          <a:bodyPr/>
          <a:lstStyle/>
          <a:p>
            <a:pPr>
              <a:defRPr/>
            </a:pPr>
            <a:r>
              <a:rPr lang="en-US" altLang="en-US" b="1" dirty="0">
                <a:latin typeface="+mn-lt"/>
              </a:rPr>
              <a:t>Stairway to Heaven</a:t>
            </a:r>
          </a:p>
        </p:txBody>
      </p:sp>
      <p:sp>
        <p:nvSpPr>
          <p:cNvPr id="38915" name="Rectangle 3">
            <a:extLst>
              <a:ext uri="{FF2B5EF4-FFF2-40B4-BE49-F238E27FC236}">
                <a16:creationId xmlns:a16="http://schemas.microsoft.com/office/drawing/2014/main" id="{A40D16CF-2816-48B3-809E-F65C7102F06C}"/>
              </a:ext>
            </a:extLst>
          </p:cNvPr>
          <p:cNvSpPr>
            <a:spLocks noGrp="1" noChangeArrowheads="1"/>
          </p:cNvSpPr>
          <p:nvPr>
            <p:ph type="body" idx="1"/>
          </p:nvPr>
        </p:nvSpPr>
        <p:spPr/>
        <p:txBody>
          <a:bodyPr/>
          <a:lstStyle/>
          <a:p>
            <a:pPr marL="0" indent="0">
              <a:buNone/>
            </a:pPr>
            <a:r>
              <a:rPr lang="en-US" altLang="en-US" dirty="0">
                <a:hlinkClick r:id="rId3"/>
              </a:rPr>
              <a:t>Forward</a:t>
            </a:r>
            <a:endParaRPr lang="en-US" altLang="en-US" dirty="0"/>
          </a:p>
          <a:p>
            <a:pPr marL="0" indent="0">
              <a:buNone/>
            </a:pPr>
            <a:endParaRPr lang="en-US" altLang="en-US" dirty="0">
              <a:hlinkClick r:id="rId4"/>
            </a:endParaRPr>
          </a:p>
          <a:p>
            <a:pPr marL="0" indent="0">
              <a:buNone/>
            </a:pPr>
            <a:r>
              <a:rPr lang="en-US" altLang="en-US" dirty="0">
                <a:hlinkClick r:id="rId4"/>
              </a:rPr>
              <a:t>Reverse</a:t>
            </a:r>
            <a:endParaRPr lang="en-US" altLang="en-US" dirty="0"/>
          </a:p>
          <a:p>
            <a:pPr marL="0" indent="0">
              <a:buNone/>
            </a:pPr>
            <a:endParaRPr lang="en-US" altLang="en-US" dirty="0"/>
          </a:p>
          <a:p>
            <a:pPr marL="0" indent="0">
              <a:buNone/>
            </a:pPr>
            <a:r>
              <a:rPr lang="en-US" altLang="en-US" dirty="0"/>
              <a:t>"Glory </a:t>
            </a:r>
            <a:r>
              <a:rPr lang="en-US" altLang="en-US" dirty="0" err="1"/>
              <a:t>glory</a:t>
            </a:r>
            <a:r>
              <a:rPr lang="en-US" altLang="en-US" dirty="0"/>
              <a:t> to my sweet Satan, there was a little child born, it makes me sad, whose power is Satan"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98BDAF8-590F-4B2F-9B36-80CA6A6EB9AD}"/>
              </a:ext>
            </a:extLst>
          </p:cNvPr>
          <p:cNvSpPr>
            <a:spLocks noGrp="1" noChangeArrowheads="1"/>
          </p:cNvSpPr>
          <p:nvPr>
            <p:ph type="title"/>
          </p:nvPr>
        </p:nvSpPr>
        <p:spPr/>
        <p:txBody>
          <a:bodyPr/>
          <a:lstStyle/>
          <a:p>
            <a:pPr>
              <a:defRPr/>
            </a:pPr>
            <a:r>
              <a:rPr lang="en-US" altLang="en-US" sz="4000" b="1" dirty="0">
                <a:latin typeface="+mn-lt"/>
              </a:rPr>
              <a:t>The most famous backmasking ever?</a:t>
            </a:r>
          </a:p>
        </p:txBody>
      </p:sp>
      <p:sp>
        <p:nvSpPr>
          <p:cNvPr id="40963" name="Rectangle 3">
            <a:extLst>
              <a:ext uri="{FF2B5EF4-FFF2-40B4-BE49-F238E27FC236}">
                <a16:creationId xmlns:a16="http://schemas.microsoft.com/office/drawing/2014/main" id="{FA825BE3-4901-4D6C-8D09-6DDEA0FC2939}"/>
              </a:ext>
            </a:extLst>
          </p:cNvPr>
          <p:cNvSpPr>
            <a:spLocks noGrp="1" noChangeArrowheads="1"/>
          </p:cNvSpPr>
          <p:nvPr>
            <p:ph type="body" idx="1"/>
          </p:nvPr>
        </p:nvSpPr>
        <p:spPr/>
        <p:txBody>
          <a:bodyPr/>
          <a:lstStyle/>
          <a:p>
            <a:pPr marL="0" indent="0">
              <a:buNone/>
            </a:pPr>
            <a:r>
              <a:rPr lang="en-US" altLang="en-US" dirty="0">
                <a:hlinkClick r:id="rId3"/>
              </a:rPr>
              <a:t>Forward</a:t>
            </a:r>
            <a:endParaRPr lang="en-US" altLang="en-US" dirty="0"/>
          </a:p>
          <a:p>
            <a:pPr marL="0" indent="0">
              <a:buNone/>
            </a:pPr>
            <a:endParaRPr lang="en-US" altLang="en-US" dirty="0">
              <a:hlinkClick r:id="rId4"/>
            </a:endParaRPr>
          </a:p>
          <a:p>
            <a:pPr marL="0" indent="0">
              <a:buNone/>
            </a:pPr>
            <a:r>
              <a:rPr lang="en-US" altLang="en-US" dirty="0">
                <a:hlinkClick r:id="rId4"/>
              </a:rPr>
              <a:t>Reverse</a:t>
            </a:r>
            <a:endParaRPr lang="en-US" altLang="en-US" dirty="0"/>
          </a:p>
          <a:p>
            <a:pPr marL="0" indent="0">
              <a:buNone/>
            </a:pPr>
            <a:endParaRPr lang="en-US" altLang="en-US" dirty="0"/>
          </a:p>
          <a:p>
            <a:pPr marL="0" indent="0">
              <a:buNone/>
            </a:pPr>
            <a:r>
              <a:rPr lang="en-US" altLang="en-US" dirty="0"/>
              <a:t>Message - "Paul is a dead man, miss him, miss him, MISS HIM" The Beatles have vehemently denied this. Still fans of every generation have listened to this message and heard the same words.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7C51035-56B8-406B-A4CD-A4EB9AC2567B}"/>
              </a:ext>
            </a:extLst>
          </p:cNvPr>
          <p:cNvSpPr>
            <a:spLocks noGrp="1" noChangeArrowheads="1"/>
          </p:cNvSpPr>
          <p:nvPr>
            <p:ph type="title"/>
          </p:nvPr>
        </p:nvSpPr>
        <p:spPr/>
        <p:txBody>
          <a:bodyPr/>
          <a:lstStyle/>
          <a:p>
            <a:pPr>
              <a:defRPr/>
            </a:pPr>
            <a:r>
              <a:rPr lang="en-US" altLang="en-US" b="1" dirty="0" err="1">
                <a:latin typeface="+mn-lt"/>
              </a:rPr>
              <a:t>Pokemon</a:t>
            </a:r>
            <a:r>
              <a:rPr lang="en-US" altLang="en-US" dirty="0">
                <a:latin typeface="+mn-lt"/>
              </a:rPr>
              <a:t> </a:t>
            </a:r>
            <a:r>
              <a:rPr lang="en-US" altLang="en-US" b="1" dirty="0">
                <a:latin typeface="+mn-lt"/>
              </a:rPr>
              <a:t>Rap</a:t>
            </a:r>
          </a:p>
        </p:txBody>
      </p:sp>
      <p:sp>
        <p:nvSpPr>
          <p:cNvPr id="45059" name="Rectangle 3">
            <a:extLst>
              <a:ext uri="{FF2B5EF4-FFF2-40B4-BE49-F238E27FC236}">
                <a16:creationId xmlns:a16="http://schemas.microsoft.com/office/drawing/2014/main" id="{5C374C11-306A-4091-9613-26398C00BEE2}"/>
              </a:ext>
            </a:extLst>
          </p:cNvPr>
          <p:cNvSpPr>
            <a:spLocks noGrp="1" noChangeArrowheads="1"/>
          </p:cNvSpPr>
          <p:nvPr>
            <p:ph type="body" idx="1"/>
          </p:nvPr>
        </p:nvSpPr>
        <p:spPr/>
        <p:txBody>
          <a:bodyPr/>
          <a:lstStyle/>
          <a:p>
            <a:pPr marL="0" indent="0">
              <a:buNone/>
            </a:pPr>
            <a:r>
              <a:rPr lang="en-US" altLang="en-US" dirty="0">
                <a:hlinkClick r:id="rId3"/>
              </a:rPr>
              <a:t>Forward</a:t>
            </a:r>
            <a:endParaRPr lang="en-US" altLang="en-US" dirty="0"/>
          </a:p>
          <a:p>
            <a:pPr marL="0" indent="0">
              <a:buNone/>
            </a:pPr>
            <a:endParaRPr lang="en-US" altLang="en-US" dirty="0">
              <a:hlinkClick r:id="rId4"/>
            </a:endParaRPr>
          </a:p>
          <a:p>
            <a:pPr marL="0" indent="0">
              <a:buNone/>
            </a:pPr>
            <a:r>
              <a:rPr lang="en-US" altLang="en-US" dirty="0">
                <a:hlinkClick r:id="rId4"/>
              </a:rPr>
              <a:t>Reverse</a:t>
            </a:r>
            <a:endParaRPr lang="en-US" altLang="en-US" dirty="0"/>
          </a:p>
          <a:p>
            <a:pPr marL="0" indent="0">
              <a:buNone/>
            </a:pPr>
            <a:endParaRPr lang="en-US" altLang="en-US" dirty="0"/>
          </a:p>
          <a:p>
            <a:pPr marL="0" indent="0">
              <a:buNone/>
            </a:pPr>
            <a:r>
              <a:rPr lang="en-US" altLang="en-US" dirty="0"/>
              <a:t>"I love </a:t>
            </a:r>
            <a:r>
              <a:rPr lang="en-US" altLang="en-US" dirty="0" err="1"/>
              <a:t>satan</a:t>
            </a:r>
            <a:r>
              <a:rPr lang="en-US" altLang="en-US" dirty="0"/>
              <a:t>, love </a:t>
            </a:r>
            <a:r>
              <a:rPr lang="en-US" altLang="en-US" dirty="0" err="1"/>
              <a:t>satan</a:t>
            </a:r>
            <a:r>
              <a:rPr lang="en-US" altLang="en-US" dirty="0"/>
              <a:t>. I love </a:t>
            </a:r>
            <a:r>
              <a:rPr lang="en-US" altLang="en-US" dirty="0" err="1"/>
              <a:t>satan</a:t>
            </a:r>
            <a:r>
              <a:rPr lang="en-US" altLang="en-US" dirty="0"/>
              <a:t>, love </a:t>
            </a:r>
            <a:r>
              <a:rPr lang="en-US" altLang="en-US" dirty="0" err="1"/>
              <a:t>satan</a:t>
            </a:r>
            <a:r>
              <a:rPr lang="en-US" altLang="en-US" dirty="0"/>
              <a:t>." </a:t>
            </a:r>
          </a:p>
          <a:p>
            <a:endParaRPr lang="en-US" altLang="en-US" dirty="0">
              <a:hlinkClick r:id="rId5"/>
            </a:endParaRPr>
          </a:p>
          <a:p>
            <a:pPr marL="0" indent="0">
              <a:buNone/>
            </a:pPr>
            <a:r>
              <a:rPr lang="en-US" altLang="en-US" dirty="0">
                <a:hlinkClick r:id="rId5"/>
              </a:rPr>
              <a:t>http://www.backmaskonline.com/pop.html</a:t>
            </a:r>
            <a:endParaRPr lang="en-US" altLang="en-US" dirty="0"/>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B41D36F-869D-461A-AFDE-2A382FA0C6EC}"/>
              </a:ext>
            </a:extLst>
          </p:cNvPr>
          <p:cNvSpPr>
            <a:spLocks noGrp="1" noChangeArrowheads="1"/>
          </p:cNvSpPr>
          <p:nvPr>
            <p:ph type="title"/>
          </p:nvPr>
        </p:nvSpPr>
        <p:spPr/>
        <p:txBody>
          <a:bodyPr/>
          <a:lstStyle/>
          <a:p>
            <a:pPr>
              <a:defRPr/>
            </a:pPr>
            <a:r>
              <a:rPr lang="en-US" altLang="en-US" b="1" dirty="0">
                <a:latin typeface="+mn-lt"/>
              </a:rPr>
              <a:t>Maybe Subliminal Embeds?</a:t>
            </a:r>
          </a:p>
        </p:txBody>
      </p:sp>
      <p:sp>
        <p:nvSpPr>
          <p:cNvPr id="38915" name="Rectangle 3">
            <a:extLst>
              <a:ext uri="{FF2B5EF4-FFF2-40B4-BE49-F238E27FC236}">
                <a16:creationId xmlns:a16="http://schemas.microsoft.com/office/drawing/2014/main" id="{B4AF20F3-74E0-4364-884D-E6836C73081C}"/>
              </a:ext>
            </a:extLst>
          </p:cNvPr>
          <p:cNvSpPr>
            <a:spLocks noGrp="1" noChangeArrowheads="1"/>
          </p:cNvSpPr>
          <p:nvPr>
            <p:ph type="body" idx="1"/>
          </p:nvPr>
        </p:nvSpPr>
        <p:spPr/>
        <p:txBody>
          <a:bodyPr/>
          <a:lstStyle/>
          <a:p>
            <a:pPr marL="0" indent="0">
              <a:buNone/>
            </a:pPr>
            <a:endParaRPr lang="en-US" altLang="en-US" dirty="0">
              <a:latin typeface="Verdana" panose="020B0604030504040204" pitchFamily="34" charset="0"/>
            </a:endParaRPr>
          </a:p>
          <a:p>
            <a:pPr marL="0" indent="0">
              <a:buNone/>
            </a:pPr>
            <a:r>
              <a:rPr lang="en-US" altLang="en-US" dirty="0">
                <a:latin typeface="Verdana" panose="020B0604030504040204" pitchFamily="34" charset="0"/>
              </a:rPr>
              <a:t>	</a:t>
            </a:r>
            <a:r>
              <a:rPr lang="en-US" altLang="en-US" dirty="0"/>
              <a:t>In the 1970s, Wilson Bryan Key wrote “Subliminal Seduction and Media Sexploitation” in which he claimed subliminal sexual symbols or objects are often used to entice consumers to buy and use various products and services. One of Key’s most famous claims is that the word sex was often embedded in products and advertisements.</a:t>
            </a:r>
          </a:p>
          <a:p>
            <a:pPr marL="0" indent="0">
              <a:buNone/>
            </a:pPr>
            <a:endParaRPr lang="en-US" altLang="en-US" dirty="0"/>
          </a:p>
          <a:p>
            <a:pPr marL="0" indent="0">
              <a:buNone/>
            </a:pPr>
            <a:r>
              <a:rPr lang="en-US" altLang="en-US" dirty="0"/>
              <a:t>	This is controversial. </a:t>
            </a:r>
            <a:endParaRPr lang="en-US" altLang="en-US"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ABCC2C0-EFBD-4737-8925-2FF504AA2A92}"/>
              </a:ext>
            </a:extLst>
          </p:cNvPr>
          <p:cNvSpPr>
            <a:spLocks noGrp="1" noChangeArrowheads="1"/>
          </p:cNvSpPr>
          <p:nvPr>
            <p:ph type="title"/>
          </p:nvPr>
        </p:nvSpPr>
        <p:spPr>
          <a:xfrm>
            <a:off x="2895600" y="0"/>
            <a:ext cx="6400800" cy="1143000"/>
          </a:xfrm>
        </p:spPr>
        <p:txBody>
          <a:bodyPr/>
          <a:lstStyle/>
          <a:p>
            <a:r>
              <a:rPr lang="en-US" altLang="en-US" b="1" dirty="0">
                <a:latin typeface="+mn-lt"/>
              </a:rPr>
              <a:t>Not the last of it…</a:t>
            </a:r>
          </a:p>
        </p:txBody>
      </p:sp>
      <p:sp>
        <p:nvSpPr>
          <p:cNvPr id="41987" name="Rectangle 3">
            <a:extLst>
              <a:ext uri="{FF2B5EF4-FFF2-40B4-BE49-F238E27FC236}">
                <a16:creationId xmlns:a16="http://schemas.microsoft.com/office/drawing/2014/main" id="{BB6D0356-ED8C-48F1-B88B-6511299AB533}"/>
              </a:ext>
            </a:extLst>
          </p:cNvPr>
          <p:cNvSpPr>
            <a:spLocks noGrp="1" noChangeArrowheads="1"/>
          </p:cNvSpPr>
          <p:nvPr>
            <p:ph type="body" sz="half" idx="1"/>
          </p:nvPr>
        </p:nvSpPr>
        <p:spPr>
          <a:xfrm>
            <a:off x="656948" y="1600200"/>
            <a:ext cx="5972452" cy="4724400"/>
          </a:xfrm>
        </p:spPr>
        <p:txBody>
          <a:bodyPr/>
          <a:lstStyle/>
          <a:p>
            <a:pPr marL="0" indent="0">
              <a:buNone/>
              <a:defRPr/>
            </a:pPr>
            <a:r>
              <a:rPr lang="en-US" altLang="en-US" sz="3200" dirty="0"/>
              <a:t>Sexual imagery in ads?</a:t>
            </a:r>
          </a:p>
          <a:p>
            <a:pPr marL="457200" lvl="1" indent="0">
              <a:buNone/>
              <a:defRPr/>
            </a:pPr>
            <a:endParaRPr lang="en-US" altLang="en-US" dirty="0"/>
          </a:p>
          <a:p>
            <a:pPr indent="0" rtl="0">
              <a:spcBef>
                <a:spcPts val="500"/>
              </a:spcBef>
              <a:spcAft>
                <a:spcPts val="0"/>
              </a:spcAft>
              <a:buNone/>
            </a:pPr>
            <a:r>
              <a:rPr lang="en-US" sz="2400" b="0" i="0" u="none" strike="noStrike" dirty="0">
                <a:solidFill>
                  <a:srgbClr val="000000"/>
                </a:solidFill>
                <a:effectLst/>
                <a:latin typeface="Calibri" panose="020F0502020204030204" pitchFamily="34" charset="0"/>
              </a:rPr>
              <a:t>This has never been admitted to by the advertisers and would likely not be effective anyway.</a:t>
            </a:r>
            <a:endParaRPr lang="en-US" b="0" dirty="0">
              <a:effectLst/>
            </a:endParaRPr>
          </a:p>
          <a:p>
            <a:pPr indent="0" rtl="0">
              <a:spcBef>
                <a:spcPts val="500"/>
              </a:spcBef>
              <a:spcAft>
                <a:spcPts val="0"/>
              </a:spcAft>
              <a:buNone/>
            </a:pPr>
            <a:br>
              <a:rPr lang="en-US" b="0" dirty="0">
                <a:effectLst/>
              </a:rPr>
            </a:br>
            <a:r>
              <a:rPr lang="en-US" sz="2400" b="0" i="0" u="none" strike="noStrike" dirty="0">
                <a:solidFill>
                  <a:srgbClr val="000000"/>
                </a:solidFill>
                <a:effectLst/>
                <a:latin typeface="Calibri" panose="020F0502020204030204" pitchFamily="34" charset="0"/>
              </a:rPr>
              <a:t>The idea is these images put us in good mood and pay more attention to ad.</a:t>
            </a:r>
            <a:endParaRPr lang="en-US" b="0" dirty="0">
              <a:effectLst/>
            </a:endParaRPr>
          </a:p>
          <a:p>
            <a:pPr marL="0" indent="0">
              <a:buNone/>
            </a:pPr>
            <a:br>
              <a:rPr lang="en-US" dirty="0"/>
            </a:br>
            <a:endParaRPr lang="en-US" altLang="en-US" dirty="0"/>
          </a:p>
        </p:txBody>
      </p:sp>
      <p:pic>
        <p:nvPicPr>
          <p:cNvPr id="55299" name="Picture 4" descr="camel">
            <a:extLst>
              <a:ext uri="{FF2B5EF4-FFF2-40B4-BE49-F238E27FC236}">
                <a16:creationId xmlns:a16="http://schemas.microsoft.com/office/drawing/2014/main" id="{15394402-E239-4E6F-99A1-6AE5055D22A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7239000" y="881064"/>
            <a:ext cx="3429000" cy="2886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00" name="Picture 5" descr="pepsisex">
            <a:extLst>
              <a:ext uri="{FF2B5EF4-FFF2-40B4-BE49-F238E27FC236}">
                <a16:creationId xmlns:a16="http://schemas.microsoft.com/office/drawing/2014/main" id="{B695B026-CB02-40E0-AEBF-DF27ADACB7AF}"/>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772401" y="3938588"/>
            <a:ext cx="949325" cy="291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4" descr="draft_lens2220146module13355415photo_1231352917subliminal_Lg">
            <a:extLst>
              <a:ext uri="{FF2B5EF4-FFF2-40B4-BE49-F238E27FC236}">
                <a16:creationId xmlns:a16="http://schemas.microsoft.com/office/drawing/2014/main" id="{6066C197-208C-4D0D-A8F8-6C72C0BD6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4789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4" descr="the-original-ad-is-on-the-left-subliminal-parts-are-highlighted-on-the-right">
            <a:extLst>
              <a:ext uri="{FF2B5EF4-FFF2-40B4-BE49-F238E27FC236}">
                <a16:creationId xmlns:a16="http://schemas.microsoft.com/office/drawing/2014/main" id="{F65A7CD9-C622-4E57-BCE4-DE4AA4ED7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19101"/>
            <a:ext cx="9144000" cy="601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Rectangle 5">
            <a:extLst>
              <a:ext uri="{FF2B5EF4-FFF2-40B4-BE49-F238E27FC236}">
                <a16:creationId xmlns:a16="http://schemas.microsoft.com/office/drawing/2014/main" id="{B152F112-F372-46D1-ABF9-6401CBA1C231}"/>
              </a:ext>
            </a:extLst>
          </p:cNvPr>
          <p:cNvSpPr>
            <a:spLocks noChangeArrowheads="1"/>
          </p:cNvSpPr>
          <p:nvPr/>
        </p:nvSpPr>
        <p:spPr bwMode="auto">
          <a:xfrm>
            <a:off x="6096000" y="0"/>
            <a:ext cx="4572000" cy="6858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53253"/>
                                        </p:tgtEl>
                                      </p:cBhvr>
                                    </p:animEffect>
                                    <p:set>
                                      <p:cBhvr>
                                        <p:cTn id="7" dur="1" fill="hold">
                                          <p:stCondLst>
                                            <p:cond delay="499"/>
                                          </p:stCondLst>
                                        </p:cTn>
                                        <p:tgtEl>
                                          <p:spTgt spid="532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4" descr="Flip the image to see that sex helps sell">
            <a:extLst>
              <a:ext uri="{FF2B5EF4-FFF2-40B4-BE49-F238E27FC236}">
                <a16:creationId xmlns:a16="http://schemas.microsoft.com/office/drawing/2014/main" id="{CE464F02-98D1-4A7E-95BB-A20BABA8C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angle 5">
            <a:extLst>
              <a:ext uri="{FF2B5EF4-FFF2-40B4-BE49-F238E27FC236}">
                <a16:creationId xmlns:a16="http://schemas.microsoft.com/office/drawing/2014/main" id="{783E1CE0-6F21-4492-B2F3-AF96EAC0279A}"/>
              </a:ext>
            </a:extLst>
          </p:cNvPr>
          <p:cNvSpPr>
            <a:spLocks noChangeArrowheads="1"/>
          </p:cNvSpPr>
          <p:nvPr/>
        </p:nvSpPr>
        <p:spPr bwMode="auto">
          <a:xfrm>
            <a:off x="6096000" y="0"/>
            <a:ext cx="4572000" cy="6858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spcBef>
                <a:spcPct val="20000"/>
              </a:spcBef>
              <a:buChar char="•"/>
              <a:defRPr sz="36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32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54277"/>
                                        </p:tgtEl>
                                      </p:cBhvr>
                                    </p:animEffect>
                                    <p:set>
                                      <p:cBhvr>
                                        <p:cTn id="7" dur="1" fill="hold">
                                          <p:stCondLst>
                                            <p:cond delay="499"/>
                                          </p:stCondLst>
                                        </p:cTn>
                                        <p:tgtEl>
                                          <p:spTgt spid="542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1FF85536-C238-407B-A8B7-FE4087853187}"/>
              </a:ext>
            </a:extLst>
          </p:cNvPr>
          <p:cNvSpPr>
            <a:spLocks noGrp="1" noChangeArrowheads="1"/>
          </p:cNvSpPr>
          <p:nvPr>
            <p:ph type="title"/>
          </p:nvPr>
        </p:nvSpPr>
        <p:spPr/>
        <p:txBody>
          <a:bodyPr/>
          <a:lstStyle/>
          <a:p>
            <a:pPr>
              <a:defRPr/>
            </a:pPr>
            <a:r>
              <a:rPr lang="en-US" altLang="en-US" sz="4000" b="1" dirty="0">
                <a:latin typeface="+mn-lt"/>
              </a:rPr>
              <a:t>This is not to say that sex isn’t used in ads.  </a:t>
            </a:r>
          </a:p>
        </p:txBody>
      </p:sp>
      <p:sp>
        <p:nvSpPr>
          <p:cNvPr id="58371" name="Rectangle 3">
            <a:extLst>
              <a:ext uri="{FF2B5EF4-FFF2-40B4-BE49-F238E27FC236}">
                <a16:creationId xmlns:a16="http://schemas.microsoft.com/office/drawing/2014/main" id="{41998655-979B-4EDC-B62F-5727C3E44845}"/>
              </a:ext>
            </a:extLst>
          </p:cNvPr>
          <p:cNvSpPr>
            <a:spLocks noGrp="1" noChangeArrowheads="1"/>
          </p:cNvSpPr>
          <p:nvPr>
            <p:ph type="body" idx="1"/>
          </p:nvPr>
        </p:nvSpPr>
        <p:spPr/>
        <p:txBody>
          <a:bodyPr/>
          <a:lstStyle/>
          <a:p>
            <a:pPr marL="0" indent="0">
              <a:buNone/>
            </a:pPr>
            <a:r>
              <a:rPr lang="en-US" altLang="en-US" dirty="0"/>
              <a:t>It is used harmfully and ubiquitously.</a:t>
            </a:r>
          </a:p>
          <a:p>
            <a:endParaRPr lang="en-US" altLang="en-US" dirty="0"/>
          </a:p>
          <a:p>
            <a:endParaRPr lang="en-US" altLang="en-US" dirty="0"/>
          </a:p>
        </p:txBody>
      </p:sp>
      <p:pic>
        <p:nvPicPr>
          <p:cNvPr id="71683" name="Picture 6" descr="a-suggestive-burger-king-ad">
            <a:extLst>
              <a:ext uri="{FF2B5EF4-FFF2-40B4-BE49-F238E27FC236}">
                <a16:creationId xmlns:a16="http://schemas.microsoft.com/office/drawing/2014/main" id="{CF527A92-8090-4B19-904D-88A617740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238" y="2871927"/>
            <a:ext cx="21320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8" descr="eb76e3f40c085a7df22ecfe56af69876">
            <a:extLst>
              <a:ext uri="{FF2B5EF4-FFF2-40B4-BE49-F238E27FC236}">
                <a16:creationId xmlns:a16="http://schemas.microsoft.com/office/drawing/2014/main" id="{1690B4C1-351E-4F4A-9775-F531C796F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964" y="2833826"/>
            <a:ext cx="197961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10" descr="duncan-quinn-suit-ad-depicting-strangled-woman">
            <a:extLst>
              <a:ext uri="{FF2B5EF4-FFF2-40B4-BE49-F238E27FC236}">
                <a16:creationId xmlns:a16="http://schemas.microsoft.com/office/drawing/2014/main" id="{690334D7-4F81-403F-AA9E-221C2FED0E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4290" y="2762389"/>
            <a:ext cx="2325687"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2" descr="Aerie">
            <a:extLst>
              <a:ext uri="{FF2B5EF4-FFF2-40B4-BE49-F238E27FC236}">
                <a16:creationId xmlns:a16="http://schemas.microsoft.com/office/drawing/2014/main" id="{C1FD4FD2-B66D-499F-A504-687B09084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
            <a:ext cx="471487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extLst>
              <a:ext uri="{FF2B5EF4-FFF2-40B4-BE49-F238E27FC236}">
                <a16:creationId xmlns:a16="http://schemas.microsoft.com/office/drawing/2014/main" id="{F0302426-8DDF-4E88-A83B-E4EE1B42B47C}"/>
              </a:ext>
            </a:extLst>
          </p:cNvPr>
          <p:cNvSpPr>
            <a:spLocks noChangeArrowheads="1"/>
          </p:cNvSpPr>
          <p:nvPr/>
        </p:nvSpPr>
        <p:spPr bwMode="auto">
          <a:xfrm>
            <a:off x="1209676" y="5550522"/>
            <a:ext cx="100583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r>
              <a:rPr lang="en-US" altLang="en-US" sz="2400" dirty="0">
                <a:solidFill>
                  <a:schemeClr val="tx2"/>
                </a:solidFill>
                <a:latin typeface="+mn-lt"/>
              </a:rPr>
              <a:t>In February 2006, American Eagle launched the aerie Intimates sub-brand, targeting the 15–21 year old female demographic segment.</a:t>
            </a:r>
          </a:p>
        </p:txBody>
      </p:sp>
      <p:sp>
        <p:nvSpPr>
          <p:cNvPr id="59396" name="Text Box 4">
            <a:extLst>
              <a:ext uri="{FF2B5EF4-FFF2-40B4-BE49-F238E27FC236}">
                <a16:creationId xmlns:a16="http://schemas.microsoft.com/office/drawing/2014/main" id="{BACFB771-74E5-4BF4-9578-979F88501729}"/>
              </a:ext>
            </a:extLst>
          </p:cNvPr>
          <p:cNvSpPr txBox="1">
            <a:spLocks noChangeArrowheads="1"/>
          </p:cNvSpPr>
          <p:nvPr/>
        </p:nvSpPr>
        <p:spPr bwMode="auto">
          <a:xfrm>
            <a:off x="6715666" y="522502"/>
            <a:ext cx="497123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r>
              <a:rPr lang="en-US" altLang="en-US" sz="2400" dirty="0">
                <a:latin typeface="+mn-lt"/>
              </a:rPr>
              <a:t>Cinthia Dicker – 1986</a:t>
            </a:r>
            <a:br>
              <a:rPr lang="en-US" altLang="en-US" sz="2400" dirty="0">
                <a:latin typeface="+mn-lt"/>
              </a:rPr>
            </a:br>
            <a:r>
              <a:rPr lang="en-US" altLang="en-US" sz="2400" dirty="0">
                <a:latin typeface="+mn-lt"/>
              </a:rPr>
              <a:t>25 years old swimsuit model with breast implants</a:t>
            </a:r>
          </a:p>
        </p:txBody>
      </p:sp>
      <p:pic>
        <p:nvPicPr>
          <p:cNvPr id="72708" name="Picture 6" descr="140117_gma_chang_wg">
            <a:extLst>
              <a:ext uri="{FF2B5EF4-FFF2-40B4-BE49-F238E27FC236}">
                <a16:creationId xmlns:a16="http://schemas.microsoft.com/office/drawing/2014/main" id="{E27E0101-89FA-47F3-83FB-96678F2491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999" y="2464593"/>
            <a:ext cx="342900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90FE77FC-506A-4C34-861B-FA0373A3E58A}"/>
              </a:ext>
            </a:extLst>
          </p:cNvPr>
          <p:cNvSpPr>
            <a:spLocks noGrp="1" noChangeArrowheads="1"/>
          </p:cNvSpPr>
          <p:nvPr>
            <p:ph type="title"/>
          </p:nvPr>
        </p:nvSpPr>
        <p:spPr>
          <a:xfrm>
            <a:off x="1168924" y="0"/>
            <a:ext cx="9499076" cy="1600200"/>
          </a:xfrm>
        </p:spPr>
        <p:txBody>
          <a:bodyPr>
            <a:normAutofit/>
          </a:bodyPr>
          <a:lstStyle/>
          <a:p>
            <a:pPr>
              <a:defRPr/>
            </a:pPr>
            <a:r>
              <a:rPr lang="en-US" altLang="en-US" b="1" dirty="0">
                <a:latin typeface="+mn-lt"/>
              </a:rPr>
              <a:t>Product Placement = Not subliminal</a:t>
            </a:r>
          </a:p>
        </p:txBody>
      </p:sp>
      <p:pic>
        <p:nvPicPr>
          <p:cNvPr id="73730" name="Picture 4" descr="friends">
            <a:extLst>
              <a:ext uri="{FF2B5EF4-FFF2-40B4-BE49-F238E27FC236}">
                <a16:creationId xmlns:a16="http://schemas.microsoft.com/office/drawing/2014/main" id="{B22CA0B1-F391-463E-9313-395E0F98B1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6703" y="1419226"/>
            <a:ext cx="37338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5" descr="product-placement-24-2">
            <a:extLst>
              <a:ext uri="{FF2B5EF4-FFF2-40B4-BE49-F238E27FC236}">
                <a16:creationId xmlns:a16="http://schemas.microsoft.com/office/drawing/2014/main" id="{6570CB0F-564C-456E-B82B-B743CF841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924" y="2250649"/>
            <a:ext cx="34194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6" descr="idosl_and_coke">
            <a:extLst>
              <a:ext uri="{FF2B5EF4-FFF2-40B4-BE49-F238E27FC236}">
                <a16:creationId xmlns:a16="http://schemas.microsoft.com/office/drawing/2014/main" id="{87E26D93-F750-4713-84B4-C05506CA3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8298" y="4100511"/>
            <a:ext cx="45339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810</Words>
  <Application>Microsoft Office PowerPoint</Application>
  <PresentationFormat>Widescreen</PresentationFormat>
  <Paragraphs>120</Paragraphs>
  <Slides>30</Slides>
  <Notes>19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Verdana</vt:lpstr>
      <vt:lpstr>Office Theme</vt:lpstr>
      <vt:lpstr>What do you see?</vt:lpstr>
      <vt:lpstr>PowerPoint Presentation</vt:lpstr>
      <vt:lpstr>Conclusion</vt:lpstr>
      <vt:lpstr>The First Step in Perception is Attention</vt:lpstr>
      <vt:lpstr>Inattentional Blindness</vt:lpstr>
      <vt:lpstr>Change Blindness</vt:lpstr>
      <vt:lpstr>Stroop Effect</vt:lpstr>
      <vt:lpstr>Subliminal Threshold</vt:lpstr>
      <vt:lpstr>Subliminal Perception</vt:lpstr>
      <vt:lpstr>Vicary’s Study</vt:lpstr>
      <vt:lpstr>PowerPoint Presentation</vt:lpstr>
      <vt:lpstr>Except…</vt:lpstr>
      <vt:lpstr>It Doesn’t Work</vt:lpstr>
      <vt:lpstr>…You Decide </vt:lpstr>
      <vt:lpstr>PowerPoint Presentation</vt:lpstr>
      <vt:lpstr>Alleged types of subliminal presentation</vt:lpstr>
      <vt:lpstr>Why?  Perceptual Set! </vt:lpstr>
      <vt:lpstr>Backmasking</vt:lpstr>
      <vt:lpstr>Another One Bites the Dust</vt:lpstr>
      <vt:lpstr>Stairway to Heaven</vt:lpstr>
      <vt:lpstr>The most famous backmasking ever?</vt:lpstr>
      <vt:lpstr>Pokemon Rap</vt:lpstr>
      <vt:lpstr>Maybe Subliminal Embeds?</vt:lpstr>
      <vt:lpstr>Not the last of it…</vt:lpstr>
      <vt:lpstr>PowerPoint Presentation</vt:lpstr>
      <vt:lpstr>PowerPoint Presentation</vt:lpstr>
      <vt:lpstr>PowerPoint Presentation</vt:lpstr>
      <vt:lpstr>This is not to say that sex isn’t used in ads.  </vt:lpstr>
      <vt:lpstr>PowerPoint Presentation</vt:lpstr>
      <vt:lpstr>Product Placement = Not subliminal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Subliminal Threshold</dc:title>
  <dc:creator>M F</dc:creator>
  <cp:lastModifiedBy>M F</cp:lastModifiedBy>
  <cp:revision>16</cp:revision>
  <cp:lastPrinted>2019-12-05T23:18:53Z</cp:lastPrinted>
  <dcterms:created xsi:type="dcterms:W3CDTF">2018-12-17T01:32:52Z</dcterms:created>
  <dcterms:modified xsi:type="dcterms:W3CDTF">2023-11-18T18:07:22Z</dcterms:modified>
</cp:coreProperties>
</file>