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1" r:id="rId2"/>
  </p:sldMasterIdLst>
  <p:notesMasterIdLst>
    <p:notesMasterId r:id="rId27"/>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7" r:id="rId23"/>
    <p:sldId id="278" r:id="rId24"/>
    <p:sldId id="279" r:id="rId25"/>
    <p:sldId id="280" r:id="rId26"/>
  </p:sldIdLst>
  <p:sldSz cx="12192000" cy="6858000"/>
  <p:notesSz cx="7010400" cy="9296400"/>
  <p:embeddedFontLst>
    <p:embeddedFont>
      <p:font typeface="Calibri" panose="020F0502020204030204" pitchFamily="34" charset="0"/>
      <p:regular r:id="rId28"/>
      <p:bold r:id="rId29"/>
      <p:italic r:id="rId30"/>
      <p:boldItalic r:id="rId31"/>
    </p:embeddedFont>
    <p:embeddedFont>
      <p:font typeface="Palatino Linotype" panose="02040502050505030304" pitchFamily="18" charset="0"/>
      <p:regular r:id="rId32"/>
      <p:bold r:id="rId33"/>
      <p:italic r:id="rId34"/>
      <p:boldItalic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6" roundtripDataSignature="AMtx7mimQdWA8dMQ7YU7S+jCrHIk6NRro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7" d="100"/>
          <a:sy n="117" d="100"/>
        </p:scale>
        <p:origin x="643" y="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21" Type="http://schemas.openxmlformats.org/officeDocument/2006/relationships/slide" Target="slides/slide19.xml"/><Relationship Id="rId34" Type="http://schemas.openxmlformats.org/officeDocument/2006/relationships/font" Target="fonts/font7.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6.fntdata"/><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5.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1.fntdata"/><Relationship Id="rId36" Type="http://customschemas.google.com/relationships/presentationmetadata" Target="meta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4.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7840" cy="466434"/>
          </a:xfrm>
          <a:prstGeom prst="rect">
            <a:avLst/>
          </a:prstGeom>
          <a:noFill/>
          <a:ln>
            <a:noFill/>
          </a:ln>
        </p:spPr>
        <p:txBody>
          <a:bodyPr spcFirstLastPara="1" wrap="square" lIns="93175" tIns="46575" rIns="93175" bIns="46575"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70938" y="0"/>
            <a:ext cx="3037840" cy="466434"/>
          </a:xfrm>
          <a:prstGeom prst="rect">
            <a:avLst/>
          </a:prstGeom>
          <a:noFill/>
          <a:ln>
            <a:noFill/>
          </a:ln>
        </p:spPr>
        <p:txBody>
          <a:bodyPr spcFirstLastPara="1" wrap="square" lIns="93175" tIns="46575" rIns="93175" bIns="46575"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967"/>
            <a:ext cx="3037840" cy="466433"/>
          </a:xfrm>
          <a:prstGeom prst="rect">
            <a:avLst/>
          </a:prstGeom>
          <a:noFill/>
          <a:ln>
            <a:noFill/>
          </a:ln>
        </p:spPr>
        <p:txBody>
          <a:bodyPr spcFirstLastPara="1" wrap="square" lIns="93175" tIns="46575" rIns="93175" bIns="46575"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6: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03" name="Google Shape;103;p6: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8: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3</a:t>
            </a:fld>
            <a:endParaRPr sz="1200" b="0" i="0" u="none" strike="noStrike" cap="none">
              <a:solidFill>
                <a:schemeClr val="dk1"/>
              </a:solidFill>
              <a:latin typeface="Arial"/>
              <a:ea typeface="Arial"/>
              <a:cs typeface="Arial"/>
              <a:sym typeface="Arial"/>
            </a:endParaRPr>
          </a:p>
        </p:txBody>
      </p:sp>
      <p:sp>
        <p:nvSpPr>
          <p:cNvPr id="114" name="Google Shape;114;p8: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15" name="Google Shape;115;p8: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r>
              <a:rPr lang="en-US" b="1" dirty="0"/>
              <a:t>OBJECTIVE 14 Describe how we pinpoint sounds.</a:t>
            </a: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9: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4</a:t>
            </a:fld>
            <a:endParaRPr sz="1200" b="0" i="0" u="none" strike="noStrike" cap="none">
              <a:solidFill>
                <a:schemeClr val="dk1"/>
              </a:solidFill>
              <a:latin typeface="Arial"/>
              <a:ea typeface="Arial"/>
              <a:cs typeface="Arial"/>
              <a:sym typeface="Arial"/>
            </a:endParaRPr>
          </a:p>
        </p:txBody>
      </p:sp>
      <p:sp>
        <p:nvSpPr>
          <p:cNvPr id="122" name="Google Shape;122;p9: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23" name="Google Shape;123;p9:notes"/>
          <p:cNvSpPr txBox="1">
            <a:spLocks noGrp="1"/>
          </p:cNvSpPr>
          <p:nvPr>
            <p:ph type="body" idx="1"/>
          </p:nvPr>
        </p:nvSpPr>
        <p:spPr>
          <a:xfrm>
            <a:off x="934720" y="4415790"/>
            <a:ext cx="5140960" cy="4183380"/>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10: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29" name="Google Shape;129;p1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11: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36" name="Google Shape;136;p1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12: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7</a:t>
            </a:fld>
            <a:endParaRPr sz="1200" b="0" i="0" u="none" strike="noStrike" cap="none">
              <a:solidFill>
                <a:schemeClr val="dk1"/>
              </a:solidFill>
              <a:latin typeface="Arial"/>
              <a:ea typeface="Arial"/>
              <a:cs typeface="Arial"/>
              <a:sym typeface="Arial"/>
            </a:endParaRPr>
          </a:p>
        </p:txBody>
      </p:sp>
      <p:sp>
        <p:nvSpPr>
          <p:cNvPr id="141" name="Google Shape;141;p1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42" name="Google Shape;142;p12: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r>
              <a:rPr lang="en-US" b="1" dirty="0"/>
              <a:t>OBJECTIVE 15 Contrast two types of hearing loss and describe some of their causes.</a:t>
            </a: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13: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8</a:t>
            </a:fld>
            <a:endParaRPr sz="1200" b="0" i="0" u="none" strike="noStrike" cap="none">
              <a:solidFill>
                <a:schemeClr val="dk1"/>
              </a:solidFill>
              <a:latin typeface="Arial"/>
              <a:ea typeface="Arial"/>
              <a:cs typeface="Arial"/>
              <a:sym typeface="Arial"/>
            </a:endParaRPr>
          </a:p>
        </p:txBody>
      </p:sp>
      <p:sp>
        <p:nvSpPr>
          <p:cNvPr id="148" name="Google Shape;148;p1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49" name="Google Shape;149;p13: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r>
              <a:rPr lang="en-US" b="1" dirty="0">
                <a:latin typeface="Calibri" panose="020F0502020204030204" pitchFamily="34" charset="0"/>
                <a:ea typeface="Arial"/>
                <a:cs typeface="Calibri" panose="020F0502020204030204" pitchFamily="34" charset="0"/>
                <a:sym typeface="Arial"/>
              </a:rPr>
              <a:t>OBJECTIVE 16 Describe how cochlear implants function and explain why Deaf culture advocates object to these devices. </a:t>
            </a:r>
            <a:r>
              <a:rPr lang="en-US" sz="1000" dirty="0">
                <a:latin typeface="Calibri" panose="020F0502020204030204" pitchFamily="34" charset="0"/>
                <a:ea typeface="Palatino Linotype"/>
                <a:cs typeface="Calibri" panose="020F0502020204030204" pitchFamily="34" charset="0"/>
                <a:sym typeface="Palatino Linotype"/>
              </a:rPr>
              <a:t>Where these implants are pertinent for hearing parents with deaf children, deaf culture advocate not using them especially on children deafened before learning to speak.</a:t>
            </a:r>
            <a:endParaRPr dirty="0">
              <a:latin typeface="Calibri" panose="020F0502020204030204" pitchFamily="34" charset="0"/>
              <a:cs typeface="Calibri" panose="020F050202020403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14: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9</a:t>
            </a:fld>
            <a:endParaRPr sz="1200" b="0" i="0" u="none" strike="noStrike" cap="none">
              <a:solidFill>
                <a:schemeClr val="dk1"/>
              </a:solidFill>
              <a:latin typeface="Arial"/>
              <a:ea typeface="Arial"/>
              <a:cs typeface="Arial"/>
              <a:sym typeface="Arial"/>
            </a:endParaRPr>
          </a:p>
        </p:txBody>
      </p:sp>
      <p:sp>
        <p:nvSpPr>
          <p:cNvPr id="156" name="Google Shape;156;p14: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57" name="Google Shape;157;p14:notes"/>
          <p:cNvSpPr txBox="1">
            <a:spLocks noGrp="1"/>
          </p:cNvSpPr>
          <p:nvPr>
            <p:ph type="body" idx="1"/>
          </p:nvPr>
        </p:nvSpPr>
        <p:spPr>
          <a:xfrm>
            <a:off x="934720" y="4415790"/>
            <a:ext cx="5140960" cy="4183380"/>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dirty="0">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15: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66" name="Google Shape;166;p1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1: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11</a:t>
            </a:fld>
            <a:endParaRPr sz="1200" b="0" i="0" u="none" strike="noStrike" cap="none">
              <a:solidFill>
                <a:schemeClr val="dk1"/>
              </a:solidFill>
              <a:latin typeface="Arial"/>
              <a:ea typeface="Arial"/>
              <a:cs typeface="Arial"/>
              <a:sym typeface="Arial"/>
            </a:endParaRPr>
          </a:p>
        </p:txBody>
      </p:sp>
      <p:sp>
        <p:nvSpPr>
          <p:cNvPr id="174" name="Google Shape;174;p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75" name="Google Shape;175;p1:notes"/>
          <p:cNvSpPr txBox="1">
            <a:spLocks noGrp="1"/>
          </p:cNvSpPr>
          <p:nvPr>
            <p:ph type="body" idx="1"/>
          </p:nvPr>
        </p:nvSpPr>
        <p:spPr>
          <a:xfrm>
            <a:off x="934720" y="4415790"/>
            <a:ext cx="5140960" cy="4183380"/>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2: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82" name="Google Shape;182;p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3: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13</a:t>
            </a:fld>
            <a:endParaRPr sz="1200" b="0" i="0" u="none" strike="noStrike" cap="none">
              <a:solidFill>
                <a:schemeClr val="dk1"/>
              </a:solidFill>
              <a:latin typeface="Arial"/>
              <a:ea typeface="Arial"/>
              <a:cs typeface="Arial"/>
              <a:sym typeface="Arial"/>
            </a:endParaRPr>
          </a:p>
        </p:txBody>
      </p:sp>
      <p:sp>
        <p:nvSpPr>
          <p:cNvPr id="189" name="Google Shape;189;p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90" name="Google Shape;190;p3: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r>
              <a:rPr lang="en-US" b="1" dirty="0"/>
              <a:t>OBJECTIVE 20 Describe the sense of smell and explain why specific odors so easily trigger memories.</a:t>
            </a: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4: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14</a:t>
            </a:fld>
            <a:endParaRPr sz="1200" b="0" i="0" u="none" strike="noStrike" cap="none">
              <a:solidFill>
                <a:schemeClr val="dk1"/>
              </a:solidFill>
              <a:latin typeface="Arial"/>
              <a:ea typeface="Arial"/>
              <a:cs typeface="Arial"/>
              <a:sym typeface="Arial"/>
            </a:endParaRPr>
          </a:p>
        </p:txBody>
      </p:sp>
      <p:sp>
        <p:nvSpPr>
          <p:cNvPr id="197" name="Google Shape;197;p4: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98" name="Google Shape;198;p4: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b="1">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5: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15</a:t>
            </a:fld>
            <a:endParaRPr sz="1200" b="0" i="0" u="none" strike="noStrike" cap="none">
              <a:solidFill>
                <a:schemeClr val="dk1"/>
              </a:solidFill>
              <a:latin typeface="Arial"/>
              <a:ea typeface="Arial"/>
              <a:cs typeface="Arial"/>
              <a:sym typeface="Arial"/>
            </a:endParaRPr>
          </a:p>
        </p:txBody>
      </p:sp>
      <p:sp>
        <p:nvSpPr>
          <p:cNvPr id="205" name="Google Shape;205;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06" name="Google Shape;206;p5:notes"/>
          <p:cNvSpPr txBox="1">
            <a:spLocks noGrp="1"/>
          </p:cNvSpPr>
          <p:nvPr>
            <p:ph type="body" idx="1"/>
          </p:nvPr>
        </p:nvSpPr>
        <p:spPr>
          <a:xfrm>
            <a:off x="934720" y="4415790"/>
            <a:ext cx="5140960" cy="4183380"/>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16: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212" name="Google Shape;212;p16: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17: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17</a:t>
            </a:fld>
            <a:endParaRPr sz="1200" b="0" i="0" u="none" strike="noStrike" cap="none">
              <a:solidFill>
                <a:schemeClr val="dk1"/>
              </a:solidFill>
              <a:latin typeface="Arial"/>
              <a:ea typeface="Arial"/>
              <a:cs typeface="Arial"/>
              <a:sym typeface="Arial"/>
            </a:endParaRPr>
          </a:p>
        </p:txBody>
      </p:sp>
      <p:sp>
        <p:nvSpPr>
          <p:cNvPr id="224" name="Google Shape;224;p17: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25" name="Google Shape;225;p17:notes"/>
          <p:cNvSpPr txBox="1">
            <a:spLocks noGrp="1"/>
          </p:cNvSpPr>
          <p:nvPr>
            <p:ph type="body" idx="1"/>
          </p:nvPr>
        </p:nvSpPr>
        <p:spPr>
          <a:xfrm>
            <a:off x="934720" y="4415790"/>
            <a:ext cx="5140960" cy="4183380"/>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8: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18</a:t>
            </a:fld>
            <a:endParaRPr sz="1200" b="0" i="0" u="none" strike="noStrike" cap="none">
              <a:solidFill>
                <a:schemeClr val="dk1"/>
              </a:solidFill>
              <a:latin typeface="Arial"/>
              <a:ea typeface="Arial"/>
              <a:cs typeface="Arial"/>
              <a:sym typeface="Arial"/>
            </a:endParaRPr>
          </a:p>
        </p:txBody>
      </p:sp>
      <p:sp>
        <p:nvSpPr>
          <p:cNvPr id="233" name="Google Shape;233;p18: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34" name="Google Shape;234;p18: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r>
              <a:rPr lang="en-US" b="1" dirty="0"/>
              <a:t>OBJECTIVE 18 State the purpose of pain and describe the biopsychosocial perspective on pain.</a:t>
            </a:r>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19: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19</a:t>
            </a:fld>
            <a:endParaRPr sz="1200" b="0" i="0" u="none" strike="noStrike" cap="none">
              <a:solidFill>
                <a:schemeClr val="dk1"/>
              </a:solidFill>
              <a:latin typeface="Arial"/>
              <a:ea typeface="Arial"/>
              <a:cs typeface="Arial"/>
              <a:sym typeface="Arial"/>
            </a:endParaRPr>
          </a:p>
        </p:txBody>
      </p:sp>
      <p:sp>
        <p:nvSpPr>
          <p:cNvPr id="242" name="Google Shape;242;p19: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43" name="Google Shape;243;p19: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latin typeface="Arial"/>
              <a:ea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20: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20</a:t>
            </a:fld>
            <a:endParaRPr sz="1200" b="0" i="0" u="none" strike="noStrike" cap="none">
              <a:solidFill>
                <a:schemeClr val="dk1"/>
              </a:solidFill>
              <a:latin typeface="Arial"/>
              <a:ea typeface="Arial"/>
              <a:cs typeface="Arial"/>
              <a:sym typeface="Arial"/>
            </a:endParaRPr>
          </a:p>
        </p:txBody>
      </p:sp>
      <p:sp>
        <p:nvSpPr>
          <p:cNvPr id="251" name="Google Shape;251;p2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52" name="Google Shape;252;p20: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r>
              <a:rPr lang="en-US" dirty="0"/>
              <a:t>One way to treat chronic pain is to stimulate it through massage by electrical stimulation or acupuncture. Rubbing causes competitive stimulation to pain thus reduces its effect.</a:t>
            </a:r>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p22: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21</a:t>
            </a:fld>
            <a:endParaRPr sz="1200" b="0" i="0" u="none" strike="noStrike" cap="none">
              <a:solidFill>
                <a:schemeClr val="dk1"/>
              </a:solidFill>
              <a:latin typeface="Arial"/>
              <a:ea typeface="Arial"/>
              <a:cs typeface="Arial"/>
              <a:sym typeface="Arial"/>
            </a:endParaRPr>
          </a:p>
        </p:txBody>
      </p:sp>
      <p:sp>
        <p:nvSpPr>
          <p:cNvPr id="270" name="Google Shape;270;p2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71" name="Google Shape;271;p22:notes"/>
          <p:cNvSpPr txBox="1">
            <a:spLocks noGrp="1"/>
          </p:cNvSpPr>
          <p:nvPr>
            <p:ph type="body" idx="1"/>
          </p:nvPr>
        </p:nvSpPr>
        <p:spPr>
          <a:xfrm>
            <a:off x="934720" y="4415790"/>
            <a:ext cx="5140960" cy="4183380"/>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latin typeface="Arial"/>
              <a:ea typeface="Arial"/>
              <a:cs typeface="Arial"/>
              <a:sym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23: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279" name="Google Shape;279;p2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p24: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23</a:t>
            </a:fld>
            <a:endParaRPr sz="1200" b="0" i="0" u="none" strike="noStrike" cap="none">
              <a:solidFill>
                <a:schemeClr val="dk1"/>
              </a:solidFill>
              <a:latin typeface="Arial"/>
              <a:ea typeface="Arial"/>
              <a:cs typeface="Arial"/>
              <a:sym typeface="Arial"/>
            </a:endParaRPr>
          </a:p>
        </p:txBody>
      </p:sp>
      <p:sp>
        <p:nvSpPr>
          <p:cNvPr id="285" name="Google Shape;285;p24: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86" name="Google Shape;286;p24:notes"/>
          <p:cNvSpPr txBox="1">
            <a:spLocks noGrp="1"/>
          </p:cNvSpPr>
          <p:nvPr>
            <p:ph type="body" idx="1"/>
          </p:nvPr>
        </p:nvSpPr>
        <p:spPr>
          <a:xfrm>
            <a:off x="934720" y="4415790"/>
            <a:ext cx="5140960" cy="4183380"/>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latin typeface="Arial"/>
              <a:ea typeface="Arial"/>
              <a:cs typeface="Arial"/>
              <a:sym typeface="Aria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p25: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294" name="Google Shape;294;p2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5"/>
        <p:cNvGrpSpPr/>
        <p:nvPr/>
      </p:nvGrpSpPr>
      <p:grpSpPr>
        <a:xfrm>
          <a:off x="0" y="0"/>
          <a:ext cx="0" cy="0"/>
          <a:chOff x="0" y="0"/>
          <a:chExt cx="0" cy="0"/>
        </a:xfrm>
      </p:grpSpPr>
      <p:sp>
        <p:nvSpPr>
          <p:cNvPr id="16" name="Google Shape;16;p2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8" name="Google Shape;18;p2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9" name="Google Shape;19;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2"/>
        <p:cNvGrpSpPr/>
        <p:nvPr/>
      </p:nvGrpSpPr>
      <p:grpSpPr>
        <a:xfrm>
          <a:off x="0" y="0"/>
          <a:ext cx="0" cy="0"/>
          <a:chOff x="0" y="0"/>
          <a:chExt cx="0" cy="0"/>
        </a:xfrm>
      </p:grpSpPr>
      <p:sp>
        <p:nvSpPr>
          <p:cNvPr id="23" name="Google Shape;23;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6"/>
        <p:cNvGrpSpPr/>
        <p:nvPr/>
      </p:nvGrpSpPr>
      <p:grpSpPr>
        <a:xfrm>
          <a:off x="0" y="0"/>
          <a:ext cx="0" cy="0"/>
          <a:chOff x="0" y="0"/>
          <a:chExt cx="0" cy="0"/>
        </a:xfrm>
      </p:grpSpPr>
      <p:sp>
        <p:nvSpPr>
          <p:cNvPr id="27" name="Google Shape;27;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 name="Google Shape;28;p2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 name="Google Shape;29;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Text, and Content" type="txAndObj">
  <p:cSld name="TEXT_AND_OBJECT">
    <p:spTree>
      <p:nvGrpSpPr>
        <p:cNvPr id="1" name="Shape 32"/>
        <p:cNvGrpSpPr/>
        <p:nvPr/>
      </p:nvGrpSpPr>
      <p:grpSpPr>
        <a:xfrm>
          <a:off x="0" y="0"/>
          <a:ext cx="0" cy="0"/>
          <a:chOff x="0" y="0"/>
          <a:chExt cx="0" cy="0"/>
        </a:xfrm>
      </p:grpSpPr>
      <p:sp>
        <p:nvSpPr>
          <p:cNvPr id="33" name="Google Shape;33;p30"/>
          <p:cNvSpPr txBox="1">
            <a:spLocks noGrp="1"/>
          </p:cNvSpPr>
          <p:nvPr>
            <p:ph type="title"/>
          </p:nvPr>
        </p:nvSpPr>
        <p:spPr>
          <a:xfrm>
            <a:off x="1727200" y="0"/>
            <a:ext cx="10464800" cy="12954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 name="Google Shape;34;p30"/>
          <p:cNvSpPr txBox="1">
            <a:spLocks noGrp="1"/>
          </p:cNvSpPr>
          <p:nvPr>
            <p:ph type="body" idx="1"/>
          </p:nvPr>
        </p:nvSpPr>
        <p:spPr>
          <a:xfrm>
            <a:off x="1727200" y="1600200"/>
            <a:ext cx="5130800" cy="47244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5" name="Google Shape;35;p30"/>
          <p:cNvSpPr txBox="1">
            <a:spLocks noGrp="1"/>
          </p:cNvSpPr>
          <p:nvPr>
            <p:ph type="body" idx="2"/>
          </p:nvPr>
        </p:nvSpPr>
        <p:spPr>
          <a:xfrm>
            <a:off x="7061200" y="1600200"/>
            <a:ext cx="5130800" cy="47244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rgbClr val="888888"/>
                </a:solidFill>
                <a:latin typeface="Calibri"/>
                <a:ea typeface="Calibri"/>
                <a:cs typeface="Calibri"/>
                <a:sym typeface="Calibri"/>
              </a:defRPr>
            </a:lvl1pPr>
            <a:lvl2pPr marL="0" lvl="1" indent="0" algn="r">
              <a:spcBef>
                <a:spcPts val="0"/>
              </a:spcBef>
              <a:buNone/>
              <a:defRPr sz="1200" b="0" i="0" u="none" strike="noStrike" cap="none">
                <a:solidFill>
                  <a:srgbClr val="888888"/>
                </a:solidFill>
                <a:latin typeface="Calibri"/>
                <a:ea typeface="Calibri"/>
                <a:cs typeface="Calibri"/>
                <a:sym typeface="Calibri"/>
              </a:defRPr>
            </a:lvl2pPr>
            <a:lvl3pPr marL="0" lvl="2" indent="0" algn="r">
              <a:spcBef>
                <a:spcPts val="0"/>
              </a:spcBef>
              <a:buNone/>
              <a:defRPr sz="1200" b="0" i="0" u="none" strike="noStrike" cap="none">
                <a:solidFill>
                  <a:srgbClr val="888888"/>
                </a:solidFill>
                <a:latin typeface="Calibri"/>
                <a:ea typeface="Calibri"/>
                <a:cs typeface="Calibri"/>
                <a:sym typeface="Calibri"/>
              </a:defRPr>
            </a:lvl3pPr>
            <a:lvl4pPr marL="0" lvl="3" indent="0" algn="r">
              <a:spcBef>
                <a:spcPts val="0"/>
              </a:spcBef>
              <a:buNone/>
              <a:defRPr sz="1200" b="0" i="0" u="none" strike="noStrike" cap="none">
                <a:solidFill>
                  <a:srgbClr val="888888"/>
                </a:solidFill>
                <a:latin typeface="Calibri"/>
                <a:ea typeface="Calibri"/>
                <a:cs typeface="Calibri"/>
                <a:sym typeface="Calibri"/>
              </a:defRPr>
            </a:lvl4pPr>
            <a:lvl5pPr marL="0" lvl="4" indent="0" algn="r">
              <a:spcBef>
                <a:spcPts val="0"/>
              </a:spcBef>
              <a:buNone/>
              <a:defRPr sz="1200" b="0" i="0" u="none" strike="noStrike" cap="none">
                <a:solidFill>
                  <a:srgbClr val="888888"/>
                </a:solidFill>
                <a:latin typeface="Calibri"/>
                <a:ea typeface="Calibri"/>
                <a:cs typeface="Calibri"/>
                <a:sym typeface="Calibri"/>
              </a:defRPr>
            </a:lvl5pPr>
            <a:lvl6pPr marL="0" lvl="5" indent="0" algn="r">
              <a:spcBef>
                <a:spcPts val="0"/>
              </a:spcBef>
              <a:buNone/>
              <a:defRPr sz="1200" b="0" i="0" u="none" strike="noStrike" cap="none">
                <a:solidFill>
                  <a:srgbClr val="888888"/>
                </a:solidFill>
                <a:latin typeface="Calibri"/>
                <a:ea typeface="Calibri"/>
                <a:cs typeface="Calibri"/>
                <a:sym typeface="Calibri"/>
              </a:defRPr>
            </a:lvl6pPr>
            <a:lvl7pPr marL="0" lvl="6" indent="0" algn="r">
              <a:spcBef>
                <a:spcPts val="0"/>
              </a:spcBef>
              <a:buNone/>
              <a:defRPr sz="1200" b="0" i="0" u="none" strike="noStrike" cap="none">
                <a:solidFill>
                  <a:srgbClr val="888888"/>
                </a:solidFill>
                <a:latin typeface="Calibri"/>
                <a:ea typeface="Calibri"/>
                <a:cs typeface="Calibri"/>
                <a:sym typeface="Calibri"/>
              </a:defRPr>
            </a:lvl7pPr>
            <a:lvl8pPr marL="0" lvl="7" indent="0" algn="r">
              <a:spcBef>
                <a:spcPts val="0"/>
              </a:spcBef>
              <a:buNone/>
              <a:defRPr sz="1200" b="0" i="0" u="none" strike="noStrike" cap="none">
                <a:solidFill>
                  <a:srgbClr val="888888"/>
                </a:solidFill>
                <a:latin typeface="Calibri"/>
                <a:ea typeface="Calibri"/>
                <a:cs typeface="Calibri"/>
                <a:sym typeface="Calibri"/>
              </a:defRPr>
            </a:lvl8pPr>
            <a:lvl9pPr marL="0" lvl="8" indent="0" algn="r">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r>
              <a:rPr lang="en-US"/>
              <a:t>ET </a:t>
            </a: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7"/>
        <p:cNvGrpSpPr/>
        <p:nvPr/>
      </p:nvGrpSpPr>
      <p:grpSpPr>
        <a:xfrm>
          <a:off x="0" y="0"/>
          <a:ext cx="0" cy="0"/>
          <a:chOff x="0" y="0"/>
          <a:chExt cx="0" cy="0"/>
        </a:xfrm>
      </p:grpSpPr>
      <p:sp>
        <p:nvSpPr>
          <p:cNvPr id="38" name="Google Shape;38;p3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42"/>
        <p:cNvGrpSpPr/>
        <p:nvPr/>
      </p:nvGrpSpPr>
      <p:grpSpPr>
        <a:xfrm>
          <a:off x="0" y="0"/>
          <a:ext cx="0" cy="0"/>
          <a:chOff x="0" y="0"/>
          <a:chExt cx="0" cy="0"/>
        </a:xfrm>
      </p:grpSpPr>
      <p:sp>
        <p:nvSpPr>
          <p:cNvPr id="43" name="Google Shape;43;p3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 name="Google Shape;44;p3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45" name="Google Shape;45;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 name="Google Shape;46;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8"/>
        <p:cNvGrpSpPr/>
        <p:nvPr/>
      </p:nvGrpSpPr>
      <p:grpSpPr>
        <a:xfrm>
          <a:off x="0" y="0"/>
          <a:ext cx="0" cy="0"/>
          <a:chOff x="0" y="0"/>
          <a:chExt cx="0" cy="0"/>
        </a:xfrm>
      </p:grpSpPr>
      <p:sp>
        <p:nvSpPr>
          <p:cNvPr id="49" name="Google Shape;49;p3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0" name="Google Shape;50;p3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51" name="Google Shape;51;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4"/>
        <p:cNvGrpSpPr/>
        <p:nvPr/>
      </p:nvGrpSpPr>
      <p:grpSpPr>
        <a:xfrm>
          <a:off x="0" y="0"/>
          <a:ext cx="0" cy="0"/>
          <a:chOff x="0" y="0"/>
          <a:chExt cx="0" cy="0"/>
        </a:xfrm>
      </p:grpSpPr>
      <p:sp>
        <p:nvSpPr>
          <p:cNvPr id="55" name="Google Shape;55;p3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3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7" name="Google Shape;57;p3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8" name="Google Shape;58;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61"/>
        <p:cNvGrpSpPr/>
        <p:nvPr/>
      </p:nvGrpSpPr>
      <p:grpSpPr>
        <a:xfrm>
          <a:off x="0" y="0"/>
          <a:ext cx="0" cy="0"/>
          <a:chOff x="0" y="0"/>
          <a:chExt cx="0" cy="0"/>
        </a:xfrm>
      </p:grpSpPr>
      <p:sp>
        <p:nvSpPr>
          <p:cNvPr id="62" name="Google Shape;62;p3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3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4" name="Google Shape;64;p3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5" name="Google Shape;65;p3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6" name="Google Shape;66;p3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7" name="Google Shape;67;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0"/>
        <p:cNvGrpSpPr/>
        <p:nvPr/>
      </p:nvGrpSpPr>
      <p:grpSpPr>
        <a:xfrm>
          <a:off x="0" y="0"/>
          <a:ext cx="0" cy="0"/>
          <a:chOff x="0" y="0"/>
          <a:chExt cx="0" cy="0"/>
        </a:xfrm>
      </p:grpSpPr>
      <p:sp>
        <p:nvSpPr>
          <p:cNvPr id="71" name="Google Shape;71;p3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38"/>
          <p:cNvSpPr>
            <a:spLocks noGrp="1"/>
          </p:cNvSpPr>
          <p:nvPr>
            <p:ph type="pic" idx="2"/>
          </p:nvPr>
        </p:nvSpPr>
        <p:spPr>
          <a:xfrm>
            <a:off x="5183188" y="987425"/>
            <a:ext cx="6172200" cy="4873625"/>
          </a:xfrm>
          <a:prstGeom prst="rect">
            <a:avLst/>
          </a:prstGeom>
          <a:noFill/>
          <a:ln>
            <a:noFill/>
          </a:ln>
        </p:spPr>
      </p:sp>
      <p:sp>
        <p:nvSpPr>
          <p:cNvPr id="73" name="Google Shape;73;p3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4" name="Google Shape;74;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7"/>
        <p:cNvGrpSpPr/>
        <p:nvPr/>
      </p:nvGrpSpPr>
      <p:grpSpPr>
        <a:xfrm>
          <a:off x="0" y="0"/>
          <a:ext cx="0" cy="0"/>
          <a:chOff x="0" y="0"/>
          <a:chExt cx="0" cy="0"/>
        </a:xfrm>
      </p:grpSpPr>
      <p:sp>
        <p:nvSpPr>
          <p:cNvPr id="78" name="Google Shape;78;p3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 name="Google Shape;79;p3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0" name="Google Shape;80;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3"/>
        <p:cNvGrpSpPr/>
        <p:nvPr/>
      </p:nvGrpSpPr>
      <p:grpSpPr>
        <a:xfrm>
          <a:off x="0" y="0"/>
          <a:ext cx="0" cy="0"/>
          <a:chOff x="0" y="0"/>
          <a:chExt cx="0" cy="0"/>
        </a:xfrm>
      </p:grpSpPr>
      <p:sp>
        <p:nvSpPr>
          <p:cNvPr id="84" name="Google Shape;84;p4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4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6" name="Google Shape;86;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 name="Google Shape;87;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95"/>
        <p:cNvGrpSpPr/>
        <p:nvPr/>
      </p:nvGrpSpPr>
      <p:grpSpPr>
        <a:xfrm>
          <a:off x="0" y="0"/>
          <a:ext cx="0" cy="0"/>
          <a:chOff x="0" y="0"/>
          <a:chExt cx="0" cy="0"/>
        </a:xfrm>
      </p:grpSpPr>
      <p:sp>
        <p:nvSpPr>
          <p:cNvPr id="96" name="Google Shape;96;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7" name="Google Shape;97;p3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lt1"/>
              </a:buClr>
              <a:buSzPts val="1800"/>
              <a:buChar char="•"/>
              <a:defRPr/>
            </a:lvl1pPr>
            <a:lvl2pPr marL="914400" lvl="1" indent="-342900" algn="l">
              <a:lnSpc>
                <a:spcPct val="90000"/>
              </a:lnSpc>
              <a:spcBef>
                <a:spcPts val="500"/>
              </a:spcBef>
              <a:spcAft>
                <a:spcPts val="0"/>
              </a:spcAft>
              <a:buClr>
                <a:schemeClr val="lt1"/>
              </a:buClr>
              <a:buSzPts val="1800"/>
              <a:buChar char="•"/>
              <a:defRPr/>
            </a:lvl2pPr>
            <a:lvl3pPr marL="1371600" lvl="2" indent="-342900" algn="l">
              <a:lnSpc>
                <a:spcPct val="90000"/>
              </a:lnSpc>
              <a:spcBef>
                <a:spcPts val="500"/>
              </a:spcBef>
              <a:spcAft>
                <a:spcPts val="0"/>
              </a:spcAft>
              <a:buClr>
                <a:schemeClr val="lt1"/>
              </a:buClr>
              <a:buSzPts val="1800"/>
              <a:buChar char="•"/>
              <a:defRPr/>
            </a:lvl3pPr>
            <a:lvl4pPr marL="1828800" lvl="3" indent="-342900" algn="l">
              <a:lnSpc>
                <a:spcPct val="90000"/>
              </a:lnSpc>
              <a:spcBef>
                <a:spcPts val="500"/>
              </a:spcBef>
              <a:spcAft>
                <a:spcPts val="0"/>
              </a:spcAft>
              <a:buClr>
                <a:schemeClr val="lt1"/>
              </a:buClr>
              <a:buSzPts val="1800"/>
              <a:buChar char="•"/>
              <a:defRPr/>
            </a:lvl4pPr>
            <a:lvl5pPr marL="2286000" lvl="4" indent="-342900" algn="l">
              <a:lnSpc>
                <a:spcPct val="90000"/>
              </a:lnSpc>
              <a:spcBef>
                <a:spcPts val="500"/>
              </a:spcBef>
              <a:spcAft>
                <a:spcPts val="0"/>
              </a:spcAft>
              <a:buClr>
                <a:schemeClr val="lt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98" name="Google Shape;98;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89"/>
        <p:cNvGrpSpPr/>
        <p:nvPr/>
      </p:nvGrpSpPr>
      <p:grpSpPr>
        <a:xfrm>
          <a:off x="0" y="0"/>
          <a:ext cx="0" cy="0"/>
          <a:chOff x="0" y="0"/>
          <a:chExt cx="0" cy="0"/>
        </a:xfrm>
      </p:grpSpPr>
      <p:sp>
        <p:nvSpPr>
          <p:cNvPr id="90" name="Google Shape;90;p3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1" name="Google Shape;91;p3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lt1"/>
              </a:buClr>
              <a:buSzPts val="2800"/>
              <a:buFont typeface="Arial"/>
              <a:buChar char="•"/>
              <a:defRPr sz="28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lt1"/>
              </a:buClr>
              <a:buSzPts val="2400"/>
              <a:buFont typeface="Arial"/>
              <a:buChar char="•"/>
              <a:defRPr sz="2400" b="0" i="0" u="none" strike="noStrike" cap="none">
                <a:solidFill>
                  <a:schemeClr val="lt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9pPr>
          </a:lstStyle>
          <a:p>
            <a:endParaRPr/>
          </a:p>
        </p:txBody>
      </p:sp>
      <p:sp>
        <p:nvSpPr>
          <p:cNvPr id="92" name="Google Shape;92;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93" name="Google Shape;93;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94" name="Google Shape;94;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chemeClr val="lt1"/>
                </a:solidFill>
                <a:latin typeface="Calibri"/>
                <a:ea typeface="Calibri"/>
                <a:cs typeface="Calibri"/>
                <a:sym typeface="Calibri"/>
              </a:defRPr>
            </a:lvl1pPr>
            <a:lvl2pPr marL="0" marR="0" lvl="1" indent="0" algn="r" rtl="0">
              <a:spcBef>
                <a:spcPts val="0"/>
              </a:spcBef>
              <a:buNone/>
              <a:defRPr sz="1200" b="0" i="0" u="none" strike="noStrike" cap="none">
                <a:solidFill>
                  <a:schemeClr val="lt1"/>
                </a:solidFill>
                <a:latin typeface="Calibri"/>
                <a:ea typeface="Calibri"/>
                <a:cs typeface="Calibri"/>
                <a:sym typeface="Calibri"/>
              </a:defRPr>
            </a:lvl2pPr>
            <a:lvl3pPr marL="0" marR="0" lvl="2" indent="0" algn="r" rtl="0">
              <a:spcBef>
                <a:spcPts val="0"/>
              </a:spcBef>
              <a:buNone/>
              <a:defRPr sz="1200" b="0" i="0" u="none" strike="noStrike" cap="none">
                <a:solidFill>
                  <a:schemeClr val="lt1"/>
                </a:solidFill>
                <a:latin typeface="Calibri"/>
                <a:ea typeface="Calibri"/>
                <a:cs typeface="Calibri"/>
                <a:sym typeface="Calibri"/>
              </a:defRPr>
            </a:lvl3pPr>
            <a:lvl4pPr marL="0" marR="0" lvl="3" indent="0" algn="r" rtl="0">
              <a:spcBef>
                <a:spcPts val="0"/>
              </a:spcBef>
              <a:buNone/>
              <a:defRPr sz="1200" b="0" i="0" u="none" strike="noStrike" cap="none">
                <a:solidFill>
                  <a:schemeClr val="lt1"/>
                </a:solidFill>
                <a:latin typeface="Calibri"/>
                <a:ea typeface="Calibri"/>
                <a:cs typeface="Calibri"/>
                <a:sym typeface="Calibri"/>
              </a:defRPr>
            </a:lvl4pPr>
            <a:lvl5pPr marL="0" marR="0" lvl="4" indent="0" algn="r" rtl="0">
              <a:spcBef>
                <a:spcPts val="0"/>
              </a:spcBef>
              <a:buNone/>
              <a:defRPr sz="1200" b="0" i="0" u="none" strike="noStrike" cap="none">
                <a:solidFill>
                  <a:schemeClr val="lt1"/>
                </a:solidFill>
                <a:latin typeface="Calibri"/>
                <a:ea typeface="Calibri"/>
                <a:cs typeface="Calibri"/>
                <a:sym typeface="Calibri"/>
              </a:defRPr>
            </a:lvl5pPr>
            <a:lvl6pPr marL="0" marR="0" lvl="5" indent="0" algn="r" rtl="0">
              <a:spcBef>
                <a:spcPts val="0"/>
              </a:spcBef>
              <a:buNone/>
              <a:defRPr sz="1200" b="0" i="0" u="none" strike="noStrike" cap="none">
                <a:solidFill>
                  <a:schemeClr val="lt1"/>
                </a:solidFill>
                <a:latin typeface="Calibri"/>
                <a:ea typeface="Calibri"/>
                <a:cs typeface="Calibri"/>
                <a:sym typeface="Calibri"/>
              </a:defRPr>
            </a:lvl6pPr>
            <a:lvl7pPr marL="0" marR="0" lvl="6" indent="0" algn="r" rtl="0">
              <a:spcBef>
                <a:spcPts val="0"/>
              </a:spcBef>
              <a:buNone/>
              <a:defRPr sz="1200" b="0" i="0" u="none" strike="noStrike" cap="none">
                <a:solidFill>
                  <a:schemeClr val="lt1"/>
                </a:solidFill>
                <a:latin typeface="Calibri"/>
                <a:ea typeface="Calibri"/>
                <a:cs typeface="Calibri"/>
                <a:sym typeface="Calibri"/>
              </a:defRPr>
            </a:lvl7pPr>
            <a:lvl8pPr marL="0" marR="0" lvl="7" indent="0" algn="r" rtl="0">
              <a:spcBef>
                <a:spcPts val="0"/>
              </a:spcBef>
              <a:buNone/>
              <a:defRPr sz="1200" b="0" i="0" u="none" strike="noStrike" cap="none">
                <a:solidFill>
                  <a:schemeClr val="lt1"/>
                </a:solidFill>
                <a:latin typeface="Calibri"/>
                <a:ea typeface="Calibri"/>
                <a:cs typeface="Calibri"/>
                <a:sym typeface="Calibri"/>
              </a:defRPr>
            </a:lvl8pPr>
            <a:lvl9pPr marL="0" marR="0" lvl="8" indent="0" algn="r" rtl="0">
              <a:spcBef>
                <a:spcPts val="0"/>
              </a:spcBef>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2"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6.xml"/><Relationship Id="rId1" Type="http://schemas.openxmlformats.org/officeDocument/2006/relationships/slideLayout" Target="../slideLayouts/slideLayout13.xml"/><Relationship Id="rId5" Type="http://schemas.openxmlformats.org/officeDocument/2006/relationships/image" Target="../media/image14.png"/><Relationship Id="rId4" Type="http://schemas.openxmlformats.org/officeDocument/2006/relationships/image" Target="../media/image13.jpg"/></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6"/>
          <p:cNvSpPr txBox="1">
            <a:spLocks noGrp="1"/>
          </p:cNvSpPr>
          <p:nvPr>
            <p:ph type="title"/>
          </p:nvPr>
        </p:nvSpPr>
        <p:spPr>
          <a:xfrm>
            <a:off x="804582" y="427879"/>
            <a:ext cx="3760695" cy="92131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800"/>
              <a:buFont typeface="Calibri"/>
              <a:buNone/>
            </a:pPr>
            <a:r>
              <a:rPr lang="en-US" sz="4800" b="1">
                <a:latin typeface="Calibri"/>
                <a:ea typeface="Calibri"/>
                <a:cs typeface="Calibri"/>
                <a:sym typeface="Calibri"/>
              </a:rPr>
              <a:t>The Ear</a:t>
            </a:r>
            <a:endParaRPr/>
          </a:p>
        </p:txBody>
      </p:sp>
      <p:pic>
        <p:nvPicPr>
          <p:cNvPr id="106" name="Google Shape;106;p6" descr="2191_ear_anatomy_450"/>
          <p:cNvPicPr preferRelativeResize="0"/>
          <p:nvPr/>
        </p:nvPicPr>
        <p:blipFill rotWithShape="1">
          <a:blip r:embed="rId3">
            <a:alphaModFix/>
          </a:blip>
          <a:srcRect/>
          <a:stretch/>
        </p:blipFill>
        <p:spPr>
          <a:xfrm>
            <a:off x="3563470" y="1213691"/>
            <a:ext cx="5943600" cy="540226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pic>
        <p:nvPicPr>
          <p:cNvPr id="111" name="Google Shape;111;p7" descr="Diagram&#10;&#10;Description automatically generated"/>
          <p:cNvPicPr preferRelativeResize="0"/>
          <p:nvPr/>
        </p:nvPicPr>
        <p:blipFill rotWithShape="1">
          <a:blip r:embed="rId3">
            <a:alphaModFix/>
          </a:blip>
          <a:srcRect/>
          <a:stretch/>
        </p:blipFill>
        <p:spPr>
          <a:xfrm>
            <a:off x="2200275" y="571500"/>
            <a:ext cx="7791450" cy="57150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pic>
        <p:nvPicPr>
          <p:cNvPr id="117" name="Google Shape;117;p8" descr="figure-13-04"/>
          <p:cNvPicPr preferRelativeResize="0">
            <a:picLocks noGrp="1"/>
          </p:cNvPicPr>
          <p:nvPr>
            <p:ph type="body" idx="2"/>
          </p:nvPr>
        </p:nvPicPr>
        <p:blipFill rotWithShape="1">
          <a:blip r:embed="rId3">
            <a:alphaModFix/>
          </a:blip>
          <a:srcRect/>
          <a:stretch/>
        </p:blipFill>
        <p:spPr>
          <a:xfrm>
            <a:off x="5015753" y="2658034"/>
            <a:ext cx="4495800" cy="4015815"/>
          </a:xfrm>
          <a:prstGeom prst="rect">
            <a:avLst/>
          </a:prstGeom>
          <a:noFill/>
          <a:ln>
            <a:noFill/>
          </a:ln>
        </p:spPr>
      </p:pic>
      <p:sp>
        <p:nvSpPr>
          <p:cNvPr id="118" name="Google Shape;118;p8"/>
          <p:cNvSpPr txBox="1">
            <a:spLocks noGrp="1"/>
          </p:cNvSpPr>
          <p:nvPr>
            <p:ph type="title"/>
          </p:nvPr>
        </p:nvSpPr>
        <p:spPr>
          <a:xfrm>
            <a:off x="1317812" y="304800"/>
            <a:ext cx="8892988" cy="1143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800"/>
              <a:buFont typeface="Calibri"/>
              <a:buNone/>
            </a:pPr>
            <a:r>
              <a:rPr lang="en-US" sz="4800" b="1">
                <a:latin typeface="Calibri"/>
                <a:ea typeface="Calibri"/>
                <a:cs typeface="Calibri"/>
                <a:sym typeface="Calibri"/>
              </a:rPr>
              <a:t>Sound Localization</a:t>
            </a:r>
            <a:endParaRPr/>
          </a:p>
        </p:txBody>
      </p:sp>
      <p:sp>
        <p:nvSpPr>
          <p:cNvPr id="119" name="Google Shape;119;p8"/>
          <p:cNvSpPr txBox="1">
            <a:spLocks noGrp="1"/>
          </p:cNvSpPr>
          <p:nvPr>
            <p:ph type="body" idx="1"/>
          </p:nvPr>
        </p:nvSpPr>
        <p:spPr>
          <a:xfrm>
            <a:off x="1084729" y="1447800"/>
            <a:ext cx="9735671" cy="12954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None/>
            </a:pPr>
            <a:r>
              <a:rPr lang="en-US" sz="3200" dirty="0"/>
              <a:t>Because we have two ears, sounds that reach one ear faster than the other ear cause us to localize the sound.</a:t>
            </a:r>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9"/>
          <p:cNvSpPr txBox="1">
            <a:spLocks noGrp="1"/>
          </p:cNvSpPr>
          <p:nvPr>
            <p:ph type="title"/>
          </p:nvPr>
        </p:nvSpPr>
        <p:spPr>
          <a:xfrm>
            <a:off x="838200" y="365126"/>
            <a:ext cx="10515600" cy="987814"/>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800"/>
              <a:buFont typeface="Calibri"/>
              <a:buNone/>
            </a:pPr>
            <a:r>
              <a:rPr lang="en-US" sz="4800" b="1" dirty="0">
                <a:latin typeface="Calibri"/>
                <a:ea typeface="Calibri"/>
                <a:cs typeface="Calibri"/>
                <a:sym typeface="Calibri"/>
              </a:rPr>
              <a:t>Theories of Hearing</a:t>
            </a:r>
            <a:endParaRPr dirty="0"/>
          </a:p>
        </p:txBody>
      </p:sp>
      <p:sp>
        <p:nvSpPr>
          <p:cNvPr id="126" name="Google Shape;126;p9"/>
          <p:cNvSpPr txBox="1">
            <a:spLocks noGrp="1"/>
          </p:cNvSpPr>
          <p:nvPr>
            <p:ph type="body" idx="1"/>
          </p:nvPr>
        </p:nvSpPr>
        <p:spPr>
          <a:xfrm>
            <a:off x="838200" y="1622612"/>
            <a:ext cx="10515600" cy="4554351"/>
          </a:xfrm>
          <a:prstGeom prst="rect">
            <a:avLst/>
          </a:prstGeom>
          <a:noFill/>
          <a:ln>
            <a:noFill/>
          </a:ln>
        </p:spPr>
        <p:txBody>
          <a:bodyPr spcFirstLastPara="1" wrap="square" lIns="91425" tIns="45700" rIns="91425" bIns="45700" anchor="t" anchorCtr="0">
            <a:normAutofit/>
          </a:bodyPr>
          <a:lstStyle/>
          <a:p>
            <a:pPr marL="0" lvl="0" indent="0" algn="l" rtl="0">
              <a:lnSpc>
                <a:spcPct val="80000"/>
              </a:lnSpc>
              <a:spcBef>
                <a:spcPts val="0"/>
              </a:spcBef>
              <a:spcAft>
                <a:spcPts val="0"/>
              </a:spcAft>
              <a:buClr>
                <a:srgbClr val="2C8842"/>
              </a:buClr>
              <a:buSzPts val="2400"/>
              <a:buNone/>
            </a:pPr>
            <a:r>
              <a:rPr lang="en-US" sz="2400" b="1" dirty="0">
                <a:solidFill>
                  <a:srgbClr val="2C8842"/>
                </a:solidFill>
              </a:rPr>
              <a:t>Place theory</a:t>
            </a:r>
            <a:endParaRPr sz="2000" dirty="0">
              <a:solidFill>
                <a:srgbClr val="2C8842"/>
              </a:solidFill>
            </a:endParaRPr>
          </a:p>
          <a:p>
            <a:pPr marL="457200" lvl="1" indent="0" algn="l" rtl="0">
              <a:lnSpc>
                <a:spcPct val="80000"/>
              </a:lnSpc>
              <a:spcBef>
                <a:spcPts val="500"/>
              </a:spcBef>
              <a:spcAft>
                <a:spcPts val="0"/>
              </a:spcAft>
              <a:buClr>
                <a:schemeClr val="dk1"/>
              </a:buClr>
              <a:buSzPts val="2000"/>
              <a:buNone/>
            </a:pPr>
            <a:r>
              <a:rPr lang="en-US" sz="2000" dirty="0"/>
              <a:t>Pitch (how high or low something is) determined by where vibration located on the basilar membrane</a:t>
            </a:r>
            <a:endParaRPr dirty="0"/>
          </a:p>
          <a:p>
            <a:pPr marL="457200" lvl="1" indent="0" algn="l" rtl="0">
              <a:lnSpc>
                <a:spcPct val="80000"/>
              </a:lnSpc>
              <a:spcBef>
                <a:spcPts val="500"/>
              </a:spcBef>
              <a:spcAft>
                <a:spcPts val="0"/>
              </a:spcAft>
              <a:buClr>
                <a:schemeClr val="dk1"/>
              </a:buClr>
              <a:buSzPts val="2000"/>
              <a:buNone/>
            </a:pPr>
            <a:endParaRPr sz="2000" dirty="0"/>
          </a:p>
          <a:p>
            <a:pPr marL="457200" lvl="1" indent="0" algn="l" rtl="0">
              <a:lnSpc>
                <a:spcPct val="80000"/>
              </a:lnSpc>
              <a:spcBef>
                <a:spcPts val="500"/>
              </a:spcBef>
              <a:spcAft>
                <a:spcPts val="0"/>
              </a:spcAft>
              <a:buClr>
                <a:schemeClr val="dk1"/>
              </a:buClr>
              <a:buSzPts val="2000"/>
              <a:buNone/>
            </a:pPr>
            <a:r>
              <a:rPr lang="en-US" sz="2000" dirty="0"/>
              <a:t>Doesn’t explain low-pitch since no specific positions found on membrane.</a:t>
            </a:r>
            <a:endParaRPr dirty="0"/>
          </a:p>
          <a:p>
            <a:pPr marL="0" lvl="0" indent="0" algn="l" rtl="0">
              <a:lnSpc>
                <a:spcPct val="80000"/>
              </a:lnSpc>
              <a:spcBef>
                <a:spcPts val="1000"/>
              </a:spcBef>
              <a:spcAft>
                <a:spcPts val="0"/>
              </a:spcAft>
              <a:buClr>
                <a:schemeClr val="dk1"/>
              </a:buClr>
              <a:buSzPts val="2000"/>
              <a:buNone/>
            </a:pPr>
            <a:endParaRPr sz="2000" dirty="0">
              <a:solidFill>
                <a:srgbClr val="2C8842"/>
              </a:solidFill>
            </a:endParaRPr>
          </a:p>
          <a:p>
            <a:pPr marL="0" lvl="0" indent="0" algn="l" rtl="0">
              <a:lnSpc>
                <a:spcPct val="80000"/>
              </a:lnSpc>
              <a:spcBef>
                <a:spcPts val="1000"/>
              </a:spcBef>
              <a:spcAft>
                <a:spcPts val="0"/>
              </a:spcAft>
              <a:buClr>
                <a:srgbClr val="2C8842"/>
              </a:buClr>
              <a:buSzPts val="2400"/>
              <a:buNone/>
            </a:pPr>
            <a:r>
              <a:rPr lang="en-US" sz="2400" b="1" dirty="0">
                <a:solidFill>
                  <a:srgbClr val="2C8842"/>
                </a:solidFill>
              </a:rPr>
              <a:t>Frequency theory</a:t>
            </a:r>
            <a:endParaRPr dirty="0"/>
          </a:p>
          <a:p>
            <a:pPr marL="457200" lvl="1" indent="0" algn="l" rtl="0">
              <a:lnSpc>
                <a:spcPct val="80000"/>
              </a:lnSpc>
              <a:spcBef>
                <a:spcPts val="500"/>
              </a:spcBef>
              <a:spcAft>
                <a:spcPts val="0"/>
              </a:spcAft>
              <a:buClr>
                <a:schemeClr val="dk1"/>
              </a:buClr>
              <a:buSzPts val="2000"/>
              <a:buNone/>
            </a:pPr>
            <a:r>
              <a:rPr lang="en-US" sz="2000" dirty="0"/>
              <a:t>Pitch determined by frequency hair cells produce.  If the frequency of the sound is 100 waves per second (hertz: Hz) then the neuron fires at 100 Hz.</a:t>
            </a:r>
            <a:endParaRPr dirty="0"/>
          </a:p>
          <a:p>
            <a:pPr marL="457200" lvl="1" indent="0" algn="l" rtl="0">
              <a:lnSpc>
                <a:spcPct val="80000"/>
              </a:lnSpc>
              <a:spcBef>
                <a:spcPts val="500"/>
              </a:spcBef>
              <a:spcAft>
                <a:spcPts val="0"/>
              </a:spcAft>
              <a:buClr>
                <a:schemeClr val="dk1"/>
              </a:buClr>
              <a:buSzPts val="2000"/>
              <a:buNone/>
            </a:pPr>
            <a:endParaRPr sz="2000" dirty="0"/>
          </a:p>
          <a:p>
            <a:pPr marL="457200" lvl="1" indent="0" algn="l" rtl="0">
              <a:lnSpc>
                <a:spcPct val="80000"/>
              </a:lnSpc>
              <a:spcBef>
                <a:spcPts val="500"/>
              </a:spcBef>
              <a:spcAft>
                <a:spcPts val="0"/>
              </a:spcAft>
              <a:buClr>
                <a:schemeClr val="dk1"/>
              </a:buClr>
              <a:buSzPts val="2000"/>
              <a:buNone/>
            </a:pPr>
            <a:r>
              <a:rPr lang="en-US" sz="2000" dirty="0"/>
              <a:t>Doesn’t explain high-pitch.  Although we can hear frequencies above 5,000 Hz, neurons can’t fire faster than 5,000 Hz.</a:t>
            </a:r>
            <a:endParaRPr dirty="0"/>
          </a:p>
          <a:p>
            <a:pPr marL="457200" lvl="1" indent="0" algn="l" rtl="0">
              <a:lnSpc>
                <a:spcPct val="80000"/>
              </a:lnSpc>
              <a:spcBef>
                <a:spcPts val="500"/>
              </a:spcBef>
              <a:spcAft>
                <a:spcPts val="0"/>
              </a:spcAft>
              <a:buClr>
                <a:schemeClr val="dk1"/>
              </a:buClr>
              <a:buSzPts val="2000"/>
              <a:buNone/>
            </a:pPr>
            <a:endParaRPr sz="2000" dirty="0"/>
          </a:p>
          <a:p>
            <a:pPr marL="0" lvl="0" indent="0" algn="l" rtl="0">
              <a:lnSpc>
                <a:spcPct val="80000"/>
              </a:lnSpc>
              <a:spcBef>
                <a:spcPts val="1000"/>
              </a:spcBef>
              <a:spcAft>
                <a:spcPts val="0"/>
              </a:spcAft>
              <a:buClr>
                <a:schemeClr val="dk1"/>
              </a:buClr>
              <a:buSzPts val="2400"/>
              <a:buNone/>
            </a:pPr>
            <a:r>
              <a:rPr lang="en-US" sz="2400" b="1" dirty="0"/>
              <a:t>Both theories together explain hearing.</a:t>
            </a: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26">
                                            <p:txEl>
                                              <p:pRg st="0" end="0"/>
                                            </p:txEl>
                                          </p:spTgt>
                                        </p:tgtEl>
                                        <p:attrNameLst>
                                          <p:attrName>style.visibility</p:attrName>
                                        </p:attrNameLst>
                                      </p:cBhvr>
                                      <p:to>
                                        <p:strVal val="visible"/>
                                      </p:to>
                                    </p:set>
                                    <p:anim calcmode="lin" valueType="num">
                                      <p:cBhvr additive="base">
                                        <p:cTn id="7" dur="500"/>
                                        <p:tgtEl>
                                          <p:spTgt spid="126">
                                            <p:txEl>
                                              <p:pRg st="0" end="0"/>
                                            </p:txEl>
                                          </p:spTgt>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126">
                                            <p:txEl>
                                              <p:pRg st="1" end="1"/>
                                            </p:txEl>
                                          </p:spTgt>
                                        </p:tgtEl>
                                        <p:attrNameLst>
                                          <p:attrName>style.visibility</p:attrName>
                                        </p:attrNameLst>
                                      </p:cBhvr>
                                      <p:to>
                                        <p:strVal val="visible"/>
                                      </p:to>
                                    </p:set>
                                    <p:anim calcmode="lin" valueType="num">
                                      <p:cBhvr additive="base">
                                        <p:cTn id="12" dur="500"/>
                                        <p:tgtEl>
                                          <p:spTgt spid="126">
                                            <p:txEl>
                                              <p:pRg st="1" end="1"/>
                                            </p:txEl>
                                          </p:spTgt>
                                        </p:tgtEl>
                                        <p:attrNameLst>
                                          <p:attrName>ppt_x</p:attrName>
                                        </p:attrNameLst>
                                      </p:cBhvr>
                                      <p:tavLst>
                                        <p:tav tm="0">
                                          <p:val>
                                            <p:strVal val="#ppt_x-1"/>
                                          </p:val>
                                        </p:tav>
                                        <p:tav tm="100000">
                                          <p:val>
                                            <p:strVal val="#ppt_x"/>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126">
                                            <p:txEl>
                                              <p:pRg st="2" end="2"/>
                                            </p:txEl>
                                          </p:spTgt>
                                        </p:tgtEl>
                                        <p:attrNameLst>
                                          <p:attrName>style.visibility</p:attrName>
                                        </p:attrNameLst>
                                      </p:cBhvr>
                                      <p:to>
                                        <p:strVal val="visible"/>
                                      </p:to>
                                    </p:set>
                                    <p:anim calcmode="lin" valueType="num">
                                      <p:cBhvr additive="base">
                                        <p:cTn id="17" dur="500"/>
                                        <p:tgtEl>
                                          <p:spTgt spid="126">
                                            <p:txEl>
                                              <p:pRg st="2" end="2"/>
                                            </p:txEl>
                                          </p:spTgt>
                                        </p:tgtEl>
                                        <p:attrNameLst>
                                          <p:attrName>ppt_x</p:attrName>
                                        </p:attrNameLst>
                                      </p:cBhvr>
                                      <p:tavLst>
                                        <p:tav tm="0">
                                          <p:val>
                                            <p:strVal val="#ppt_x-1"/>
                                          </p:val>
                                        </p:tav>
                                        <p:tav tm="100000">
                                          <p:val>
                                            <p:strVal val="#ppt_x"/>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126">
                                            <p:txEl>
                                              <p:pRg st="3" end="3"/>
                                            </p:txEl>
                                          </p:spTgt>
                                        </p:tgtEl>
                                        <p:attrNameLst>
                                          <p:attrName>style.visibility</p:attrName>
                                        </p:attrNameLst>
                                      </p:cBhvr>
                                      <p:to>
                                        <p:strVal val="visible"/>
                                      </p:to>
                                    </p:set>
                                    <p:anim calcmode="lin" valueType="num">
                                      <p:cBhvr additive="base">
                                        <p:cTn id="22" dur="500"/>
                                        <p:tgtEl>
                                          <p:spTgt spid="126">
                                            <p:txEl>
                                              <p:pRg st="3" end="3"/>
                                            </p:txEl>
                                          </p:spTgt>
                                        </p:tgtEl>
                                        <p:attrNameLst>
                                          <p:attrName>ppt_x</p:attrName>
                                        </p:attrNameLst>
                                      </p:cBhvr>
                                      <p:tavLst>
                                        <p:tav tm="0">
                                          <p:val>
                                            <p:strVal val="#ppt_x-1"/>
                                          </p:val>
                                        </p:tav>
                                        <p:tav tm="100000">
                                          <p:val>
                                            <p:strVal val="#ppt_x"/>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nodeType="clickEffect">
                                  <p:stCondLst>
                                    <p:cond delay="0"/>
                                  </p:stCondLst>
                                  <p:childTnLst>
                                    <p:set>
                                      <p:cBhvr>
                                        <p:cTn id="26" dur="1" fill="hold">
                                          <p:stCondLst>
                                            <p:cond delay="0"/>
                                          </p:stCondLst>
                                        </p:cTn>
                                        <p:tgtEl>
                                          <p:spTgt spid="126">
                                            <p:txEl>
                                              <p:pRg st="4" end="4"/>
                                            </p:txEl>
                                          </p:spTgt>
                                        </p:tgtEl>
                                        <p:attrNameLst>
                                          <p:attrName>style.visibility</p:attrName>
                                        </p:attrNameLst>
                                      </p:cBhvr>
                                      <p:to>
                                        <p:strVal val="visible"/>
                                      </p:to>
                                    </p:set>
                                    <p:anim calcmode="lin" valueType="num">
                                      <p:cBhvr additive="base">
                                        <p:cTn id="27" dur="500"/>
                                        <p:tgtEl>
                                          <p:spTgt spid="126">
                                            <p:txEl>
                                              <p:pRg st="4" end="4"/>
                                            </p:txEl>
                                          </p:spTgt>
                                        </p:tgtEl>
                                        <p:attrNameLst>
                                          <p:attrName>ppt_x</p:attrName>
                                        </p:attrNameLst>
                                      </p:cBhvr>
                                      <p:tavLst>
                                        <p:tav tm="0">
                                          <p:val>
                                            <p:strVal val="#ppt_x-1"/>
                                          </p:val>
                                        </p:tav>
                                        <p:tav tm="100000">
                                          <p:val>
                                            <p:strVal val="#ppt_x"/>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nodeType="clickEffect">
                                  <p:stCondLst>
                                    <p:cond delay="0"/>
                                  </p:stCondLst>
                                  <p:childTnLst>
                                    <p:set>
                                      <p:cBhvr>
                                        <p:cTn id="31" dur="1" fill="hold">
                                          <p:stCondLst>
                                            <p:cond delay="0"/>
                                          </p:stCondLst>
                                        </p:cTn>
                                        <p:tgtEl>
                                          <p:spTgt spid="126">
                                            <p:txEl>
                                              <p:pRg st="5" end="5"/>
                                            </p:txEl>
                                          </p:spTgt>
                                        </p:tgtEl>
                                        <p:attrNameLst>
                                          <p:attrName>style.visibility</p:attrName>
                                        </p:attrNameLst>
                                      </p:cBhvr>
                                      <p:to>
                                        <p:strVal val="visible"/>
                                      </p:to>
                                    </p:set>
                                    <p:anim calcmode="lin" valueType="num">
                                      <p:cBhvr additive="base">
                                        <p:cTn id="32" dur="500"/>
                                        <p:tgtEl>
                                          <p:spTgt spid="126">
                                            <p:txEl>
                                              <p:pRg st="5" end="5"/>
                                            </p:txEl>
                                          </p:spTgt>
                                        </p:tgtEl>
                                        <p:attrNameLst>
                                          <p:attrName>ppt_x</p:attrName>
                                        </p:attrNameLst>
                                      </p:cBhvr>
                                      <p:tavLst>
                                        <p:tav tm="0">
                                          <p:val>
                                            <p:strVal val="#ppt_x-1"/>
                                          </p:val>
                                        </p:tav>
                                        <p:tav tm="100000">
                                          <p:val>
                                            <p:strVal val="#ppt_x"/>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126">
                                            <p:txEl>
                                              <p:pRg st="6" end="6"/>
                                            </p:txEl>
                                          </p:spTgt>
                                        </p:tgtEl>
                                        <p:attrNameLst>
                                          <p:attrName>style.visibility</p:attrName>
                                        </p:attrNameLst>
                                      </p:cBhvr>
                                      <p:to>
                                        <p:strVal val="visible"/>
                                      </p:to>
                                    </p:set>
                                    <p:anim calcmode="lin" valueType="num">
                                      <p:cBhvr additive="base">
                                        <p:cTn id="37" dur="500"/>
                                        <p:tgtEl>
                                          <p:spTgt spid="126">
                                            <p:txEl>
                                              <p:pRg st="6" end="6"/>
                                            </p:txEl>
                                          </p:spTgt>
                                        </p:tgtEl>
                                        <p:attrNameLst>
                                          <p:attrName>ppt_x</p:attrName>
                                        </p:attrNameLst>
                                      </p:cBhvr>
                                      <p:tavLst>
                                        <p:tav tm="0">
                                          <p:val>
                                            <p:strVal val="#ppt_x-1"/>
                                          </p:val>
                                        </p:tav>
                                        <p:tav tm="100000">
                                          <p:val>
                                            <p:strVal val="#ppt_x"/>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nodeType="clickEffect">
                                  <p:stCondLst>
                                    <p:cond delay="0"/>
                                  </p:stCondLst>
                                  <p:childTnLst>
                                    <p:set>
                                      <p:cBhvr>
                                        <p:cTn id="41" dur="1" fill="hold">
                                          <p:stCondLst>
                                            <p:cond delay="0"/>
                                          </p:stCondLst>
                                        </p:cTn>
                                        <p:tgtEl>
                                          <p:spTgt spid="126">
                                            <p:txEl>
                                              <p:pRg st="7" end="7"/>
                                            </p:txEl>
                                          </p:spTgt>
                                        </p:tgtEl>
                                        <p:attrNameLst>
                                          <p:attrName>style.visibility</p:attrName>
                                        </p:attrNameLst>
                                      </p:cBhvr>
                                      <p:to>
                                        <p:strVal val="visible"/>
                                      </p:to>
                                    </p:set>
                                    <p:anim calcmode="lin" valueType="num">
                                      <p:cBhvr additive="base">
                                        <p:cTn id="42" dur="500"/>
                                        <p:tgtEl>
                                          <p:spTgt spid="126">
                                            <p:txEl>
                                              <p:pRg st="7" end="7"/>
                                            </p:txEl>
                                          </p:spTgt>
                                        </p:tgtEl>
                                        <p:attrNameLst>
                                          <p:attrName>ppt_x</p:attrName>
                                        </p:attrNameLst>
                                      </p:cBhvr>
                                      <p:tavLst>
                                        <p:tav tm="0">
                                          <p:val>
                                            <p:strVal val="#ppt_x-1"/>
                                          </p:val>
                                        </p:tav>
                                        <p:tav tm="100000">
                                          <p:val>
                                            <p:strVal val="#ppt_x"/>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nodeType="clickEffect">
                                  <p:stCondLst>
                                    <p:cond delay="0"/>
                                  </p:stCondLst>
                                  <p:childTnLst>
                                    <p:set>
                                      <p:cBhvr>
                                        <p:cTn id="46" dur="1" fill="hold">
                                          <p:stCondLst>
                                            <p:cond delay="0"/>
                                          </p:stCondLst>
                                        </p:cTn>
                                        <p:tgtEl>
                                          <p:spTgt spid="126">
                                            <p:txEl>
                                              <p:pRg st="8" end="8"/>
                                            </p:txEl>
                                          </p:spTgt>
                                        </p:tgtEl>
                                        <p:attrNameLst>
                                          <p:attrName>style.visibility</p:attrName>
                                        </p:attrNameLst>
                                      </p:cBhvr>
                                      <p:to>
                                        <p:strVal val="visible"/>
                                      </p:to>
                                    </p:set>
                                    <p:anim calcmode="lin" valueType="num">
                                      <p:cBhvr additive="base">
                                        <p:cTn id="47" dur="500"/>
                                        <p:tgtEl>
                                          <p:spTgt spid="126">
                                            <p:txEl>
                                              <p:pRg st="8" end="8"/>
                                            </p:txEl>
                                          </p:spTgt>
                                        </p:tgtEl>
                                        <p:attrNameLst>
                                          <p:attrName>ppt_x</p:attrName>
                                        </p:attrNameLst>
                                      </p:cBhvr>
                                      <p:tavLst>
                                        <p:tav tm="0">
                                          <p:val>
                                            <p:strVal val="#ppt_x-1"/>
                                          </p:val>
                                        </p:tav>
                                        <p:tav tm="100000">
                                          <p:val>
                                            <p:strVal val="#ppt_x"/>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8" fill="hold" nodeType="clickEffect">
                                  <p:stCondLst>
                                    <p:cond delay="0"/>
                                  </p:stCondLst>
                                  <p:childTnLst>
                                    <p:set>
                                      <p:cBhvr>
                                        <p:cTn id="51" dur="1" fill="hold">
                                          <p:stCondLst>
                                            <p:cond delay="0"/>
                                          </p:stCondLst>
                                        </p:cTn>
                                        <p:tgtEl>
                                          <p:spTgt spid="126">
                                            <p:txEl>
                                              <p:pRg st="9" end="9"/>
                                            </p:txEl>
                                          </p:spTgt>
                                        </p:tgtEl>
                                        <p:attrNameLst>
                                          <p:attrName>style.visibility</p:attrName>
                                        </p:attrNameLst>
                                      </p:cBhvr>
                                      <p:to>
                                        <p:strVal val="visible"/>
                                      </p:to>
                                    </p:set>
                                    <p:anim calcmode="lin" valueType="num">
                                      <p:cBhvr additive="base">
                                        <p:cTn id="52" dur="500"/>
                                        <p:tgtEl>
                                          <p:spTgt spid="126">
                                            <p:txEl>
                                              <p:pRg st="9" end="9"/>
                                            </p:txEl>
                                          </p:spTgt>
                                        </p:tgtEl>
                                        <p:attrNameLst>
                                          <p:attrName>ppt_x</p:attrName>
                                        </p:attrNameLst>
                                      </p:cBhvr>
                                      <p:tavLst>
                                        <p:tav tm="0">
                                          <p:val>
                                            <p:strVal val="#ppt_x-1"/>
                                          </p:val>
                                        </p:tav>
                                        <p:tav tm="100000">
                                          <p:val>
                                            <p:strVal val="#ppt_x"/>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8" fill="hold" nodeType="clickEffect">
                                  <p:stCondLst>
                                    <p:cond delay="0"/>
                                  </p:stCondLst>
                                  <p:childTnLst>
                                    <p:set>
                                      <p:cBhvr>
                                        <p:cTn id="56" dur="1" fill="hold">
                                          <p:stCondLst>
                                            <p:cond delay="0"/>
                                          </p:stCondLst>
                                        </p:cTn>
                                        <p:tgtEl>
                                          <p:spTgt spid="126">
                                            <p:txEl>
                                              <p:pRg st="10" end="10"/>
                                            </p:txEl>
                                          </p:spTgt>
                                        </p:tgtEl>
                                        <p:attrNameLst>
                                          <p:attrName>style.visibility</p:attrName>
                                        </p:attrNameLst>
                                      </p:cBhvr>
                                      <p:to>
                                        <p:strVal val="visible"/>
                                      </p:to>
                                    </p:set>
                                    <p:anim calcmode="lin" valueType="num">
                                      <p:cBhvr additive="base">
                                        <p:cTn id="57" dur="500"/>
                                        <p:tgtEl>
                                          <p:spTgt spid="126">
                                            <p:txEl>
                                              <p:pRg st="10" end="10"/>
                                            </p:txEl>
                                          </p:spTgt>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0"/>
        <p:cNvGrpSpPr/>
        <p:nvPr/>
      </p:nvGrpSpPr>
      <p:grpSpPr>
        <a:xfrm>
          <a:off x="0" y="0"/>
          <a:ext cx="0" cy="0"/>
          <a:chOff x="0" y="0"/>
          <a:chExt cx="0" cy="0"/>
        </a:xfrm>
      </p:grpSpPr>
      <p:sp>
        <p:nvSpPr>
          <p:cNvPr id="131" name="Google Shape;131;p10"/>
          <p:cNvSpPr/>
          <p:nvPr/>
        </p:nvSpPr>
        <p:spPr>
          <a:xfrm>
            <a:off x="0" y="0"/>
            <a:ext cx="12192000" cy="6858000"/>
          </a:xfrm>
          <a:prstGeom prst="rect">
            <a:avLst/>
          </a:prstGeom>
          <a:solidFill>
            <a:srgbClr val="272A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32" name="Google Shape;132;p10"/>
          <p:cNvSpPr/>
          <p:nvPr/>
        </p:nvSpPr>
        <p:spPr>
          <a:xfrm>
            <a:off x="477012" y="480060"/>
            <a:ext cx="11237976" cy="589788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133" name="Google Shape;133;p10" descr="Diagram&#10;&#10;Description automatically generated"/>
          <p:cNvPicPr preferRelativeResize="0"/>
          <p:nvPr/>
        </p:nvPicPr>
        <p:blipFill rotWithShape="1">
          <a:blip r:embed="rId3">
            <a:alphaModFix/>
          </a:blip>
          <a:srcRect/>
          <a:stretch/>
        </p:blipFill>
        <p:spPr>
          <a:xfrm>
            <a:off x="3294458" y="643467"/>
            <a:ext cx="5603083" cy="557106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pic>
        <p:nvPicPr>
          <p:cNvPr id="138" name="Google Shape;138;p11" descr="Diagram&#10;&#10;Description automatically generated"/>
          <p:cNvPicPr preferRelativeResize="0"/>
          <p:nvPr/>
        </p:nvPicPr>
        <p:blipFill rotWithShape="1">
          <a:blip r:embed="rId3">
            <a:alphaModFix/>
          </a:blip>
          <a:srcRect/>
          <a:stretch/>
        </p:blipFill>
        <p:spPr>
          <a:xfrm>
            <a:off x="1640086" y="0"/>
            <a:ext cx="8911828" cy="68580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800"/>
              <a:buFont typeface="Calibri"/>
              <a:buNone/>
            </a:pPr>
            <a:r>
              <a:rPr lang="en-US" sz="4800" b="1" dirty="0">
                <a:latin typeface="Calibri"/>
                <a:ea typeface="Calibri"/>
                <a:cs typeface="Calibri"/>
                <a:sym typeface="Calibri"/>
              </a:rPr>
              <a:t>Hearing Loss</a:t>
            </a:r>
            <a:endParaRPr dirty="0"/>
          </a:p>
        </p:txBody>
      </p:sp>
      <p:sp>
        <p:nvSpPr>
          <p:cNvPr id="145" name="Google Shape;145;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00FF"/>
              </a:buClr>
              <a:buSzPts val="2400"/>
              <a:buNone/>
            </a:pPr>
            <a:r>
              <a:rPr lang="en-US" sz="2400" dirty="0">
                <a:solidFill>
                  <a:srgbClr val="0000FF"/>
                </a:solidFill>
              </a:rPr>
              <a:t>Conduction Hearing Loss:</a:t>
            </a:r>
            <a:r>
              <a:rPr lang="en-US" sz="2400" dirty="0">
                <a:solidFill>
                  <a:srgbClr val="6600CC"/>
                </a:solidFill>
              </a:rPr>
              <a:t>  </a:t>
            </a:r>
            <a:r>
              <a:rPr lang="en-US" sz="2400" dirty="0"/>
              <a:t>damage to the mechanical system that conducts sound waves to the cochlea.</a:t>
            </a:r>
            <a:endParaRPr dirty="0"/>
          </a:p>
          <a:p>
            <a:pPr marL="685800" lvl="1" indent="-228600" algn="l" rtl="0">
              <a:lnSpc>
                <a:spcPct val="90000"/>
              </a:lnSpc>
              <a:spcBef>
                <a:spcPts val="500"/>
              </a:spcBef>
              <a:spcAft>
                <a:spcPts val="0"/>
              </a:spcAft>
              <a:buClr>
                <a:schemeClr val="dk1"/>
              </a:buClr>
              <a:buSzPts val="2400"/>
              <a:buFont typeface="Noto Sans Symbols"/>
              <a:buChar char="▪"/>
            </a:pPr>
            <a:r>
              <a:rPr lang="en-US" dirty="0"/>
              <a:t>Surgery </a:t>
            </a:r>
            <a:endParaRPr dirty="0"/>
          </a:p>
          <a:p>
            <a:pPr marL="0" lvl="0" indent="0" algn="l" rtl="0">
              <a:lnSpc>
                <a:spcPct val="90000"/>
              </a:lnSpc>
              <a:spcBef>
                <a:spcPts val="1000"/>
              </a:spcBef>
              <a:spcAft>
                <a:spcPts val="0"/>
              </a:spcAft>
              <a:buClr>
                <a:schemeClr val="dk1"/>
              </a:buClr>
              <a:buSzPts val="2400"/>
              <a:buNone/>
            </a:pPr>
            <a:endParaRPr sz="2400" dirty="0">
              <a:solidFill>
                <a:srgbClr val="0000FF"/>
              </a:solidFill>
            </a:endParaRPr>
          </a:p>
          <a:p>
            <a:pPr marL="0" lvl="0" indent="0" algn="l" rtl="0">
              <a:lnSpc>
                <a:spcPct val="90000"/>
              </a:lnSpc>
              <a:spcBef>
                <a:spcPts val="1000"/>
              </a:spcBef>
              <a:spcAft>
                <a:spcPts val="0"/>
              </a:spcAft>
              <a:buClr>
                <a:srgbClr val="0000FF"/>
              </a:buClr>
              <a:buSzPts val="2400"/>
              <a:buNone/>
            </a:pPr>
            <a:r>
              <a:rPr lang="en-US" sz="2400" dirty="0">
                <a:solidFill>
                  <a:srgbClr val="0000FF"/>
                </a:solidFill>
              </a:rPr>
              <a:t>Sensorineural Hearing Loss: </a:t>
            </a:r>
            <a:r>
              <a:rPr lang="en-US" sz="2400" dirty="0">
                <a:solidFill>
                  <a:srgbClr val="6600CC"/>
                </a:solidFill>
              </a:rPr>
              <a:t> </a:t>
            </a:r>
            <a:r>
              <a:rPr lang="en-US" sz="2400" dirty="0"/>
              <a:t>loss caused by damage to the cochlea’s receptor cells or to the auditory nerve, also called nerve deafness.</a:t>
            </a:r>
            <a:endParaRPr dirty="0"/>
          </a:p>
          <a:p>
            <a:pPr marL="685800" lvl="1" indent="-228600" algn="l" rtl="0">
              <a:lnSpc>
                <a:spcPct val="90000"/>
              </a:lnSpc>
              <a:spcBef>
                <a:spcPts val="500"/>
              </a:spcBef>
              <a:spcAft>
                <a:spcPts val="0"/>
              </a:spcAft>
              <a:buClr>
                <a:schemeClr val="dk1"/>
              </a:buClr>
              <a:buSzPts val="2400"/>
              <a:buFont typeface="Noto Sans Symbols"/>
              <a:buChar char="▪"/>
            </a:pPr>
            <a:r>
              <a:rPr lang="en-US" dirty="0"/>
              <a:t>Hearing aid to amplify sound</a:t>
            </a:r>
            <a:endParaRPr dirty="0"/>
          </a:p>
          <a:p>
            <a:pPr marL="685800" lvl="1" indent="-228600" algn="l" rtl="0">
              <a:lnSpc>
                <a:spcPct val="90000"/>
              </a:lnSpc>
              <a:spcBef>
                <a:spcPts val="500"/>
              </a:spcBef>
              <a:spcAft>
                <a:spcPts val="0"/>
              </a:spcAft>
              <a:buClr>
                <a:schemeClr val="dk1"/>
              </a:buClr>
              <a:buSzPts val="2400"/>
              <a:buFont typeface="Noto Sans Symbols"/>
              <a:buChar char="▪"/>
            </a:pPr>
            <a:r>
              <a:rPr lang="en-US" dirty="0"/>
              <a:t>Cochlear Implant</a:t>
            </a:r>
            <a:endParaRPr dirty="0"/>
          </a:p>
          <a:p>
            <a:pPr marL="0" lvl="0" indent="0" algn="l" rtl="0">
              <a:lnSpc>
                <a:spcPct val="90000"/>
              </a:lnSpc>
              <a:spcBef>
                <a:spcPts val="1000"/>
              </a:spcBef>
              <a:spcAft>
                <a:spcPts val="0"/>
              </a:spcAft>
              <a:buClr>
                <a:schemeClr val="dk1"/>
              </a:buClr>
              <a:buSzPts val="3200"/>
              <a:buNone/>
            </a:pPr>
            <a:endParaRPr sz="3200" dirty="0">
              <a:latin typeface="Palatino Linotype"/>
              <a:ea typeface="Palatino Linotype"/>
              <a:cs typeface="Palatino Linotype"/>
              <a:sym typeface="Palatino Linotype"/>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45">
                                            <p:txEl>
                                              <p:pRg st="0" end="0"/>
                                            </p:txEl>
                                          </p:spTgt>
                                        </p:tgtEl>
                                        <p:attrNameLst>
                                          <p:attrName>style.visibility</p:attrName>
                                        </p:attrNameLst>
                                      </p:cBhvr>
                                      <p:to>
                                        <p:strVal val="visible"/>
                                      </p:to>
                                    </p:set>
                                    <p:anim calcmode="lin" valueType="num">
                                      <p:cBhvr additive="base">
                                        <p:cTn id="7" dur="500"/>
                                        <p:tgtEl>
                                          <p:spTgt spid="145">
                                            <p:txEl>
                                              <p:pRg st="0" end="0"/>
                                            </p:txEl>
                                          </p:spTgt>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145">
                                            <p:txEl>
                                              <p:pRg st="1" end="1"/>
                                            </p:txEl>
                                          </p:spTgt>
                                        </p:tgtEl>
                                        <p:attrNameLst>
                                          <p:attrName>style.visibility</p:attrName>
                                        </p:attrNameLst>
                                      </p:cBhvr>
                                      <p:to>
                                        <p:strVal val="visible"/>
                                      </p:to>
                                    </p:set>
                                    <p:anim calcmode="lin" valueType="num">
                                      <p:cBhvr additive="base">
                                        <p:cTn id="12" dur="500"/>
                                        <p:tgtEl>
                                          <p:spTgt spid="145">
                                            <p:txEl>
                                              <p:pRg st="1" end="1"/>
                                            </p:txEl>
                                          </p:spTgt>
                                        </p:tgtEl>
                                        <p:attrNameLst>
                                          <p:attrName>ppt_x</p:attrName>
                                        </p:attrNameLst>
                                      </p:cBhvr>
                                      <p:tavLst>
                                        <p:tav tm="0">
                                          <p:val>
                                            <p:strVal val="#ppt_x-1"/>
                                          </p:val>
                                        </p:tav>
                                        <p:tav tm="100000">
                                          <p:val>
                                            <p:strVal val="#ppt_x"/>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145">
                                            <p:txEl>
                                              <p:pRg st="2" end="2"/>
                                            </p:txEl>
                                          </p:spTgt>
                                        </p:tgtEl>
                                        <p:attrNameLst>
                                          <p:attrName>style.visibility</p:attrName>
                                        </p:attrNameLst>
                                      </p:cBhvr>
                                      <p:to>
                                        <p:strVal val="visible"/>
                                      </p:to>
                                    </p:set>
                                    <p:anim calcmode="lin" valueType="num">
                                      <p:cBhvr additive="base">
                                        <p:cTn id="17" dur="500"/>
                                        <p:tgtEl>
                                          <p:spTgt spid="145">
                                            <p:txEl>
                                              <p:pRg st="2" end="2"/>
                                            </p:txEl>
                                          </p:spTgt>
                                        </p:tgtEl>
                                        <p:attrNameLst>
                                          <p:attrName>ppt_x</p:attrName>
                                        </p:attrNameLst>
                                      </p:cBhvr>
                                      <p:tavLst>
                                        <p:tav tm="0">
                                          <p:val>
                                            <p:strVal val="#ppt_x-1"/>
                                          </p:val>
                                        </p:tav>
                                        <p:tav tm="100000">
                                          <p:val>
                                            <p:strVal val="#ppt_x"/>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145">
                                            <p:txEl>
                                              <p:pRg st="3" end="3"/>
                                            </p:txEl>
                                          </p:spTgt>
                                        </p:tgtEl>
                                        <p:attrNameLst>
                                          <p:attrName>style.visibility</p:attrName>
                                        </p:attrNameLst>
                                      </p:cBhvr>
                                      <p:to>
                                        <p:strVal val="visible"/>
                                      </p:to>
                                    </p:set>
                                    <p:anim calcmode="lin" valueType="num">
                                      <p:cBhvr additive="base">
                                        <p:cTn id="22" dur="500"/>
                                        <p:tgtEl>
                                          <p:spTgt spid="145">
                                            <p:txEl>
                                              <p:pRg st="3" end="3"/>
                                            </p:txEl>
                                          </p:spTgt>
                                        </p:tgtEl>
                                        <p:attrNameLst>
                                          <p:attrName>ppt_x</p:attrName>
                                        </p:attrNameLst>
                                      </p:cBhvr>
                                      <p:tavLst>
                                        <p:tav tm="0">
                                          <p:val>
                                            <p:strVal val="#ppt_x-1"/>
                                          </p:val>
                                        </p:tav>
                                        <p:tav tm="100000">
                                          <p:val>
                                            <p:strVal val="#ppt_x"/>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nodeType="clickEffect">
                                  <p:stCondLst>
                                    <p:cond delay="0"/>
                                  </p:stCondLst>
                                  <p:childTnLst>
                                    <p:set>
                                      <p:cBhvr>
                                        <p:cTn id="26" dur="1" fill="hold">
                                          <p:stCondLst>
                                            <p:cond delay="0"/>
                                          </p:stCondLst>
                                        </p:cTn>
                                        <p:tgtEl>
                                          <p:spTgt spid="145">
                                            <p:txEl>
                                              <p:pRg st="4" end="4"/>
                                            </p:txEl>
                                          </p:spTgt>
                                        </p:tgtEl>
                                        <p:attrNameLst>
                                          <p:attrName>style.visibility</p:attrName>
                                        </p:attrNameLst>
                                      </p:cBhvr>
                                      <p:to>
                                        <p:strVal val="visible"/>
                                      </p:to>
                                    </p:set>
                                    <p:anim calcmode="lin" valueType="num">
                                      <p:cBhvr additive="base">
                                        <p:cTn id="27" dur="500"/>
                                        <p:tgtEl>
                                          <p:spTgt spid="145">
                                            <p:txEl>
                                              <p:pRg st="4" end="4"/>
                                            </p:txEl>
                                          </p:spTgt>
                                        </p:tgtEl>
                                        <p:attrNameLst>
                                          <p:attrName>ppt_x</p:attrName>
                                        </p:attrNameLst>
                                      </p:cBhvr>
                                      <p:tavLst>
                                        <p:tav tm="0">
                                          <p:val>
                                            <p:strVal val="#ppt_x-1"/>
                                          </p:val>
                                        </p:tav>
                                        <p:tav tm="100000">
                                          <p:val>
                                            <p:strVal val="#ppt_x"/>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nodeType="clickEffect">
                                  <p:stCondLst>
                                    <p:cond delay="0"/>
                                  </p:stCondLst>
                                  <p:childTnLst>
                                    <p:set>
                                      <p:cBhvr>
                                        <p:cTn id="31" dur="1" fill="hold">
                                          <p:stCondLst>
                                            <p:cond delay="0"/>
                                          </p:stCondLst>
                                        </p:cTn>
                                        <p:tgtEl>
                                          <p:spTgt spid="145">
                                            <p:txEl>
                                              <p:pRg st="5" end="5"/>
                                            </p:txEl>
                                          </p:spTgt>
                                        </p:tgtEl>
                                        <p:attrNameLst>
                                          <p:attrName>style.visibility</p:attrName>
                                        </p:attrNameLst>
                                      </p:cBhvr>
                                      <p:to>
                                        <p:strVal val="visible"/>
                                      </p:to>
                                    </p:set>
                                    <p:anim calcmode="lin" valueType="num">
                                      <p:cBhvr additive="base">
                                        <p:cTn id="32" dur="500"/>
                                        <p:tgtEl>
                                          <p:spTgt spid="145">
                                            <p:txEl>
                                              <p:pRg st="5" end="5"/>
                                            </p:txEl>
                                          </p:spTgt>
                                        </p:tgtEl>
                                        <p:attrNameLst>
                                          <p:attrName>ppt_x</p:attrName>
                                        </p:attrNameLst>
                                      </p:cBhvr>
                                      <p:tavLst>
                                        <p:tav tm="0">
                                          <p:val>
                                            <p:strVal val="#ppt_x-1"/>
                                          </p:val>
                                        </p:tav>
                                        <p:tav tm="100000">
                                          <p:val>
                                            <p:strVal val="#ppt_x"/>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145">
                                            <p:txEl>
                                              <p:pRg st="6" end="6"/>
                                            </p:txEl>
                                          </p:spTgt>
                                        </p:tgtEl>
                                        <p:attrNameLst>
                                          <p:attrName>style.visibility</p:attrName>
                                        </p:attrNameLst>
                                      </p:cBhvr>
                                      <p:to>
                                        <p:strVal val="visible"/>
                                      </p:to>
                                    </p:set>
                                    <p:anim calcmode="lin" valueType="num">
                                      <p:cBhvr additive="base">
                                        <p:cTn id="37" dur="500"/>
                                        <p:tgtEl>
                                          <p:spTgt spid="145">
                                            <p:txEl>
                                              <p:pRg st="6" end="6"/>
                                            </p:txEl>
                                          </p:spTgt>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0"/>
        <p:cNvGrpSpPr/>
        <p:nvPr/>
      </p:nvGrpSpPr>
      <p:grpSpPr>
        <a:xfrm>
          <a:off x="0" y="0"/>
          <a:ext cx="0" cy="0"/>
          <a:chOff x="0" y="0"/>
          <a:chExt cx="0" cy="0"/>
        </a:xfrm>
      </p:grpSpPr>
      <p:sp>
        <p:nvSpPr>
          <p:cNvPr id="151" name="Google Shape;151;p13"/>
          <p:cNvSpPr txBox="1">
            <a:spLocks noGrp="1"/>
          </p:cNvSpPr>
          <p:nvPr>
            <p:ph type="title"/>
          </p:nvPr>
        </p:nvSpPr>
        <p:spPr>
          <a:xfrm>
            <a:off x="448235" y="640081"/>
            <a:ext cx="3012141" cy="168626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400"/>
              <a:buFont typeface="Calibri"/>
              <a:buNone/>
            </a:pPr>
            <a:r>
              <a:rPr lang="en-US" sz="4400" b="1" dirty="0">
                <a:latin typeface="Calibri"/>
                <a:ea typeface="Calibri"/>
                <a:cs typeface="Calibri"/>
                <a:sym typeface="Calibri"/>
              </a:rPr>
              <a:t>Cochlear Implant</a:t>
            </a:r>
            <a:endParaRPr dirty="0"/>
          </a:p>
        </p:txBody>
      </p:sp>
      <p:sp>
        <p:nvSpPr>
          <p:cNvPr id="152" name="Google Shape;152;p13"/>
          <p:cNvSpPr txBox="1">
            <a:spLocks noGrp="1"/>
          </p:cNvSpPr>
          <p:nvPr>
            <p:ph type="body" idx="2"/>
          </p:nvPr>
        </p:nvSpPr>
        <p:spPr>
          <a:xfrm>
            <a:off x="385483" y="3931570"/>
            <a:ext cx="4096870" cy="22227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US" sz="2800" dirty="0"/>
              <a:t>electronic device that enables the brain to hear sounds. </a:t>
            </a:r>
            <a:endParaRPr dirty="0"/>
          </a:p>
        </p:txBody>
      </p:sp>
      <p:pic>
        <p:nvPicPr>
          <p:cNvPr id="153" name="Google Shape;153;p13" descr="A picture containing indoor&#10;&#10;Description automatically generated"/>
          <p:cNvPicPr preferRelativeResize="0">
            <a:picLocks noGrp="1"/>
          </p:cNvPicPr>
          <p:nvPr>
            <p:ph type="body" idx="1"/>
          </p:nvPr>
        </p:nvPicPr>
        <p:blipFill rotWithShape="1">
          <a:blip r:embed="rId3">
            <a:alphaModFix/>
          </a:blip>
          <a:srcRect l="7248" r="22683"/>
          <a:stretch/>
        </p:blipFill>
        <p:spPr>
          <a:xfrm>
            <a:off x="4654297" y="10"/>
            <a:ext cx="7537704" cy="685799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8"/>
        <p:cNvGrpSpPr/>
        <p:nvPr/>
      </p:nvGrpSpPr>
      <p:grpSpPr>
        <a:xfrm>
          <a:off x="0" y="0"/>
          <a:ext cx="0" cy="0"/>
          <a:chOff x="0" y="0"/>
          <a:chExt cx="0" cy="0"/>
        </a:xfrm>
      </p:grpSpPr>
      <p:sp>
        <p:nvSpPr>
          <p:cNvPr id="159" name="Google Shape;159;p14"/>
          <p:cNvSpPr/>
          <p:nvPr/>
        </p:nvSpPr>
        <p:spPr>
          <a:xfrm>
            <a:off x="327546" y="4572000"/>
            <a:ext cx="7058307" cy="1964266"/>
          </a:xfrm>
          <a:prstGeom prst="rect">
            <a:avLst/>
          </a:prstGeom>
          <a:solidFill>
            <a:srgbClr val="C0867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60" name="Google Shape;160;p14"/>
          <p:cNvSpPr txBox="1">
            <a:spLocks noGrp="1"/>
          </p:cNvSpPr>
          <p:nvPr>
            <p:ph type="title"/>
          </p:nvPr>
        </p:nvSpPr>
        <p:spPr>
          <a:xfrm>
            <a:off x="524256" y="4767072"/>
            <a:ext cx="6594189" cy="162521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4400"/>
              <a:buFont typeface="Calibri"/>
              <a:buNone/>
            </a:pPr>
            <a:r>
              <a:rPr lang="en-US" sz="4400" b="1" dirty="0">
                <a:solidFill>
                  <a:srgbClr val="FFFFFF"/>
                </a:solidFill>
                <a:latin typeface="Calibri"/>
                <a:ea typeface="Calibri"/>
                <a:cs typeface="Calibri"/>
                <a:sym typeface="Calibri"/>
              </a:rPr>
              <a:t>Vestibular Senses</a:t>
            </a:r>
            <a:endParaRPr dirty="0"/>
          </a:p>
        </p:txBody>
      </p:sp>
      <p:sp>
        <p:nvSpPr>
          <p:cNvPr id="161" name="Google Shape;161;p14"/>
          <p:cNvSpPr/>
          <p:nvPr/>
        </p:nvSpPr>
        <p:spPr>
          <a:xfrm>
            <a:off x="7534655" y="321732"/>
            <a:ext cx="4335613" cy="6214534"/>
          </a:xfrm>
          <a:prstGeom prst="rect">
            <a:avLst/>
          </a:prstGeom>
          <a:solidFill>
            <a:srgbClr val="40404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62" name="Google Shape;162;p14"/>
          <p:cNvSpPr txBox="1">
            <a:spLocks noGrp="1"/>
          </p:cNvSpPr>
          <p:nvPr>
            <p:ph type="body" idx="2"/>
          </p:nvPr>
        </p:nvSpPr>
        <p:spPr>
          <a:xfrm>
            <a:off x="8029319" y="917725"/>
            <a:ext cx="3424739" cy="48523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FFFF"/>
              </a:buClr>
              <a:buSzPts val="2400"/>
              <a:buNone/>
            </a:pPr>
            <a:r>
              <a:rPr lang="en-US" sz="2400" dirty="0">
                <a:solidFill>
                  <a:srgbClr val="FFFFFF"/>
                </a:solidFill>
              </a:rPr>
              <a:t>Vestibular senses = equilibrium and body position</a:t>
            </a:r>
            <a:endParaRPr dirty="0"/>
          </a:p>
          <a:p>
            <a:pPr marL="0" lvl="0" indent="152400" algn="l" rtl="0">
              <a:lnSpc>
                <a:spcPct val="90000"/>
              </a:lnSpc>
              <a:spcBef>
                <a:spcPts val="1000"/>
              </a:spcBef>
              <a:spcAft>
                <a:spcPts val="0"/>
              </a:spcAft>
              <a:buClr>
                <a:schemeClr val="dk1"/>
              </a:buClr>
              <a:buSzPts val="2400"/>
              <a:buFont typeface="Arial"/>
              <a:buNone/>
            </a:pPr>
            <a:endParaRPr sz="2400" dirty="0">
              <a:solidFill>
                <a:srgbClr val="FFFFFF"/>
              </a:solidFill>
            </a:endParaRPr>
          </a:p>
          <a:p>
            <a:pPr marL="0" lvl="0" indent="0" algn="l" rtl="0">
              <a:lnSpc>
                <a:spcPct val="90000"/>
              </a:lnSpc>
              <a:spcBef>
                <a:spcPts val="1000"/>
              </a:spcBef>
              <a:spcAft>
                <a:spcPts val="0"/>
              </a:spcAft>
              <a:buClr>
                <a:srgbClr val="FFFFFF"/>
              </a:buClr>
              <a:buSzPts val="2400"/>
              <a:buNone/>
            </a:pPr>
            <a:r>
              <a:rPr lang="en-US" sz="2400" dirty="0">
                <a:solidFill>
                  <a:srgbClr val="FFFFFF"/>
                </a:solidFill>
              </a:rPr>
              <a:t>Fluid moves in two vestibular sacs (in the semicircular canals)</a:t>
            </a:r>
            <a:endParaRPr dirty="0"/>
          </a:p>
          <a:p>
            <a:pPr marL="0" lvl="0" indent="152400" algn="l" rtl="0">
              <a:lnSpc>
                <a:spcPct val="90000"/>
              </a:lnSpc>
              <a:spcBef>
                <a:spcPts val="1000"/>
              </a:spcBef>
              <a:spcAft>
                <a:spcPts val="0"/>
              </a:spcAft>
              <a:buClr>
                <a:schemeClr val="dk1"/>
              </a:buClr>
              <a:buSzPts val="2400"/>
              <a:buFont typeface="Arial"/>
              <a:buNone/>
            </a:pPr>
            <a:endParaRPr sz="2400" dirty="0">
              <a:solidFill>
                <a:srgbClr val="FFFFFF"/>
              </a:solidFill>
            </a:endParaRPr>
          </a:p>
          <a:p>
            <a:pPr marL="0" lvl="0" indent="0" algn="l" rtl="0">
              <a:lnSpc>
                <a:spcPct val="90000"/>
              </a:lnSpc>
              <a:spcBef>
                <a:spcPts val="1000"/>
              </a:spcBef>
              <a:spcAft>
                <a:spcPts val="0"/>
              </a:spcAft>
              <a:buClr>
                <a:srgbClr val="FFFFFF"/>
              </a:buClr>
              <a:buSzPts val="2400"/>
              <a:buNone/>
            </a:pPr>
            <a:r>
              <a:rPr lang="en-US" sz="2400" dirty="0">
                <a:solidFill>
                  <a:srgbClr val="FFFFFF"/>
                </a:solidFill>
              </a:rPr>
              <a:t>Motion sickness may be caused by discrepancies between visual and vestibular sensation</a:t>
            </a:r>
            <a:endParaRPr dirty="0"/>
          </a:p>
        </p:txBody>
      </p:sp>
      <p:pic>
        <p:nvPicPr>
          <p:cNvPr id="163" name="Google Shape;163;p14"/>
          <p:cNvPicPr preferRelativeResize="0">
            <a:picLocks noGrp="1"/>
          </p:cNvPicPr>
          <p:nvPr>
            <p:ph type="body" idx="1"/>
          </p:nvPr>
        </p:nvPicPr>
        <p:blipFill rotWithShape="1">
          <a:blip r:embed="rId3">
            <a:alphaModFix/>
          </a:blip>
          <a:srcRect/>
          <a:stretch/>
        </p:blipFill>
        <p:spPr>
          <a:xfrm>
            <a:off x="321732" y="391887"/>
            <a:ext cx="7064121" cy="3946848"/>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62">
                                            <p:txEl>
                                              <p:pRg st="0" end="0"/>
                                            </p:txEl>
                                          </p:spTgt>
                                        </p:tgtEl>
                                        <p:attrNameLst>
                                          <p:attrName>style.visibility</p:attrName>
                                        </p:attrNameLst>
                                      </p:cBhvr>
                                      <p:to>
                                        <p:strVal val="visible"/>
                                      </p:to>
                                    </p:set>
                                    <p:anim calcmode="lin" valueType="num">
                                      <p:cBhvr additive="base">
                                        <p:cTn id="7" dur="500"/>
                                        <p:tgtEl>
                                          <p:spTgt spid="162">
                                            <p:txEl>
                                              <p:pRg st="0" end="0"/>
                                            </p:txEl>
                                          </p:spTgt>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162">
                                            <p:txEl>
                                              <p:pRg st="1" end="1"/>
                                            </p:txEl>
                                          </p:spTgt>
                                        </p:tgtEl>
                                        <p:attrNameLst>
                                          <p:attrName>style.visibility</p:attrName>
                                        </p:attrNameLst>
                                      </p:cBhvr>
                                      <p:to>
                                        <p:strVal val="visible"/>
                                      </p:to>
                                    </p:set>
                                    <p:anim calcmode="lin" valueType="num">
                                      <p:cBhvr additive="base">
                                        <p:cTn id="12" dur="500"/>
                                        <p:tgtEl>
                                          <p:spTgt spid="162">
                                            <p:txEl>
                                              <p:pRg st="1" end="1"/>
                                            </p:txEl>
                                          </p:spTgt>
                                        </p:tgtEl>
                                        <p:attrNameLst>
                                          <p:attrName>ppt_x</p:attrName>
                                        </p:attrNameLst>
                                      </p:cBhvr>
                                      <p:tavLst>
                                        <p:tav tm="0">
                                          <p:val>
                                            <p:strVal val="#ppt_x-1"/>
                                          </p:val>
                                        </p:tav>
                                        <p:tav tm="100000">
                                          <p:val>
                                            <p:strVal val="#ppt_x"/>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162">
                                            <p:txEl>
                                              <p:pRg st="2" end="2"/>
                                            </p:txEl>
                                          </p:spTgt>
                                        </p:tgtEl>
                                        <p:attrNameLst>
                                          <p:attrName>style.visibility</p:attrName>
                                        </p:attrNameLst>
                                      </p:cBhvr>
                                      <p:to>
                                        <p:strVal val="visible"/>
                                      </p:to>
                                    </p:set>
                                    <p:anim calcmode="lin" valueType="num">
                                      <p:cBhvr additive="base">
                                        <p:cTn id="17" dur="500"/>
                                        <p:tgtEl>
                                          <p:spTgt spid="162">
                                            <p:txEl>
                                              <p:pRg st="2" end="2"/>
                                            </p:txEl>
                                          </p:spTgt>
                                        </p:tgtEl>
                                        <p:attrNameLst>
                                          <p:attrName>ppt_x</p:attrName>
                                        </p:attrNameLst>
                                      </p:cBhvr>
                                      <p:tavLst>
                                        <p:tav tm="0">
                                          <p:val>
                                            <p:strVal val="#ppt_x-1"/>
                                          </p:val>
                                        </p:tav>
                                        <p:tav tm="100000">
                                          <p:val>
                                            <p:strVal val="#ppt_x"/>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162">
                                            <p:txEl>
                                              <p:pRg st="3" end="3"/>
                                            </p:txEl>
                                          </p:spTgt>
                                        </p:tgtEl>
                                        <p:attrNameLst>
                                          <p:attrName>style.visibility</p:attrName>
                                        </p:attrNameLst>
                                      </p:cBhvr>
                                      <p:to>
                                        <p:strVal val="visible"/>
                                      </p:to>
                                    </p:set>
                                    <p:anim calcmode="lin" valueType="num">
                                      <p:cBhvr additive="base">
                                        <p:cTn id="22" dur="500"/>
                                        <p:tgtEl>
                                          <p:spTgt spid="162">
                                            <p:txEl>
                                              <p:pRg st="3" end="3"/>
                                            </p:txEl>
                                          </p:spTgt>
                                        </p:tgtEl>
                                        <p:attrNameLst>
                                          <p:attrName>ppt_x</p:attrName>
                                        </p:attrNameLst>
                                      </p:cBhvr>
                                      <p:tavLst>
                                        <p:tav tm="0">
                                          <p:val>
                                            <p:strVal val="#ppt_x-1"/>
                                          </p:val>
                                        </p:tav>
                                        <p:tav tm="100000">
                                          <p:val>
                                            <p:strVal val="#ppt_x"/>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nodeType="clickEffect">
                                  <p:stCondLst>
                                    <p:cond delay="0"/>
                                  </p:stCondLst>
                                  <p:childTnLst>
                                    <p:set>
                                      <p:cBhvr>
                                        <p:cTn id="26" dur="1" fill="hold">
                                          <p:stCondLst>
                                            <p:cond delay="0"/>
                                          </p:stCondLst>
                                        </p:cTn>
                                        <p:tgtEl>
                                          <p:spTgt spid="162">
                                            <p:txEl>
                                              <p:pRg st="4" end="4"/>
                                            </p:txEl>
                                          </p:spTgt>
                                        </p:tgtEl>
                                        <p:attrNameLst>
                                          <p:attrName>style.visibility</p:attrName>
                                        </p:attrNameLst>
                                      </p:cBhvr>
                                      <p:to>
                                        <p:strVal val="visible"/>
                                      </p:to>
                                    </p:set>
                                    <p:anim calcmode="lin" valueType="num">
                                      <p:cBhvr additive="base">
                                        <p:cTn id="27" dur="500"/>
                                        <p:tgtEl>
                                          <p:spTgt spid="162">
                                            <p:txEl>
                                              <p:pRg st="4" end="4"/>
                                            </p:txEl>
                                          </p:spTgt>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7"/>
        <p:cNvGrpSpPr/>
        <p:nvPr/>
      </p:nvGrpSpPr>
      <p:grpSpPr>
        <a:xfrm>
          <a:off x="0" y="0"/>
          <a:ext cx="0" cy="0"/>
          <a:chOff x="0" y="0"/>
          <a:chExt cx="0" cy="0"/>
        </a:xfrm>
      </p:grpSpPr>
      <p:sp>
        <p:nvSpPr>
          <p:cNvPr id="168" name="Google Shape;168;p15"/>
          <p:cNvSpPr/>
          <p:nvPr/>
        </p:nvSpPr>
        <p:spPr>
          <a:xfrm>
            <a:off x="321564" y="320040"/>
            <a:ext cx="11548872" cy="6217920"/>
          </a:xfrm>
          <a:prstGeom prst="rect">
            <a:avLst/>
          </a:prstGeom>
          <a:solidFill>
            <a:schemeClr val="dk1">
              <a:alpha val="784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69" name="Google Shape;169;p15"/>
          <p:cNvSpPr txBox="1">
            <a:spLocks noGrp="1"/>
          </p:cNvSpPr>
          <p:nvPr>
            <p:ph type="title"/>
          </p:nvPr>
        </p:nvSpPr>
        <p:spPr>
          <a:xfrm>
            <a:off x="838200" y="963877"/>
            <a:ext cx="3494362" cy="4930246"/>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chemeClr val="accent1"/>
              </a:buClr>
              <a:buSzPts val="4400"/>
              <a:buFont typeface="Calibri"/>
              <a:buNone/>
            </a:pPr>
            <a:r>
              <a:rPr lang="en-US" b="1" dirty="0">
                <a:solidFill>
                  <a:schemeClr val="accent1"/>
                </a:solidFill>
                <a:latin typeface="Calibri"/>
                <a:ea typeface="Calibri"/>
                <a:cs typeface="Calibri"/>
                <a:sym typeface="Calibri"/>
              </a:rPr>
              <a:t>Why Do We Feel Dizzy?</a:t>
            </a:r>
            <a:endParaRPr dirty="0"/>
          </a:p>
        </p:txBody>
      </p:sp>
      <p:cxnSp>
        <p:nvCxnSpPr>
          <p:cNvPr id="170" name="Google Shape;170;p15"/>
          <p:cNvCxnSpPr/>
          <p:nvPr/>
        </p:nvCxnSpPr>
        <p:spPr>
          <a:xfrm>
            <a:off x="4654296" y="2057400"/>
            <a:ext cx="0" cy="2743200"/>
          </a:xfrm>
          <a:prstGeom prst="straightConnector1">
            <a:avLst/>
          </a:prstGeom>
          <a:noFill/>
          <a:ln w="19050" cap="flat" cmpd="sng">
            <a:solidFill>
              <a:srgbClr val="262626"/>
            </a:solidFill>
            <a:prstDash val="solid"/>
            <a:miter lim="800000"/>
            <a:headEnd type="none" w="sm" len="sm"/>
            <a:tailEnd type="none" w="sm" len="sm"/>
          </a:ln>
        </p:spPr>
      </p:cxnSp>
      <p:sp>
        <p:nvSpPr>
          <p:cNvPr id="171" name="Google Shape;171;p15"/>
          <p:cNvSpPr txBox="1">
            <a:spLocks noGrp="1"/>
          </p:cNvSpPr>
          <p:nvPr>
            <p:ph type="body" idx="1"/>
          </p:nvPr>
        </p:nvSpPr>
        <p:spPr>
          <a:xfrm>
            <a:off x="4976031" y="963877"/>
            <a:ext cx="6377769" cy="493024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2200"/>
              <a:buNone/>
            </a:pPr>
            <a:r>
              <a:rPr lang="en-US" sz="2200" dirty="0"/>
              <a:t>The inner parts of the vestibular nerve are open spaces filled with fluid and covered with tiny hairs. Each hair is connected to a nerve cell that carries signals to the brain. When the head moves, the fluid sloshes around and bends the hairs. As each hair bends, it makes its nerve cell send a signal, telling the brain about that movement.</a:t>
            </a:r>
            <a:endParaRPr dirty="0"/>
          </a:p>
          <a:p>
            <a:pPr marL="228600" lvl="0" indent="-228600" algn="l" rtl="0">
              <a:lnSpc>
                <a:spcPct val="90000"/>
              </a:lnSpc>
              <a:spcBef>
                <a:spcPts val="1000"/>
              </a:spcBef>
              <a:spcAft>
                <a:spcPts val="0"/>
              </a:spcAft>
              <a:buClr>
                <a:schemeClr val="dk1"/>
              </a:buClr>
              <a:buSzPts val="2200"/>
              <a:buFont typeface="Calibri"/>
              <a:buNone/>
            </a:pPr>
            <a:endParaRPr sz="2200" dirty="0"/>
          </a:p>
          <a:p>
            <a:pPr marL="0" lvl="0" indent="0" algn="l" rtl="0">
              <a:lnSpc>
                <a:spcPct val="90000"/>
              </a:lnSpc>
              <a:spcBef>
                <a:spcPts val="1000"/>
              </a:spcBef>
              <a:spcAft>
                <a:spcPts val="0"/>
              </a:spcAft>
              <a:buClr>
                <a:schemeClr val="dk1"/>
              </a:buClr>
              <a:buSzPts val="2200"/>
              <a:buNone/>
            </a:pPr>
            <a:r>
              <a:rPr lang="en-US" sz="2200" dirty="0"/>
              <a:t>When we spin around, the fluid starts spinning, too. That gives us the sensation of spinning. When we stop, the fluid keeps moving (and bending tiny hairs and signaling the brain). That may make us feel that we are spinning backward. We call that "feeling dizzy."</a:t>
            </a:r>
            <a:endParaRP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1"/>
          <p:cNvSpPr txBox="1">
            <a:spLocks noGrp="1"/>
          </p:cNvSpPr>
          <p:nvPr>
            <p:ph type="title"/>
          </p:nvPr>
        </p:nvSpPr>
        <p:spPr>
          <a:xfrm>
            <a:off x="3800382" y="578877"/>
            <a:ext cx="3932237" cy="909918"/>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4800"/>
              <a:buFont typeface="Calibri"/>
              <a:buNone/>
            </a:pPr>
            <a:r>
              <a:rPr lang="en-US" sz="4800" b="1">
                <a:latin typeface="Calibri"/>
                <a:ea typeface="Calibri"/>
                <a:cs typeface="Calibri"/>
                <a:sym typeface="Calibri"/>
              </a:rPr>
              <a:t>Taste</a:t>
            </a:r>
            <a:endParaRPr/>
          </a:p>
        </p:txBody>
      </p:sp>
      <p:pic>
        <p:nvPicPr>
          <p:cNvPr id="178" name="Google Shape;178;p1" descr="A close up of sunglasses&#10;&#10;Description automatically generated"/>
          <p:cNvPicPr preferRelativeResize="0">
            <a:picLocks noGrp="1"/>
          </p:cNvPicPr>
          <p:nvPr>
            <p:ph type="body" idx="1"/>
          </p:nvPr>
        </p:nvPicPr>
        <p:blipFill rotWithShape="1">
          <a:blip r:embed="rId3">
            <a:alphaModFix/>
          </a:blip>
          <a:srcRect/>
          <a:stretch/>
        </p:blipFill>
        <p:spPr>
          <a:xfrm>
            <a:off x="5326623" y="1971675"/>
            <a:ext cx="6172200" cy="2914650"/>
          </a:xfrm>
          <a:prstGeom prst="rect">
            <a:avLst/>
          </a:prstGeom>
          <a:noFill/>
          <a:ln>
            <a:noFill/>
          </a:ln>
        </p:spPr>
      </p:pic>
      <p:sp>
        <p:nvSpPr>
          <p:cNvPr id="179" name="Google Shape;179;p1"/>
          <p:cNvSpPr txBox="1">
            <a:spLocks noGrp="1"/>
          </p:cNvSpPr>
          <p:nvPr>
            <p:ph type="body" idx="2"/>
          </p:nvPr>
        </p:nvSpPr>
        <p:spPr>
          <a:xfrm>
            <a:off x="450430" y="1680882"/>
            <a:ext cx="4710952" cy="4143282"/>
          </a:xfrm>
          <a:prstGeom prst="rect">
            <a:avLst/>
          </a:prstGeom>
          <a:noFill/>
          <a:ln>
            <a:noFill/>
          </a:ln>
        </p:spPr>
        <p:txBody>
          <a:bodyPr spcFirstLastPara="1" wrap="square" lIns="91425" tIns="45700" rIns="91425" bIns="45700" anchor="t" anchorCtr="0">
            <a:normAutofit/>
          </a:bodyPr>
          <a:lstStyle/>
          <a:p>
            <a:pPr marL="0" lvl="0" indent="0" algn="l" rtl="0">
              <a:lnSpc>
                <a:spcPct val="80000"/>
              </a:lnSpc>
              <a:spcBef>
                <a:spcPts val="0"/>
              </a:spcBef>
              <a:spcAft>
                <a:spcPts val="0"/>
              </a:spcAft>
              <a:buClr>
                <a:schemeClr val="dk1"/>
              </a:buClr>
              <a:buSzPts val="3200"/>
              <a:buNone/>
            </a:pPr>
            <a:r>
              <a:rPr lang="en-US" sz="3200"/>
              <a:t>Five basic tastes</a:t>
            </a:r>
            <a:endParaRPr/>
          </a:p>
          <a:p>
            <a:pPr marL="0" lvl="0" indent="0" algn="l" rtl="0">
              <a:lnSpc>
                <a:spcPct val="80000"/>
              </a:lnSpc>
              <a:spcBef>
                <a:spcPts val="1000"/>
              </a:spcBef>
              <a:spcAft>
                <a:spcPts val="0"/>
              </a:spcAft>
              <a:buClr>
                <a:schemeClr val="dk1"/>
              </a:buClr>
              <a:buSzPts val="3200"/>
              <a:buNone/>
            </a:pPr>
            <a:endParaRPr sz="3200"/>
          </a:p>
          <a:p>
            <a:pPr marL="457200" lvl="1" indent="0" algn="l" rtl="0">
              <a:lnSpc>
                <a:spcPct val="80000"/>
              </a:lnSpc>
              <a:spcBef>
                <a:spcPts val="500"/>
              </a:spcBef>
              <a:spcAft>
                <a:spcPts val="0"/>
              </a:spcAft>
              <a:buClr>
                <a:schemeClr val="dk1"/>
              </a:buClr>
              <a:buSzPts val="2800"/>
              <a:buNone/>
            </a:pPr>
            <a:r>
              <a:rPr lang="en-US" sz="2800"/>
              <a:t>Sweet</a:t>
            </a:r>
            <a:endParaRPr/>
          </a:p>
          <a:p>
            <a:pPr marL="457200" lvl="1" indent="0" algn="l" rtl="0">
              <a:lnSpc>
                <a:spcPct val="80000"/>
              </a:lnSpc>
              <a:spcBef>
                <a:spcPts val="500"/>
              </a:spcBef>
              <a:spcAft>
                <a:spcPts val="0"/>
              </a:spcAft>
              <a:buClr>
                <a:schemeClr val="dk1"/>
              </a:buClr>
              <a:buSzPts val="2800"/>
              <a:buNone/>
            </a:pPr>
            <a:r>
              <a:rPr lang="en-US" sz="2800"/>
              <a:t>Salty</a:t>
            </a:r>
            <a:endParaRPr/>
          </a:p>
          <a:p>
            <a:pPr marL="457200" lvl="1" indent="0" algn="l" rtl="0">
              <a:lnSpc>
                <a:spcPct val="80000"/>
              </a:lnSpc>
              <a:spcBef>
                <a:spcPts val="500"/>
              </a:spcBef>
              <a:spcAft>
                <a:spcPts val="0"/>
              </a:spcAft>
              <a:buClr>
                <a:schemeClr val="dk1"/>
              </a:buClr>
              <a:buSzPts val="2800"/>
              <a:buNone/>
            </a:pPr>
            <a:r>
              <a:rPr lang="en-US" sz="2800"/>
              <a:t>Sour</a:t>
            </a:r>
            <a:endParaRPr/>
          </a:p>
          <a:p>
            <a:pPr marL="457200" lvl="1" indent="0" algn="l" rtl="0">
              <a:lnSpc>
                <a:spcPct val="80000"/>
              </a:lnSpc>
              <a:spcBef>
                <a:spcPts val="500"/>
              </a:spcBef>
              <a:spcAft>
                <a:spcPts val="0"/>
              </a:spcAft>
              <a:buClr>
                <a:schemeClr val="dk1"/>
              </a:buClr>
              <a:buSzPts val="2800"/>
              <a:buNone/>
            </a:pPr>
            <a:r>
              <a:rPr lang="en-US" sz="2800"/>
              <a:t>Bitter</a:t>
            </a:r>
            <a:endParaRPr sz="3200"/>
          </a:p>
          <a:p>
            <a:pPr marL="457200" lvl="1" indent="0" algn="l" rtl="0">
              <a:lnSpc>
                <a:spcPct val="80000"/>
              </a:lnSpc>
              <a:spcBef>
                <a:spcPts val="500"/>
              </a:spcBef>
              <a:spcAft>
                <a:spcPts val="0"/>
              </a:spcAft>
              <a:buClr>
                <a:schemeClr val="dk1"/>
              </a:buClr>
              <a:buSzPts val="2800"/>
              <a:buNone/>
            </a:pPr>
            <a:r>
              <a:rPr lang="en-US" sz="2800"/>
              <a:t>Umami – savory</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79">
                                            <p:txEl>
                                              <p:pRg st="0" end="0"/>
                                            </p:txEl>
                                          </p:spTgt>
                                        </p:tgtEl>
                                        <p:attrNameLst>
                                          <p:attrName>style.visibility</p:attrName>
                                        </p:attrNameLst>
                                      </p:cBhvr>
                                      <p:to>
                                        <p:strVal val="visible"/>
                                      </p:to>
                                    </p:set>
                                    <p:anim calcmode="lin" valueType="num">
                                      <p:cBhvr additive="base">
                                        <p:cTn id="7" dur="500"/>
                                        <p:tgtEl>
                                          <p:spTgt spid="179">
                                            <p:txEl>
                                              <p:pRg st="0" end="0"/>
                                            </p:txEl>
                                          </p:spTgt>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179">
                                            <p:txEl>
                                              <p:pRg st="1" end="1"/>
                                            </p:txEl>
                                          </p:spTgt>
                                        </p:tgtEl>
                                        <p:attrNameLst>
                                          <p:attrName>style.visibility</p:attrName>
                                        </p:attrNameLst>
                                      </p:cBhvr>
                                      <p:to>
                                        <p:strVal val="visible"/>
                                      </p:to>
                                    </p:set>
                                    <p:anim calcmode="lin" valueType="num">
                                      <p:cBhvr additive="base">
                                        <p:cTn id="12" dur="500"/>
                                        <p:tgtEl>
                                          <p:spTgt spid="179">
                                            <p:txEl>
                                              <p:pRg st="1" end="1"/>
                                            </p:txEl>
                                          </p:spTgt>
                                        </p:tgtEl>
                                        <p:attrNameLst>
                                          <p:attrName>ppt_x</p:attrName>
                                        </p:attrNameLst>
                                      </p:cBhvr>
                                      <p:tavLst>
                                        <p:tav tm="0">
                                          <p:val>
                                            <p:strVal val="#ppt_x-1"/>
                                          </p:val>
                                        </p:tav>
                                        <p:tav tm="100000">
                                          <p:val>
                                            <p:strVal val="#ppt_x"/>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179">
                                            <p:txEl>
                                              <p:pRg st="2" end="2"/>
                                            </p:txEl>
                                          </p:spTgt>
                                        </p:tgtEl>
                                        <p:attrNameLst>
                                          <p:attrName>style.visibility</p:attrName>
                                        </p:attrNameLst>
                                      </p:cBhvr>
                                      <p:to>
                                        <p:strVal val="visible"/>
                                      </p:to>
                                    </p:set>
                                    <p:anim calcmode="lin" valueType="num">
                                      <p:cBhvr additive="base">
                                        <p:cTn id="17" dur="500"/>
                                        <p:tgtEl>
                                          <p:spTgt spid="179">
                                            <p:txEl>
                                              <p:pRg st="2" end="2"/>
                                            </p:txEl>
                                          </p:spTgt>
                                        </p:tgtEl>
                                        <p:attrNameLst>
                                          <p:attrName>ppt_x</p:attrName>
                                        </p:attrNameLst>
                                      </p:cBhvr>
                                      <p:tavLst>
                                        <p:tav tm="0">
                                          <p:val>
                                            <p:strVal val="#ppt_x-1"/>
                                          </p:val>
                                        </p:tav>
                                        <p:tav tm="100000">
                                          <p:val>
                                            <p:strVal val="#ppt_x"/>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179">
                                            <p:txEl>
                                              <p:pRg st="3" end="3"/>
                                            </p:txEl>
                                          </p:spTgt>
                                        </p:tgtEl>
                                        <p:attrNameLst>
                                          <p:attrName>style.visibility</p:attrName>
                                        </p:attrNameLst>
                                      </p:cBhvr>
                                      <p:to>
                                        <p:strVal val="visible"/>
                                      </p:to>
                                    </p:set>
                                    <p:anim calcmode="lin" valueType="num">
                                      <p:cBhvr additive="base">
                                        <p:cTn id="22" dur="500"/>
                                        <p:tgtEl>
                                          <p:spTgt spid="179">
                                            <p:txEl>
                                              <p:pRg st="3" end="3"/>
                                            </p:txEl>
                                          </p:spTgt>
                                        </p:tgtEl>
                                        <p:attrNameLst>
                                          <p:attrName>ppt_x</p:attrName>
                                        </p:attrNameLst>
                                      </p:cBhvr>
                                      <p:tavLst>
                                        <p:tav tm="0">
                                          <p:val>
                                            <p:strVal val="#ppt_x-1"/>
                                          </p:val>
                                        </p:tav>
                                        <p:tav tm="100000">
                                          <p:val>
                                            <p:strVal val="#ppt_x"/>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nodeType="clickEffect">
                                  <p:stCondLst>
                                    <p:cond delay="0"/>
                                  </p:stCondLst>
                                  <p:childTnLst>
                                    <p:set>
                                      <p:cBhvr>
                                        <p:cTn id="26" dur="1" fill="hold">
                                          <p:stCondLst>
                                            <p:cond delay="0"/>
                                          </p:stCondLst>
                                        </p:cTn>
                                        <p:tgtEl>
                                          <p:spTgt spid="179">
                                            <p:txEl>
                                              <p:pRg st="4" end="4"/>
                                            </p:txEl>
                                          </p:spTgt>
                                        </p:tgtEl>
                                        <p:attrNameLst>
                                          <p:attrName>style.visibility</p:attrName>
                                        </p:attrNameLst>
                                      </p:cBhvr>
                                      <p:to>
                                        <p:strVal val="visible"/>
                                      </p:to>
                                    </p:set>
                                    <p:anim calcmode="lin" valueType="num">
                                      <p:cBhvr additive="base">
                                        <p:cTn id="27" dur="500"/>
                                        <p:tgtEl>
                                          <p:spTgt spid="179">
                                            <p:txEl>
                                              <p:pRg st="4" end="4"/>
                                            </p:txEl>
                                          </p:spTgt>
                                        </p:tgtEl>
                                        <p:attrNameLst>
                                          <p:attrName>ppt_x</p:attrName>
                                        </p:attrNameLst>
                                      </p:cBhvr>
                                      <p:tavLst>
                                        <p:tav tm="0">
                                          <p:val>
                                            <p:strVal val="#ppt_x-1"/>
                                          </p:val>
                                        </p:tav>
                                        <p:tav tm="100000">
                                          <p:val>
                                            <p:strVal val="#ppt_x"/>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nodeType="clickEffect">
                                  <p:stCondLst>
                                    <p:cond delay="0"/>
                                  </p:stCondLst>
                                  <p:childTnLst>
                                    <p:set>
                                      <p:cBhvr>
                                        <p:cTn id="31" dur="1" fill="hold">
                                          <p:stCondLst>
                                            <p:cond delay="0"/>
                                          </p:stCondLst>
                                        </p:cTn>
                                        <p:tgtEl>
                                          <p:spTgt spid="179">
                                            <p:txEl>
                                              <p:pRg st="5" end="5"/>
                                            </p:txEl>
                                          </p:spTgt>
                                        </p:tgtEl>
                                        <p:attrNameLst>
                                          <p:attrName>style.visibility</p:attrName>
                                        </p:attrNameLst>
                                      </p:cBhvr>
                                      <p:to>
                                        <p:strVal val="visible"/>
                                      </p:to>
                                    </p:set>
                                    <p:anim calcmode="lin" valueType="num">
                                      <p:cBhvr additive="base">
                                        <p:cTn id="32" dur="500"/>
                                        <p:tgtEl>
                                          <p:spTgt spid="179">
                                            <p:txEl>
                                              <p:pRg st="5" end="5"/>
                                            </p:txEl>
                                          </p:spTgt>
                                        </p:tgtEl>
                                        <p:attrNameLst>
                                          <p:attrName>ppt_x</p:attrName>
                                        </p:attrNameLst>
                                      </p:cBhvr>
                                      <p:tavLst>
                                        <p:tav tm="0">
                                          <p:val>
                                            <p:strVal val="#ppt_x-1"/>
                                          </p:val>
                                        </p:tav>
                                        <p:tav tm="100000">
                                          <p:val>
                                            <p:strVal val="#ppt_x"/>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179">
                                            <p:txEl>
                                              <p:pRg st="6" end="6"/>
                                            </p:txEl>
                                          </p:spTgt>
                                        </p:tgtEl>
                                        <p:attrNameLst>
                                          <p:attrName>style.visibility</p:attrName>
                                        </p:attrNameLst>
                                      </p:cBhvr>
                                      <p:to>
                                        <p:strVal val="visible"/>
                                      </p:to>
                                    </p:set>
                                    <p:anim calcmode="lin" valueType="num">
                                      <p:cBhvr additive="base">
                                        <p:cTn id="37" dur="500"/>
                                        <p:tgtEl>
                                          <p:spTgt spid="179">
                                            <p:txEl>
                                              <p:pRg st="6" end="6"/>
                                            </p:txEl>
                                          </p:spTgt>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3"/>
        <p:cNvGrpSpPr/>
        <p:nvPr/>
      </p:nvGrpSpPr>
      <p:grpSpPr>
        <a:xfrm>
          <a:off x="0" y="0"/>
          <a:ext cx="0" cy="0"/>
          <a:chOff x="0" y="0"/>
          <a:chExt cx="0" cy="0"/>
        </a:xfrm>
      </p:grpSpPr>
      <p:sp>
        <p:nvSpPr>
          <p:cNvPr id="184" name="Google Shape;184;p2"/>
          <p:cNvSpPr/>
          <p:nvPr/>
        </p:nvSpPr>
        <p:spPr>
          <a:xfrm>
            <a:off x="0" y="0"/>
            <a:ext cx="12192000" cy="6858000"/>
          </a:xfrm>
          <a:prstGeom prst="rect">
            <a:avLst/>
          </a:prstGeom>
          <a:solidFill>
            <a:srgbClr val="3741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85" name="Google Shape;185;p2"/>
          <p:cNvSpPr/>
          <p:nvPr/>
        </p:nvSpPr>
        <p:spPr>
          <a:xfrm>
            <a:off x="477012" y="480060"/>
            <a:ext cx="11237976" cy="589788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186" name="Google Shape;186;p2" descr="A close up of text on a white background&#10;&#10;Description automatically generated"/>
          <p:cNvPicPr preferRelativeResize="0"/>
          <p:nvPr/>
        </p:nvPicPr>
        <p:blipFill rotWithShape="1">
          <a:blip r:embed="rId3">
            <a:alphaModFix/>
          </a:blip>
          <a:srcRect/>
          <a:stretch/>
        </p:blipFill>
        <p:spPr>
          <a:xfrm>
            <a:off x="2381956" y="643467"/>
            <a:ext cx="7428088" cy="557106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1"/>
        <p:cNvGrpSpPr/>
        <p:nvPr/>
      </p:nvGrpSpPr>
      <p:grpSpPr>
        <a:xfrm>
          <a:off x="0" y="0"/>
          <a:ext cx="0" cy="0"/>
          <a:chOff x="0" y="0"/>
          <a:chExt cx="0" cy="0"/>
        </a:xfrm>
      </p:grpSpPr>
      <p:sp>
        <p:nvSpPr>
          <p:cNvPr id="192" name="Google Shape;192;p3"/>
          <p:cNvSpPr txBox="1">
            <a:spLocks noGrp="1"/>
          </p:cNvSpPr>
          <p:nvPr>
            <p:ph type="title"/>
          </p:nvPr>
        </p:nvSpPr>
        <p:spPr>
          <a:xfrm>
            <a:off x="648929" y="629267"/>
            <a:ext cx="3651467" cy="84991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sz="4400" b="1" dirty="0">
                <a:latin typeface="Calibri"/>
                <a:ea typeface="Calibri"/>
                <a:cs typeface="Calibri"/>
                <a:sym typeface="Calibri"/>
              </a:rPr>
              <a:t>Smell</a:t>
            </a:r>
            <a:endParaRPr dirty="0"/>
          </a:p>
        </p:txBody>
      </p:sp>
      <p:sp>
        <p:nvSpPr>
          <p:cNvPr id="193" name="Google Shape;193;p3"/>
          <p:cNvSpPr txBox="1">
            <a:spLocks noGrp="1"/>
          </p:cNvSpPr>
          <p:nvPr>
            <p:ph type="body" idx="2"/>
          </p:nvPr>
        </p:nvSpPr>
        <p:spPr>
          <a:xfrm>
            <a:off x="680308" y="1752601"/>
            <a:ext cx="3651466" cy="4157454"/>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US" sz="2800" dirty="0"/>
              <a:t>Like taste, smell is a chemical sense. </a:t>
            </a:r>
            <a:endParaRPr dirty="0"/>
          </a:p>
          <a:p>
            <a:pPr marL="0" lvl="0" indent="0" algn="l" rtl="0">
              <a:lnSpc>
                <a:spcPct val="90000"/>
              </a:lnSpc>
              <a:spcBef>
                <a:spcPts val="1000"/>
              </a:spcBef>
              <a:spcAft>
                <a:spcPts val="0"/>
              </a:spcAft>
              <a:buClr>
                <a:schemeClr val="dk1"/>
              </a:buClr>
              <a:buSzPts val="2800"/>
              <a:buNone/>
            </a:pPr>
            <a:endParaRPr sz="2800" dirty="0"/>
          </a:p>
          <a:p>
            <a:pPr marL="0" lvl="0" indent="0" algn="l" rtl="0">
              <a:lnSpc>
                <a:spcPct val="90000"/>
              </a:lnSpc>
              <a:spcBef>
                <a:spcPts val="1000"/>
              </a:spcBef>
              <a:spcAft>
                <a:spcPts val="0"/>
              </a:spcAft>
              <a:buClr>
                <a:schemeClr val="dk1"/>
              </a:buClr>
              <a:buSzPts val="2800"/>
              <a:buNone/>
            </a:pPr>
            <a:r>
              <a:rPr lang="en-US" sz="2800" dirty="0"/>
              <a:t>5 million receptors to sense smell.</a:t>
            </a:r>
            <a:endParaRPr dirty="0"/>
          </a:p>
          <a:p>
            <a:pPr marL="0" lvl="0" indent="0" algn="l" rtl="0">
              <a:lnSpc>
                <a:spcPct val="90000"/>
              </a:lnSpc>
              <a:spcBef>
                <a:spcPts val="1000"/>
              </a:spcBef>
              <a:spcAft>
                <a:spcPts val="0"/>
              </a:spcAft>
              <a:buClr>
                <a:schemeClr val="dk1"/>
              </a:buClr>
              <a:buSzPts val="2800"/>
              <a:buNone/>
            </a:pPr>
            <a:endParaRPr sz="2800" dirty="0"/>
          </a:p>
          <a:p>
            <a:pPr marL="0" lvl="0" indent="0" algn="l" rtl="0">
              <a:lnSpc>
                <a:spcPct val="90000"/>
              </a:lnSpc>
              <a:spcBef>
                <a:spcPts val="1000"/>
              </a:spcBef>
              <a:spcAft>
                <a:spcPts val="0"/>
              </a:spcAft>
              <a:buClr>
                <a:schemeClr val="dk1"/>
              </a:buClr>
              <a:buSzPts val="2800"/>
              <a:buNone/>
            </a:pPr>
            <a:r>
              <a:rPr lang="en-US" sz="2800" dirty="0"/>
              <a:t>10,000x more powerful than taste.</a:t>
            </a:r>
            <a:endParaRPr sz="1800" dirty="0"/>
          </a:p>
        </p:txBody>
      </p:sp>
      <p:pic>
        <p:nvPicPr>
          <p:cNvPr id="194" name="Google Shape;194;p3" descr="A close up of a piece of paper&#10;&#10;Description automatically generated"/>
          <p:cNvPicPr preferRelativeResize="0">
            <a:picLocks noGrp="1"/>
          </p:cNvPicPr>
          <p:nvPr>
            <p:ph type="body" idx="1"/>
          </p:nvPr>
        </p:nvPicPr>
        <p:blipFill rotWithShape="1">
          <a:blip r:embed="rId3">
            <a:alphaModFix/>
          </a:blip>
          <a:srcRect r="2254" b="-1"/>
          <a:stretch/>
        </p:blipFill>
        <p:spPr>
          <a:xfrm>
            <a:off x="4639056" y="10"/>
            <a:ext cx="7552944" cy="685799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9"/>
        <p:cNvGrpSpPr/>
        <p:nvPr/>
      </p:nvGrpSpPr>
      <p:grpSpPr>
        <a:xfrm>
          <a:off x="0" y="0"/>
          <a:ext cx="0" cy="0"/>
          <a:chOff x="0" y="0"/>
          <a:chExt cx="0" cy="0"/>
        </a:xfrm>
      </p:grpSpPr>
      <p:sp>
        <p:nvSpPr>
          <p:cNvPr id="200" name="Google Shape;200;p4"/>
          <p:cNvSpPr txBox="1">
            <a:spLocks noGrp="1"/>
          </p:cNvSpPr>
          <p:nvPr>
            <p:ph type="title"/>
          </p:nvPr>
        </p:nvSpPr>
        <p:spPr>
          <a:xfrm>
            <a:off x="1427514" y="472383"/>
            <a:ext cx="3667039" cy="167660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sz="4400" b="1">
                <a:latin typeface="Calibri"/>
                <a:ea typeface="Calibri"/>
                <a:cs typeface="Calibri"/>
                <a:sym typeface="Calibri"/>
              </a:rPr>
              <a:t>Smell and Memories</a:t>
            </a:r>
            <a:endParaRPr/>
          </a:p>
        </p:txBody>
      </p:sp>
      <p:sp>
        <p:nvSpPr>
          <p:cNvPr id="201" name="Google Shape;201;p4"/>
          <p:cNvSpPr txBox="1">
            <a:spLocks noGrp="1"/>
          </p:cNvSpPr>
          <p:nvPr>
            <p:ph type="body" idx="2"/>
          </p:nvPr>
        </p:nvSpPr>
        <p:spPr>
          <a:xfrm>
            <a:off x="439271" y="2432500"/>
            <a:ext cx="3993238" cy="3785419"/>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400"/>
              <a:buNone/>
            </a:pPr>
            <a:r>
              <a:rPr lang="en-US" sz="2400" dirty="0"/>
              <a:t>Smell is hard wired into the limbic system – amygdala and the hippocampus. </a:t>
            </a:r>
            <a:endParaRPr dirty="0"/>
          </a:p>
          <a:p>
            <a:pPr marL="0" lvl="0" indent="152400" algn="l" rtl="0">
              <a:lnSpc>
                <a:spcPct val="90000"/>
              </a:lnSpc>
              <a:spcBef>
                <a:spcPts val="1000"/>
              </a:spcBef>
              <a:spcAft>
                <a:spcPts val="0"/>
              </a:spcAft>
              <a:buClr>
                <a:schemeClr val="dk1"/>
              </a:buClr>
              <a:buSzPts val="2400"/>
              <a:buFont typeface="Arial"/>
              <a:buNone/>
            </a:pPr>
            <a:endParaRPr sz="2400" dirty="0"/>
          </a:p>
          <a:p>
            <a:pPr marL="0" lvl="0" indent="0" algn="l" rtl="0">
              <a:lnSpc>
                <a:spcPct val="90000"/>
              </a:lnSpc>
              <a:spcBef>
                <a:spcPts val="1000"/>
              </a:spcBef>
              <a:spcAft>
                <a:spcPts val="0"/>
              </a:spcAft>
              <a:buClr>
                <a:schemeClr val="dk1"/>
              </a:buClr>
              <a:buSzPts val="2400"/>
              <a:buNone/>
            </a:pPr>
            <a:r>
              <a:rPr lang="en-US" sz="2400" dirty="0"/>
              <a:t>This is why smell makes strong memories.</a:t>
            </a:r>
            <a:endParaRPr dirty="0"/>
          </a:p>
          <a:p>
            <a:pPr marL="0" lvl="0" indent="114300" algn="l" rtl="0">
              <a:lnSpc>
                <a:spcPct val="90000"/>
              </a:lnSpc>
              <a:spcBef>
                <a:spcPts val="1000"/>
              </a:spcBef>
              <a:spcAft>
                <a:spcPts val="0"/>
              </a:spcAft>
              <a:buClr>
                <a:schemeClr val="dk1"/>
              </a:buClr>
              <a:buSzPts val="1800"/>
              <a:buFont typeface="Arial"/>
              <a:buNone/>
            </a:pPr>
            <a:endParaRPr sz="1800" dirty="0"/>
          </a:p>
        </p:txBody>
      </p:sp>
      <p:pic>
        <p:nvPicPr>
          <p:cNvPr id="202" name="Google Shape;202;p4"/>
          <p:cNvPicPr preferRelativeResize="0">
            <a:picLocks noGrp="1"/>
          </p:cNvPicPr>
          <p:nvPr>
            <p:ph type="body" idx="1"/>
          </p:nvPr>
        </p:nvPicPr>
        <p:blipFill rotWithShape="1">
          <a:blip r:embed="rId3">
            <a:alphaModFix/>
          </a:blip>
          <a:srcRect r="572" b="-2"/>
          <a:stretch/>
        </p:blipFill>
        <p:spPr>
          <a:xfrm>
            <a:off x="4994597" y="671458"/>
            <a:ext cx="6916329" cy="5577837"/>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b="1">
                <a:latin typeface="Calibri"/>
                <a:ea typeface="Calibri"/>
                <a:cs typeface="Calibri"/>
                <a:sym typeface="Calibri"/>
              </a:rPr>
              <a:t>Smell</a:t>
            </a:r>
            <a:endParaRPr/>
          </a:p>
        </p:txBody>
      </p:sp>
      <p:sp>
        <p:nvSpPr>
          <p:cNvPr id="209" name="Google Shape;209;p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0" lvl="0" indent="0" algn="l" rtl="0">
              <a:lnSpc>
                <a:spcPct val="80000"/>
              </a:lnSpc>
              <a:spcBef>
                <a:spcPts val="0"/>
              </a:spcBef>
              <a:spcAft>
                <a:spcPts val="0"/>
              </a:spcAft>
              <a:buClr>
                <a:schemeClr val="dk1"/>
              </a:buClr>
              <a:buSzPts val="2800"/>
              <a:buNone/>
            </a:pPr>
            <a:r>
              <a:rPr lang="en-US" u="sng"/>
              <a:t>Anosmia</a:t>
            </a:r>
            <a:r>
              <a:rPr lang="en-US"/>
              <a:t>  =  No </a:t>
            </a:r>
            <a:r>
              <a:rPr lang="en-US" sz="2800"/>
              <a:t>ability to smell</a:t>
            </a:r>
            <a:endParaRPr/>
          </a:p>
          <a:p>
            <a:pPr marL="0" lvl="0" indent="0" algn="l" rtl="0">
              <a:lnSpc>
                <a:spcPct val="80000"/>
              </a:lnSpc>
              <a:spcBef>
                <a:spcPts val="1000"/>
              </a:spcBef>
              <a:spcAft>
                <a:spcPts val="0"/>
              </a:spcAft>
              <a:buClr>
                <a:schemeClr val="dk1"/>
              </a:buClr>
              <a:buSzPts val="2800"/>
              <a:buNone/>
            </a:pPr>
            <a:endParaRPr/>
          </a:p>
          <a:p>
            <a:pPr marL="0" lvl="0" indent="0" algn="l" rtl="0">
              <a:lnSpc>
                <a:spcPct val="80000"/>
              </a:lnSpc>
              <a:spcBef>
                <a:spcPts val="1000"/>
              </a:spcBef>
              <a:spcAft>
                <a:spcPts val="0"/>
              </a:spcAft>
              <a:buClr>
                <a:schemeClr val="dk1"/>
              </a:buClr>
              <a:buSzPts val="2800"/>
              <a:buNone/>
            </a:pPr>
            <a:r>
              <a:rPr lang="en-US" u="sng"/>
              <a:t>Pheromones</a:t>
            </a:r>
            <a:endParaRPr/>
          </a:p>
          <a:p>
            <a:pPr marL="685800" lvl="1" indent="-50800" algn="l" rtl="0">
              <a:lnSpc>
                <a:spcPct val="80000"/>
              </a:lnSpc>
              <a:spcBef>
                <a:spcPts val="500"/>
              </a:spcBef>
              <a:spcAft>
                <a:spcPts val="0"/>
              </a:spcAft>
              <a:buClr>
                <a:schemeClr val="dk1"/>
              </a:buClr>
              <a:buSzPts val="2800"/>
              <a:buNone/>
            </a:pPr>
            <a:endParaRPr sz="2800"/>
          </a:p>
          <a:p>
            <a:pPr marL="457200" lvl="1" indent="0" algn="l" rtl="0">
              <a:lnSpc>
                <a:spcPct val="80000"/>
              </a:lnSpc>
              <a:spcBef>
                <a:spcPts val="500"/>
              </a:spcBef>
              <a:spcAft>
                <a:spcPts val="0"/>
              </a:spcAft>
              <a:buClr>
                <a:schemeClr val="dk1"/>
              </a:buClr>
              <a:buSzPts val="2800"/>
              <a:buNone/>
            </a:pPr>
            <a:r>
              <a:rPr lang="en-US" sz="2800"/>
              <a:t>- Used by animals as a form of communication</a:t>
            </a:r>
            <a:endParaRPr/>
          </a:p>
          <a:p>
            <a:pPr marL="457200" lvl="1" indent="0" algn="l" rtl="0">
              <a:lnSpc>
                <a:spcPct val="80000"/>
              </a:lnSpc>
              <a:spcBef>
                <a:spcPts val="500"/>
              </a:spcBef>
              <a:spcAft>
                <a:spcPts val="0"/>
              </a:spcAft>
              <a:buClr>
                <a:schemeClr val="dk1"/>
              </a:buClr>
              <a:buSzPts val="2800"/>
              <a:buNone/>
            </a:pPr>
            <a:r>
              <a:rPr lang="en-US" sz="2800"/>
              <a:t>- Provides information about sexual receptivity</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414141"/>
        </a:solidFill>
        <a:effectLst/>
      </p:bgPr>
    </p:bg>
    <p:spTree>
      <p:nvGrpSpPr>
        <p:cNvPr id="1" name="Shape 213"/>
        <p:cNvGrpSpPr/>
        <p:nvPr/>
      </p:nvGrpSpPr>
      <p:grpSpPr>
        <a:xfrm>
          <a:off x="0" y="0"/>
          <a:ext cx="0" cy="0"/>
          <a:chOff x="0" y="0"/>
          <a:chExt cx="0" cy="0"/>
        </a:xfrm>
      </p:grpSpPr>
      <p:sp>
        <p:nvSpPr>
          <p:cNvPr id="214" name="Google Shape;214;p16"/>
          <p:cNvSpPr txBox="1">
            <a:spLocks noGrp="1"/>
          </p:cNvSpPr>
          <p:nvPr>
            <p:ph type="title"/>
          </p:nvPr>
        </p:nvSpPr>
        <p:spPr>
          <a:xfrm>
            <a:off x="801098" y="1396289"/>
            <a:ext cx="5712824"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700"/>
              <a:buFont typeface="Calibri"/>
              <a:buNone/>
            </a:pPr>
            <a:r>
              <a:rPr lang="en-US" sz="3700" b="1" dirty="0">
                <a:latin typeface="Calibri"/>
                <a:ea typeface="Calibri"/>
                <a:cs typeface="Calibri"/>
                <a:sym typeface="Calibri"/>
              </a:rPr>
              <a:t>Proprioception/Kinesthetic Sense</a:t>
            </a:r>
            <a:endParaRPr dirty="0"/>
          </a:p>
        </p:txBody>
      </p:sp>
      <p:sp>
        <p:nvSpPr>
          <p:cNvPr id="215" name="Google Shape;215;p16"/>
          <p:cNvSpPr txBox="1">
            <a:spLocks noGrp="1"/>
          </p:cNvSpPr>
          <p:nvPr>
            <p:ph type="body" idx="1"/>
          </p:nvPr>
        </p:nvSpPr>
        <p:spPr>
          <a:xfrm>
            <a:off x="805543" y="2871982"/>
            <a:ext cx="4558309" cy="3181684"/>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lt1"/>
              </a:buClr>
              <a:buSzPts val="2400"/>
              <a:buNone/>
            </a:pPr>
            <a:endParaRPr sz="2400" u="sng" dirty="0"/>
          </a:p>
          <a:p>
            <a:pPr marL="0" lvl="0" indent="0" algn="l" rtl="0">
              <a:lnSpc>
                <a:spcPct val="90000"/>
              </a:lnSpc>
              <a:spcBef>
                <a:spcPts val="1000"/>
              </a:spcBef>
              <a:spcAft>
                <a:spcPts val="0"/>
              </a:spcAft>
              <a:buClr>
                <a:schemeClr val="lt1"/>
              </a:buClr>
              <a:buSzPts val="2400"/>
              <a:buNone/>
            </a:pPr>
            <a:r>
              <a:rPr lang="en-US" sz="2400" u="sng" dirty="0"/>
              <a:t>Proprioception</a:t>
            </a:r>
            <a:r>
              <a:rPr lang="en-US" sz="2400" dirty="0"/>
              <a:t> =  the sense of the relative position of parts of the body and strength of effort. </a:t>
            </a:r>
            <a:endParaRPr dirty="0"/>
          </a:p>
        </p:txBody>
      </p:sp>
      <p:sp>
        <p:nvSpPr>
          <p:cNvPr id="216" name="Google Shape;216;p16"/>
          <p:cNvSpPr/>
          <p:nvPr/>
        </p:nvSpPr>
        <p:spPr>
          <a:xfrm>
            <a:off x="5804761" y="2650637"/>
            <a:ext cx="3118104" cy="3118104"/>
          </a:xfrm>
          <a:prstGeom prst="ellipse">
            <a:avLst/>
          </a:prstGeom>
          <a:solidFill>
            <a:srgbClr val="FFFFFF">
              <a:alpha val="8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17" name="Google Shape;217;p16"/>
          <p:cNvSpPr/>
          <p:nvPr/>
        </p:nvSpPr>
        <p:spPr>
          <a:xfrm>
            <a:off x="7996859" y="0"/>
            <a:ext cx="4198060" cy="3650200"/>
          </a:xfrm>
          <a:custGeom>
            <a:avLst/>
            <a:gdLst/>
            <a:ahLst/>
            <a:cxnLst/>
            <a:rect l="l" t="t" r="r" b="b"/>
            <a:pathLst>
              <a:path w="4198060" h="3650200" extrusionOk="0">
                <a:moveTo>
                  <a:pt x="262846" y="0"/>
                </a:moveTo>
                <a:lnTo>
                  <a:pt x="4198060" y="0"/>
                </a:lnTo>
                <a:lnTo>
                  <a:pt x="4198060" y="3021648"/>
                </a:lnTo>
                <a:lnTo>
                  <a:pt x="4142653" y="3072005"/>
                </a:lnTo>
                <a:cubicBezTo>
                  <a:pt x="3704967" y="3433216"/>
                  <a:pt x="3143843" y="3650200"/>
                  <a:pt x="2532040" y="3650200"/>
                </a:cubicBezTo>
                <a:cubicBezTo>
                  <a:pt x="1133633" y="3650200"/>
                  <a:pt x="0" y="2516567"/>
                  <a:pt x="0" y="1118160"/>
                </a:cubicBezTo>
                <a:cubicBezTo>
                  <a:pt x="0" y="768558"/>
                  <a:pt x="70852" y="435505"/>
                  <a:pt x="198981" y="132576"/>
                </a:cubicBezTo>
                <a:close/>
              </a:path>
            </a:pathLst>
          </a:custGeom>
          <a:solidFill>
            <a:srgbClr val="FFFFFF">
              <a:alpha val="8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218" name="Google Shape;218;p16" descr="lionel-messi-bicycle-kick-h1n-net"/>
          <p:cNvPicPr preferRelativeResize="0"/>
          <p:nvPr/>
        </p:nvPicPr>
        <p:blipFill rotWithShape="1">
          <a:blip r:embed="rId3">
            <a:alphaModFix/>
          </a:blip>
          <a:srcRect r="13752" b="2"/>
          <a:stretch/>
        </p:blipFill>
        <p:spPr>
          <a:xfrm>
            <a:off x="5969353" y="2815228"/>
            <a:ext cx="2788920" cy="2788920"/>
          </a:xfrm>
          <a:custGeom>
            <a:avLst/>
            <a:gdLst/>
            <a:ahLst/>
            <a:cxnLst/>
            <a:rect l="l" t="t" r="r" b="b"/>
            <a:pathLst>
              <a:path w="2880360" h="2880360" extrusionOk="0">
                <a:moveTo>
                  <a:pt x="1440180" y="0"/>
                </a:moveTo>
                <a:cubicBezTo>
                  <a:pt x="2235569" y="0"/>
                  <a:pt x="2880360" y="644791"/>
                  <a:pt x="2880360" y="1440180"/>
                </a:cubicBezTo>
                <a:cubicBezTo>
                  <a:pt x="2880360" y="2235569"/>
                  <a:pt x="2235569" y="2880360"/>
                  <a:pt x="1440180" y="2880360"/>
                </a:cubicBezTo>
                <a:cubicBezTo>
                  <a:pt x="644791" y="2880360"/>
                  <a:pt x="0" y="2235569"/>
                  <a:pt x="0" y="1440180"/>
                </a:cubicBezTo>
                <a:cubicBezTo>
                  <a:pt x="0" y="644791"/>
                  <a:pt x="644791" y="0"/>
                  <a:pt x="1440180" y="0"/>
                </a:cubicBezTo>
                <a:close/>
              </a:path>
            </a:pathLst>
          </a:custGeom>
          <a:noFill/>
          <a:ln>
            <a:noFill/>
          </a:ln>
        </p:spPr>
      </p:pic>
      <p:pic>
        <p:nvPicPr>
          <p:cNvPr id="219" name="Google Shape;219;p16" descr="p-284639-amani-toomer-new-york-giants-nfl-8x10-photograph-super-bowl-xlii-sideline-catch-aaa-10893"/>
          <p:cNvPicPr preferRelativeResize="0"/>
          <p:nvPr/>
        </p:nvPicPr>
        <p:blipFill rotWithShape="1">
          <a:blip r:embed="rId4">
            <a:alphaModFix/>
          </a:blip>
          <a:srcRect r="8009" b="3"/>
          <a:stretch/>
        </p:blipFill>
        <p:spPr>
          <a:xfrm>
            <a:off x="8160603" y="2"/>
            <a:ext cx="4034316" cy="3486455"/>
          </a:xfrm>
          <a:custGeom>
            <a:avLst/>
            <a:gdLst/>
            <a:ahLst/>
            <a:cxnLst/>
            <a:rect l="l" t="t" r="r" b="b"/>
            <a:pathLst>
              <a:path w="4034316" h="3486455" extrusionOk="0">
                <a:moveTo>
                  <a:pt x="280681" y="0"/>
                </a:moveTo>
                <a:lnTo>
                  <a:pt x="4034316" y="0"/>
                </a:lnTo>
                <a:lnTo>
                  <a:pt x="4034316" y="2800630"/>
                </a:lnTo>
                <a:lnTo>
                  <a:pt x="3874752" y="2945652"/>
                </a:lnTo>
                <a:cubicBezTo>
                  <a:pt x="3465371" y="3283503"/>
                  <a:pt x="2940535" y="3486455"/>
                  <a:pt x="2368296" y="3486455"/>
                </a:cubicBezTo>
                <a:cubicBezTo>
                  <a:pt x="1060322" y="3486455"/>
                  <a:pt x="0" y="2426133"/>
                  <a:pt x="0" y="1118159"/>
                </a:cubicBezTo>
                <a:cubicBezTo>
                  <a:pt x="0" y="791166"/>
                  <a:pt x="66270" y="479650"/>
                  <a:pt x="186113" y="196311"/>
                </a:cubicBezTo>
                <a:close/>
              </a:path>
            </a:pathLst>
          </a:custGeom>
          <a:noFill/>
          <a:ln>
            <a:noFill/>
          </a:ln>
        </p:spPr>
      </p:pic>
      <p:sp>
        <p:nvSpPr>
          <p:cNvPr id="220" name="Google Shape;220;p16"/>
          <p:cNvSpPr/>
          <p:nvPr/>
        </p:nvSpPr>
        <p:spPr>
          <a:xfrm>
            <a:off x="8888132" y="4032250"/>
            <a:ext cx="3303868" cy="2825750"/>
          </a:xfrm>
          <a:custGeom>
            <a:avLst/>
            <a:gdLst/>
            <a:ahLst/>
            <a:cxnLst/>
            <a:rect l="l" t="t" r="r" b="b"/>
            <a:pathLst>
              <a:path w="3303868" h="2825750" extrusionOk="0">
                <a:moveTo>
                  <a:pt x="1888600" y="0"/>
                </a:moveTo>
                <a:cubicBezTo>
                  <a:pt x="2410123" y="0"/>
                  <a:pt x="2882273" y="211389"/>
                  <a:pt x="3224042" y="553158"/>
                </a:cubicBezTo>
                <a:lnTo>
                  <a:pt x="3303868" y="640989"/>
                </a:lnTo>
                <a:lnTo>
                  <a:pt x="3303868" y="2825750"/>
                </a:lnTo>
                <a:lnTo>
                  <a:pt x="250380" y="2825750"/>
                </a:lnTo>
                <a:lnTo>
                  <a:pt x="227944" y="2788819"/>
                </a:lnTo>
                <a:cubicBezTo>
                  <a:pt x="82574" y="2521217"/>
                  <a:pt x="0" y="2214552"/>
                  <a:pt x="0" y="1888600"/>
                </a:cubicBezTo>
                <a:cubicBezTo>
                  <a:pt x="0" y="845555"/>
                  <a:pt x="845555" y="0"/>
                  <a:pt x="1888600" y="0"/>
                </a:cubicBezTo>
                <a:close/>
              </a:path>
            </a:pathLst>
          </a:custGeom>
          <a:solidFill>
            <a:srgbClr val="FFFFFF">
              <a:alpha val="8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221" name="Google Shape;221;p16"/>
          <p:cNvPicPr preferRelativeResize="0"/>
          <p:nvPr/>
        </p:nvPicPr>
        <p:blipFill rotWithShape="1">
          <a:blip r:embed="rId5">
            <a:alphaModFix/>
          </a:blip>
          <a:srcRect l="20667" r="-4" b="-4"/>
          <a:stretch/>
        </p:blipFill>
        <p:spPr>
          <a:xfrm>
            <a:off x="9053088" y="4197217"/>
            <a:ext cx="3138912" cy="2660795"/>
          </a:xfrm>
          <a:custGeom>
            <a:avLst/>
            <a:gdLst/>
            <a:ahLst/>
            <a:cxnLst/>
            <a:rect l="l" t="t" r="r" b="b"/>
            <a:pathLst>
              <a:path w="3138912" h="2660795" extrusionOk="0">
                <a:moveTo>
                  <a:pt x="1723644" y="0"/>
                </a:moveTo>
                <a:cubicBezTo>
                  <a:pt x="2259111" y="0"/>
                  <a:pt x="2737550" y="244172"/>
                  <a:pt x="3053691" y="627247"/>
                </a:cubicBezTo>
                <a:lnTo>
                  <a:pt x="3138912" y="741211"/>
                </a:lnTo>
                <a:lnTo>
                  <a:pt x="3138912" y="2660795"/>
                </a:lnTo>
                <a:lnTo>
                  <a:pt x="278239" y="2660795"/>
                </a:lnTo>
                <a:lnTo>
                  <a:pt x="208035" y="2545235"/>
                </a:lnTo>
                <a:cubicBezTo>
                  <a:pt x="75362" y="2301006"/>
                  <a:pt x="0" y="2021126"/>
                  <a:pt x="0" y="1723644"/>
                </a:cubicBezTo>
                <a:cubicBezTo>
                  <a:pt x="0" y="771702"/>
                  <a:pt x="771702" y="0"/>
                  <a:pt x="1723644" y="0"/>
                </a:cubicBezTo>
                <a:close/>
              </a:path>
            </a:pathLst>
          </a:cu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6"/>
        <p:cNvGrpSpPr/>
        <p:nvPr/>
      </p:nvGrpSpPr>
      <p:grpSpPr>
        <a:xfrm>
          <a:off x="0" y="0"/>
          <a:ext cx="0" cy="0"/>
          <a:chOff x="0" y="0"/>
          <a:chExt cx="0" cy="0"/>
        </a:xfrm>
      </p:grpSpPr>
      <p:sp>
        <p:nvSpPr>
          <p:cNvPr id="227" name="Google Shape;227;p17"/>
          <p:cNvSpPr/>
          <p:nvPr/>
        </p:nvSpPr>
        <p:spPr>
          <a:xfrm>
            <a:off x="0" y="0"/>
            <a:ext cx="4654296" cy="6858000"/>
          </a:xfrm>
          <a:prstGeom prst="rect">
            <a:avLst/>
          </a:prstGeom>
          <a:solidFill>
            <a:srgbClr val="3F3F3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28" name="Google Shape;228;p17"/>
          <p:cNvSpPr txBox="1">
            <a:spLocks noGrp="1"/>
          </p:cNvSpPr>
          <p:nvPr>
            <p:ph type="title"/>
          </p:nvPr>
        </p:nvSpPr>
        <p:spPr>
          <a:xfrm>
            <a:off x="643467" y="643468"/>
            <a:ext cx="3363974" cy="1052168"/>
          </a:xfrm>
          <a:prstGeom prst="rect">
            <a:avLst/>
          </a:prstGeom>
          <a:noFill/>
          <a:ln w="19050" cap="flat" cmpd="sng">
            <a:solidFill>
              <a:schemeClr val="lt1"/>
            </a:solidFill>
            <a:prstDash val="solid"/>
            <a:round/>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000"/>
              <a:buFont typeface="Calibri"/>
              <a:buNone/>
            </a:pPr>
            <a:r>
              <a:rPr lang="en-US" sz="4000" b="1">
                <a:solidFill>
                  <a:schemeClr val="lt1"/>
                </a:solidFill>
                <a:latin typeface="Calibri"/>
                <a:ea typeface="Calibri"/>
                <a:cs typeface="Calibri"/>
                <a:sym typeface="Calibri"/>
              </a:rPr>
              <a:t>Touch</a:t>
            </a:r>
            <a:endParaRPr/>
          </a:p>
        </p:txBody>
      </p:sp>
      <p:sp>
        <p:nvSpPr>
          <p:cNvPr id="229" name="Google Shape;229;p17"/>
          <p:cNvSpPr txBox="1">
            <a:spLocks noGrp="1"/>
          </p:cNvSpPr>
          <p:nvPr>
            <p:ph type="body" idx="2"/>
          </p:nvPr>
        </p:nvSpPr>
        <p:spPr>
          <a:xfrm>
            <a:off x="643468" y="2121763"/>
            <a:ext cx="3363974" cy="393190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lt1"/>
              </a:buClr>
              <a:buSzPts val="2400"/>
              <a:buNone/>
            </a:pPr>
            <a:r>
              <a:rPr lang="en-US" sz="2400">
                <a:solidFill>
                  <a:schemeClr val="lt1"/>
                </a:solidFill>
              </a:rPr>
              <a:t>Skin is the largest sense organ</a:t>
            </a:r>
            <a:endParaRPr/>
          </a:p>
          <a:p>
            <a:pPr marL="0" lvl="0" indent="152400" algn="l" rtl="0">
              <a:lnSpc>
                <a:spcPct val="90000"/>
              </a:lnSpc>
              <a:spcBef>
                <a:spcPts val="1000"/>
              </a:spcBef>
              <a:spcAft>
                <a:spcPts val="0"/>
              </a:spcAft>
              <a:buClr>
                <a:schemeClr val="dk1"/>
              </a:buClr>
              <a:buSzPts val="2400"/>
              <a:buFont typeface="Arial"/>
              <a:buNone/>
            </a:pPr>
            <a:endParaRPr sz="2400">
              <a:solidFill>
                <a:schemeClr val="lt1"/>
              </a:solidFill>
            </a:endParaRPr>
          </a:p>
          <a:p>
            <a:pPr marL="0" lvl="0" indent="0" algn="l" rtl="0">
              <a:lnSpc>
                <a:spcPct val="90000"/>
              </a:lnSpc>
              <a:spcBef>
                <a:spcPts val="1000"/>
              </a:spcBef>
              <a:spcAft>
                <a:spcPts val="0"/>
              </a:spcAft>
              <a:buClr>
                <a:schemeClr val="lt1"/>
              </a:buClr>
              <a:buSzPts val="2400"/>
              <a:buNone/>
            </a:pPr>
            <a:r>
              <a:rPr lang="en-US" sz="2400">
                <a:solidFill>
                  <a:schemeClr val="lt1"/>
                </a:solidFill>
              </a:rPr>
              <a:t>Receptors for pressure, temperature, and pain</a:t>
            </a:r>
            <a:endParaRPr/>
          </a:p>
          <a:p>
            <a:pPr marL="0" lvl="0" indent="152400" algn="l" rtl="0">
              <a:lnSpc>
                <a:spcPct val="90000"/>
              </a:lnSpc>
              <a:spcBef>
                <a:spcPts val="1000"/>
              </a:spcBef>
              <a:spcAft>
                <a:spcPts val="0"/>
              </a:spcAft>
              <a:buClr>
                <a:schemeClr val="dk1"/>
              </a:buClr>
              <a:buSzPts val="2400"/>
              <a:buFont typeface="Arial"/>
              <a:buNone/>
            </a:pPr>
            <a:endParaRPr sz="2400">
              <a:solidFill>
                <a:schemeClr val="lt1"/>
              </a:solidFill>
            </a:endParaRPr>
          </a:p>
          <a:p>
            <a:pPr marL="0" lvl="0" indent="0" algn="l" rtl="0">
              <a:lnSpc>
                <a:spcPct val="90000"/>
              </a:lnSpc>
              <a:spcBef>
                <a:spcPts val="1000"/>
              </a:spcBef>
              <a:spcAft>
                <a:spcPts val="0"/>
              </a:spcAft>
              <a:buClr>
                <a:schemeClr val="lt1"/>
              </a:buClr>
              <a:buSzPts val="2400"/>
              <a:buNone/>
            </a:pPr>
            <a:r>
              <a:rPr lang="en-US" sz="2400">
                <a:solidFill>
                  <a:schemeClr val="lt1"/>
                </a:solidFill>
              </a:rPr>
              <a:t>Touch important in bonding with others</a:t>
            </a:r>
            <a:endParaRPr/>
          </a:p>
          <a:p>
            <a:pPr marL="0" lvl="0" indent="127000" algn="l" rtl="0">
              <a:lnSpc>
                <a:spcPct val="90000"/>
              </a:lnSpc>
              <a:spcBef>
                <a:spcPts val="1000"/>
              </a:spcBef>
              <a:spcAft>
                <a:spcPts val="0"/>
              </a:spcAft>
              <a:buClr>
                <a:schemeClr val="dk1"/>
              </a:buClr>
              <a:buSzPts val="2000"/>
              <a:buFont typeface="Arial"/>
              <a:buNone/>
            </a:pPr>
            <a:endParaRPr sz="2000">
              <a:solidFill>
                <a:schemeClr val="lt1"/>
              </a:solidFill>
            </a:endParaRPr>
          </a:p>
        </p:txBody>
      </p:sp>
      <p:pic>
        <p:nvPicPr>
          <p:cNvPr id="230" name="Google Shape;230;p17" descr="A screenshot of text&#10;&#10;Description automatically generated"/>
          <p:cNvPicPr preferRelativeResize="0">
            <a:picLocks noGrp="1"/>
          </p:cNvPicPr>
          <p:nvPr>
            <p:ph type="body" idx="1"/>
          </p:nvPr>
        </p:nvPicPr>
        <p:blipFill rotWithShape="1">
          <a:blip r:embed="rId3">
            <a:alphaModFix/>
          </a:blip>
          <a:srcRect/>
          <a:stretch/>
        </p:blipFill>
        <p:spPr>
          <a:xfrm>
            <a:off x="5297763" y="1223305"/>
            <a:ext cx="6250769" cy="4250522"/>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29">
                                            <p:txEl>
                                              <p:pRg st="0" end="0"/>
                                            </p:txEl>
                                          </p:spTgt>
                                        </p:tgtEl>
                                        <p:attrNameLst>
                                          <p:attrName>style.visibility</p:attrName>
                                        </p:attrNameLst>
                                      </p:cBhvr>
                                      <p:to>
                                        <p:strVal val="visible"/>
                                      </p:to>
                                    </p:set>
                                    <p:anim calcmode="lin" valueType="num">
                                      <p:cBhvr additive="base">
                                        <p:cTn id="7" dur="500"/>
                                        <p:tgtEl>
                                          <p:spTgt spid="229">
                                            <p:txEl>
                                              <p:pRg st="0" end="0"/>
                                            </p:txEl>
                                          </p:spTgt>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229">
                                            <p:txEl>
                                              <p:pRg st="1" end="1"/>
                                            </p:txEl>
                                          </p:spTgt>
                                        </p:tgtEl>
                                        <p:attrNameLst>
                                          <p:attrName>style.visibility</p:attrName>
                                        </p:attrNameLst>
                                      </p:cBhvr>
                                      <p:to>
                                        <p:strVal val="visible"/>
                                      </p:to>
                                    </p:set>
                                    <p:anim calcmode="lin" valueType="num">
                                      <p:cBhvr additive="base">
                                        <p:cTn id="12" dur="500"/>
                                        <p:tgtEl>
                                          <p:spTgt spid="229">
                                            <p:txEl>
                                              <p:pRg st="1" end="1"/>
                                            </p:txEl>
                                          </p:spTgt>
                                        </p:tgtEl>
                                        <p:attrNameLst>
                                          <p:attrName>ppt_x</p:attrName>
                                        </p:attrNameLst>
                                      </p:cBhvr>
                                      <p:tavLst>
                                        <p:tav tm="0">
                                          <p:val>
                                            <p:strVal val="#ppt_x-1"/>
                                          </p:val>
                                        </p:tav>
                                        <p:tav tm="100000">
                                          <p:val>
                                            <p:strVal val="#ppt_x"/>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229">
                                            <p:txEl>
                                              <p:pRg st="2" end="2"/>
                                            </p:txEl>
                                          </p:spTgt>
                                        </p:tgtEl>
                                        <p:attrNameLst>
                                          <p:attrName>style.visibility</p:attrName>
                                        </p:attrNameLst>
                                      </p:cBhvr>
                                      <p:to>
                                        <p:strVal val="visible"/>
                                      </p:to>
                                    </p:set>
                                    <p:anim calcmode="lin" valueType="num">
                                      <p:cBhvr additive="base">
                                        <p:cTn id="17" dur="500"/>
                                        <p:tgtEl>
                                          <p:spTgt spid="229">
                                            <p:txEl>
                                              <p:pRg st="2" end="2"/>
                                            </p:txEl>
                                          </p:spTgt>
                                        </p:tgtEl>
                                        <p:attrNameLst>
                                          <p:attrName>ppt_x</p:attrName>
                                        </p:attrNameLst>
                                      </p:cBhvr>
                                      <p:tavLst>
                                        <p:tav tm="0">
                                          <p:val>
                                            <p:strVal val="#ppt_x-1"/>
                                          </p:val>
                                        </p:tav>
                                        <p:tav tm="100000">
                                          <p:val>
                                            <p:strVal val="#ppt_x"/>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229">
                                            <p:txEl>
                                              <p:pRg st="3" end="3"/>
                                            </p:txEl>
                                          </p:spTgt>
                                        </p:tgtEl>
                                        <p:attrNameLst>
                                          <p:attrName>style.visibility</p:attrName>
                                        </p:attrNameLst>
                                      </p:cBhvr>
                                      <p:to>
                                        <p:strVal val="visible"/>
                                      </p:to>
                                    </p:set>
                                    <p:anim calcmode="lin" valueType="num">
                                      <p:cBhvr additive="base">
                                        <p:cTn id="22" dur="500"/>
                                        <p:tgtEl>
                                          <p:spTgt spid="229">
                                            <p:txEl>
                                              <p:pRg st="3" end="3"/>
                                            </p:txEl>
                                          </p:spTgt>
                                        </p:tgtEl>
                                        <p:attrNameLst>
                                          <p:attrName>ppt_x</p:attrName>
                                        </p:attrNameLst>
                                      </p:cBhvr>
                                      <p:tavLst>
                                        <p:tav tm="0">
                                          <p:val>
                                            <p:strVal val="#ppt_x-1"/>
                                          </p:val>
                                        </p:tav>
                                        <p:tav tm="100000">
                                          <p:val>
                                            <p:strVal val="#ppt_x"/>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nodeType="clickEffect">
                                  <p:stCondLst>
                                    <p:cond delay="0"/>
                                  </p:stCondLst>
                                  <p:childTnLst>
                                    <p:set>
                                      <p:cBhvr>
                                        <p:cTn id="26" dur="1" fill="hold">
                                          <p:stCondLst>
                                            <p:cond delay="0"/>
                                          </p:stCondLst>
                                        </p:cTn>
                                        <p:tgtEl>
                                          <p:spTgt spid="229">
                                            <p:txEl>
                                              <p:pRg st="4" end="4"/>
                                            </p:txEl>
                                          </p:spTgt>
                                        </p:tgtEl>
                                        <p:attrNameLst>
                                          <p:attrName>style.visibility</p:attrName>
                                        </p:attrNameLst>
                                      </p:cBhvr>
                                      <p:to>
                                        <p:strVal val="visible"/>
                                      </p:to>
                                    </p:set>
                                    <p:anim calcmode="lin" valueType="num">
                                      <p:cBhvr additive="base">
                                        <p:cTn id="27" dur="500"/>
                                        <p:tgtEl>
                                          <p:spTgt spid="229">
                                            <p:txEl>
                                              <p:pRg st="4" end="4"/>
                                            </p:txEl>
                                          </p:spTgt>
                                        </p:tgtEl>
                                        <p:attrNameLst>
                                          <p:attrName>ppt_x</p:attrName>
                                        </p:attrNameLst>
                                      </p:cBhvr>
                                      <p:tavLst>
                                        <p:tav tm="0">
                                          <p:val>
                                            <p:strVal val="#ppt_x-1"/>
                                          </p:val>
                                        </p:tav>
                                        <p:tav tm="100000">
                                          <p:val>
                                            <p:strVal val="#ppt_x"/>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nodeType="clickEffect">
                                  <p:stCondLst>
                                    <p:cond delay="0"/>
                                  </p:stCondLst>
                                  <p:childTnLst>
                                    <p:set>
                                      <p:cBhvr>
                                        <p:cTn id="31" dur="1" fill="hold">
                                          <p:stCondLst>
                                            <p:cond delay="0"/>
                                          </p:stCondLst>
                                        </p:cTn>
                                        <p:tgtEl>
                                          <p:spTgt spid="229">
                                            <p:txEl>
                                              <p:pRg st="5" end="5"/>
                                            </p:txEl>
                                          </p:spTgt>
                                        </p:tgtEl>
                                        <p:attrNameLst>
                                          <p:attrName>style.visibility</p:attrName>
                                        </p:attrNameLst>
                                      </p:cBhvr>
                                      <p:to>
                                        <p:strVal val="visible"/>
                                      </p:to>
                                    </p:set>
                                    <p:anim calcmode="lin" valueType="num">
                                      <p:cBhvr additive="base">
                                        <p:cTn id="32" dur="500"/>
                                        <p:tgtEl>
                                          <p:spTgt spid="229">
                                            <p:txEl>
                                              <p:pRg st="5" end="5"/>
                                            </p:txEl>
                                          </p:spTgt>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b="1">
                <a:latin typeface="Calibri"/>
                <a:ea typeface="Calibri"/>
                <a:cs typeface="Calibri"/>
                <a:sym typeface="Calibri"/>
              </a:rPr>
              <a:t>Pain</a:t>
            </a:r>
            <a:endParaRPr/>
          </a:p>
        </p:txBody>
      </p:sp>
      <p:sp>
        <p:nvSpPr>
          <p:cNvPr id="237" name="Google Shape;237;p18"/>
          <p:cNvSpPr txBox="1">
            <a:spLocks noGrp="1"/>
          </p:cNvSpPr>
          <p:nvPr>
            <p:ph type="body" idx="1"/>
          </p:nvPr>
        </p:nvSpPr>
        <p:spPr>
          <a:xfrm>
            <a:off x="1965960" y="1690688"/>
            <a:ext cx="8610599" cy="1409854"/>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r>
              <a:rPr lang="en-US" sz="2400" dirty="0"/>
              <a:t>Pain tells us something is wrong.</a:t>
            </a:r>
            <a:endParaRPr dirty="0"/>
          </a:p>
          <a:p>
            <a:pPr marL="0" lvl="0" indent="0" algn="ctr" rtl="0">
              <a:lnSpc>
                <a:spcPct val="90000"/>
              </a:lnSpc>
              <a:spcBef>
                <a:spcPts val="1000"/>
              </a:spcBef>
              <a:spcAft>
                <a:spcPts val="0"/>
              </a:spcAft>
              <a:buClr>
                <a:schemeClr val="dk1"/>
              </a:buClr>
              <a:buSzPts val="2400"/>
              <a:buNone/>
            </a:pPr>
            <a:r>
              <a:rPr lang="en-US" sz="2400" dirty="0"/>
              <a:t> Usually, pain results from damage to the skin and other tissues. </a:t>
            </a:r>
            <a:endParaRPr dirty="0"/>
          </a:p>
        </p:txBody>
      </p:sp>
      <p:pic>
        <p:nvPicPr>
          <p:cNvPr id="238" name="Google Shape;238;p18" descr="12673_MyersPsy8e_5UN15"/>
          <p:cNvPicPr preferRelativeResize="0"/>
          <p:nvPr/>
        </p:nvPicPr>
        <p:blipFill rotWithShape="1">
          <a:blip r:embed="rId3">
            <a:alphaModFix/>
          </a:blip>
          <a:srcRect/>
          <a:stretch/>
        </p:blipFill>
        <p:spPr>
          <a:xfrm>
            <a:off x="4155121" y="2820835"/>
            <a:ext cx="4232275" cy="2743200"/>
          </a:xfrm>
          <a:prstGeom prst="rect">
            <a:avLst/>
          </a:prstGeom>
          <a:noFill/>
          <a:ln>
            <a:noFill/>
          </a:ln>
        </p:spPr>
      </p:pic>
      <p:sp>
        <p:nvSpPr>
          <p:cNvPr id="239" name="Google Shape;239;p18"/>
          <p:cNvSpPr txBox="1"/>
          <p:nvPr/>
        </p:nvSpPr>
        <p:spPr>
          <a:xfrm>
            <a:off x="4086543" y="5795482"/>
            <a:ext cx="4502150" cy="64135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i="0" u="none" strike="noStrike" cap="none" dirty="0">
                <a:solidFill>
                  <a:schemeClr val="dk1"/>
                </a:solidFill>
                <a:latin typeface="Calibri" panose="020F0502020204030204" pitchFamily="34" charset="0"/>
                <a:cs typeface="Calibri" panose="020F0502020204030204" pitchFamily="34" charset="0"/>
                <a:sym typeface="Arial"/>
              </a:rPr>
              <a:t>Ashley Blocker (right) feels neither pain</a:t>
            </a:r>
            <a:endParaRPr dirty="0">
              <a:latin typeface="Calibri" panose="020F0502020204030204" pitchFamily="34" charset="0"/>
              <a:cs typeface="Calibri" panose="020F0502020204030204" pitchFamily="34" charset="0"/>
            </a:endParaRPr>
          </a:p>
          <a:p>
            <a:pPr marL="0" marR="0" lvl="0" indent="0" algn="ctr" rtl="0">
              <a:spcBef>
                <a:spcPts val="0"/>
              </a:spcBef>
              <a:spcAft>
                <a:spcPts val="0"/>
              </a:spcAft>
              <a:buNone/>
            </a:pPr>
            <a:r>
              <a:rPr lang="en-US" sz="1800" b="1" i="0" u="none" strike="noStrike" cap="none" dirty="0">
                <a:solidFill>
                  <a:schemeClr val="dk1"/>
                </a:solidFill>
                <a:latin typeface="Calibri" panose="020F0502020204030204" pitchFamily="34" charset="0"/>
                <a:cs typeface="Calibri" panose="020F0502020204030204" pitchFamily="34" charset="0"/>
                <a:sym typeface="Arial"/>
              </a:rPr>
              <a:t>nor extreme hot or cold.</a:t>
            </a:r>
            <a:endParaRPr dirty="0">
              <a:latin typeface="Calibri" panose="020F0502020204030204" pitchFamily="34" charset="0"/>
              <a:cs typeface="Calibri" panose="020F050202020403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4"/>
        <p:cNvGrpSpPr/>
        <p:nvPr/>
      </p:nvGrpSpPr>
      <p:grpSpPr>
        <a:xfrm>
          <a:off x="0" y="0"/>
          <a:ext cx="0" cy="0"/>
          <a:chOff x="0" y="0"/>
          <a:chExt cx="0" cy="0"/>
        </a:xfrm>
      </p:grpSpPr>
      <p:sp>
        <p:nvSpPr>
          <p:cNvPr id="245" name="Google Shape;245;p19"/>
          <p:cNvSpPr/>
          <p:nvPr/>
        </p:nvSpPr>
        <p:spPr>
          <a:xfrm>
            <a:off x="321564" y="320040"/>
            <a:ext cx="11548872" cy="6217920"/>
          </a:xfrm>
          <a:prstGeom prst="rect">
            <a:avLst/>
          </a:prstGeom>
          <a:solidFill>
            <a:schemeClr val="dk1">
              <a:alpha val="784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46" name="Google Shape;246;p19"/>
          <p:cNvSpPr txBox="1">
            <a:spLocks noGrp="1"/>
          </p:cNvSpPr>
          <p:nvPr>
            <p:ph type="title"/>
          </p:nvPr>
        </p:nvSpPr>
        <p:spPr>
          <a:xfrm>
            <a:off x="838200" y="963877"/>
            <a:ext cx="3494362" cy="4930246"/>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chemeClr val="accent1"/>
              </a:buClr>
              <a:buSzPts val="4400"/>
              <a:buFont typeface="Calibri"/>
              <a:buNone/>
            </a:pPr>
            <a:r>
              <a:rPr lang="en-US" b="1">
                <a:solidFill>
                  <a:schemeClr val="accent1"/>
                </a:solidFill>
                <a:latin typeface="Calibri"/>
                <a:ea typeface="Calibri"/>
                <a:cs typeface="Calibri"/>
                <a:sym typeface="Calibri"/>
              </a:rPr>
              <a:t>Gate Control Theory</a:t>
            </a:r>
            <a:endParaRPr/>
          </a:p>
        </p:txBody>
      </p:sp>
      <p:cxnSp>
        <p:nvCxnSpPr>
          <p:cNvPr id="247" name="Google Shape;247;p19"/>
          <p:cNvCxnSpPr/>
          <p:nvPr/>
        </p:nvCxnSpPr>
        <p:spPr>
          <a:xfrm>
            <a:off x="4654296" y="2057400"/>
            <a:ext cx="0" cy="2743200"/>
          </a:xfrm>
          <a:prstGeom prst="straightConnector1">
            <a:avLst/>
          </a:prstGeom>
          <a:noFill/>
          <a:ln w="19050" cap="flat" cmpd="sng">
            <a:solidFill>
              <a:srgbClr val="262626"/>
            </a:solidFill>
            <a:prstDash val="solid"/>
            <a:miter lim="800000"/>
            <a:headEnd type="none" w="sm" len="sm"/>
            <a:tailEnd type="none" w="sm" len="sm"/>
          </a:ln>
        </p:spPr>
      </p:cxnSp>
      <p:sp>
        <p:nvSpPr>
          <p:cNvPr id="248" name="Google Shape;248;p19"/>
          <p:cNvSpPr txBox="1">
            <a:spLocks noGrp="1"/>
          </p:cNvSpPr>
          <p:nvPr>
            <p:ph type="body" idx="1"/>
          </p:nvPr>
        </p:nvSpPr>
        <p:spPr>
          <a:xfrm>
            <a:off x="4976031" y="535577"/>
            <a:ext cx="6377769" cy="5675812"/>
          </a:xfrm>
          <a:prstGeom prst="rect">
            <a:avLst/>
          </a:prstGeom>
          <a:noFill/>
          <a:ln>
            <a:noFill/>
          </a:ln>
        </p:spPr>
        <p:txBody>
          <a:bodyPr spcFirstLastPara="1" wrap="square" lIns="91425" tIns="45700" rIns="91425" bIns="45700" anchor="ctr" anchorCtr="0">
            <a:normAutofit fontScale="92500" lnSpcReduction="10000"/>
          </a:bodyPr>
          <a:lstStyle/>
          <a:p>
            <a:pPr marL="342900">
              <a:spcBef>
                <a:spcPts val="0"/>
              </a:spcBef>
              <a:buSzPts val="2400"/>
            </a:pPr>
            <a:r>
              <a:rPr lang="en-US" sz="2400" dirty="0"/>
              <a:t>Spinal cord contains small nerve fibers that conduct most pain signals</a:t>
            </a:r>
          </a:p>
          <a:p>
            <a:pPr indent="-457200">
              <a:spcBef>
                <a:spcPts val="0"/>
              </a:spcBef>
              <a:buSzPts val="2400"/>
            </a:pPr>
            <a:endParaRPr dirty="0"/>
          </a:p>
          <a:p>
            <a:pPr marL="342900">
              <a:buSzPts val="2400"/>
            </a:pPr>
            <a:r>
              <a:rPr lang="en-US" sz="2400" dirty="0"/>
              <a:t>Larger fibers conduct most other sensory signals</a:t>
            </a:r>
          </a:p>
          <a:p>
            <a:pPr indent="-457200">
              <a:buSzPts val="2400"/>
            </a:pPr>
            <a:endParaRPr dirty="0"/>
          </a:p>
          <a:p>
            <a:pPr marL="342900">
              <a:buSzPts val="2400"/>
            </a:pPr>
            <a:r>
              <a:rPr lang="en-US" sz="2400" dirty="0"/>
              <a:t>When tissue is injured small nerve fibers activate and open the neural gate</a:t>
            </a:r>
          </a:p>
          <a:p>
            <a:pPr indent="-457200">
              <a:buSzPts val="2400"/>
            </a:pPr>
            <a:endParaRPr dirty="0"/>
          </a:p>
          <a:p>
            <a:pPr marL="342900">
              <a:buSzPts val="2400"/>
            </a:pPr>
            <a:r>
              <a:rPr lang="en-US" sz="2400" dirty="0"/>
              <a:t>Large fiber activity shuts that gate</a:t>
            </a:r>
          </a:p>
          <a:p>
            <a:pPr indent="-457200">
              <a:buSzPts val="2400"/>
            </a:pPr>
            <a:endParaRPr dirty="0"/>
          </a:p>
          <a:p>
            <a:pPr marL="342900">
              <a:buSzPts val="2400"/>
            </a:pPr>
            <a:r>
              <a:rPr lang="en-US" sz="2400" dirty="0"/>
              <a:t>So, if you stimulate gate closing activity by massage or electrical signal you can disrupt the pain message.</a:t>
            </a:r>
          </a:p>
          <a:p>
            <a:pPr indent="-457200">
              <a:buSzPts val="2400"/>
            </a:pPr>
            <a:endParaRPr dirty="0"/>
          </a:p>
          <a:p>
            <a:pPr marL="342900">
              <a:buSzPts val="2400"/>
            </a:pPr>
            <a:r>
              <a:rPr lang="en-US" sz="2400" dirty="0"/>
              <a:t>The brain can also close the gate!</a:t>
            </a:r>
            <a:endParaRP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3"/>
        <p:cNvGrpSpPr/>
        <p:nvPr/>
      </p:nvGrpSpPr>
      <p:grpSpPr>
        <a:xfrm>
          <a:off x="0" y="0"/>
          <a:ext cx="0" cy="0"/>
          <a:chOff x="0" y="0"/>
          <a:chExt cx="0" cy="0"/>
        </a:xfrm>
      </p:grpSpPr>
      <p:sp>
        <p:nvSpPr>
          <p:cNvPr id="254" name="Google Shape;254;p20"/>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55" name="Google Shape;255;p20"/>
          <p:cNvSpPr/>
          <p:nvPr/>
        </p:nvSpPr>
        <p:spPr>
          <a:xfrm>
            <a:off x="409575" y="633619"/>
            <a:ext cx="4279383" cy="5495925"/>
          </a:xfrm>
          <a:prstGeom prst="rect">
            <a:avLst/>
          </a:prstGeom>
          <a:solidFill>
            <a:schemeClr val="lt1"/>
          </a:solidFill>
          <a:ln w="9525" cap="flat" cmpd="sng">
            <a:solidFill>
              <a:srgbClr val="EFEFEF"/>
            </a:solidFill>
            <a:prstDash val="solid"/>
            <a:miter lim="800000"/>
            <a:headEnd type="none" w="sm" len="sm"/>
            <a:tailEnd type="none" w="sm" len="sm"/>
          </a:ln>
          <a:effectLst>
            <a:outerShdw blurRad="50800" dist="38100" dir="2700000" algn="tl" rotWithShape="0">
              <a:srgbClr val="D8D8D8">
                <a:alpha val="2980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56" name="Google Shape;256;p20"/>
          <p:cNvSpPr txBox="1">
            <a:spLocks noGrp="1"/>
          </p:cNvSpPr>
          <p:nvPr>
            <p:ph type="title"/>
          </p:nvPr>
        </p:nvSpPr>
        <p:spPr>
          <a:xfrm>
            <a:off x="537591" y="633619"/>
            <a:ext cx="4062401" cy="1451424"/>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400"/>
              <a:buFont typeface="Calibri"/>
              <a:buNone/>
            </a:pPr>
            <a:r>
              <a:rPr lang="en-US" sz="4400" b="1" dirty="0">
                <a:solidFill>
                  <a:schemeClr val="dk1"/>
                </a:solidFill>
                <a:latin typeface="Calibri"/>
                <a:ea typeface="Calibri"/>
                <a:cs typeface="Calibri"/>
                <a:sym typeface="Calibri"/>
              </a:rPr>
              <a:t>Gate-Control Theory</a:t>
            </a:r>
            <a:endParaRPr dirty="0"/>
          </a:p>
        </p:txBody>
      </p:sp>
      <p:sp>
        <p:nvSpPr>
          <p:cNvPr id="257" name="Google Shape;257;p20"/>
          <p:cNvSpPr/>
          <p:nvPr/>
        </p:nvSpPr>
        <p:spPr>
          <a:xfrm>
            <a:off x="345567" y="1171300"/>
            <a:ext cx="128016" cy="704088"/>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libri"/>
              <a:ea typeface="Calibri"/>
              <a:cs typeface="Calibri"/>
              <a:sym typeface="Calibri"/>
            </a:endParaRPr>
          </a:p>
        </p:txBody>
      </p:sp>
      <p:sp>
        <p:nvSpPr>
          <p:cNvPr id="258" name="Google Shape;258;p20"/>
          <p:cNvSpPr/>
          <p:nvPr/>
        </p:nvSpPr>
        <p:spPr>
          <a:xfrm>
            <a:off x="877459" y="2093976"/>
            <a:ext cx="3328416" cy="9144"/>
          </a:xfrm>
          <a:prstGeom prst="rect">
            <a:avLst/>
          </a:prstGeom>
          <a:solidFill>
            <a:srgbClr val="D5D5D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libri"/>
              <a:ea typeface="Calibri"/>
              <a:cs typeface="Calibri"/>
              <a:sym typeface="Calibri"/>
            </a:endParaRPr>
          </a:p>
        </p:txBody>
      </p:sp>
      <p:sp>
        <p:nvSpPr>
          <p:cNvPr id="259" name="Google Shape;259;p20"/>
          <p:cNvSpPr txBox="1">
            <a:spLocks noGrp="1"/>
          </p:cNvSpPr>
          <p:nvPr>
            <p:ph type="body" idx="2"/>
          </p:nvPr>
        </p:nvSpPr>
        <p:spPr>
          <a:xfrm>
            <a:off x="473584" y="2695876"/>
            <a:ext cx="4126408" cy="311724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US" sz="2800" dirty="0" err="1"/>
              <a:t>Melzak</a:t>
            </a:r>
            <a:r>
              <a:rPr lang="en-US" sz="2800" dirty="0"/>
              <a:t> and Wall (1965)</a:t>
            </a:r>
            <a:endParaRPr dirty="0"/>
          </a:p>
          <a:p>
            <a:pPr marL="0" lvl="0" indent="0" algn="l" rtl="0">
              <a:lnSpc>
                <a:spcPct val="90000"/>
              </a:lnSpc>
              <a:spcBef>
                <a:spcPts val="1000"/>
              </a:spcBef>
              <a:spcAft>
                <a:spcPts val="0"/>
              </a:spcAft>
              <a:buClr>
                <a:schemeClr val="dk1"/>
              </a:buClr>
              <a:buSzPts val="2800"/>
              <a:buNone/>
            </a:pPr>
            <a:endParaRPr sz="2800" dirty="0"/>
          </a:p>
          <a:p>
            <a:pPr marL="0" lvl="0" indent="0" algn="l" rtl="0">
              <a:lnSpc>
                <a:spcPct val="90000"/>
              </a:lnSpc>
              <a:spcBef>
                <a:spcPts val="1000"/>
              </a:spcBef>
              <a:spcAft>
                <a:spcPts val="0"/>
              </a:spcAft>
              <a:buClr>
                <a:schemeClr val="dk1"/>
              </a:buClr>
              <a:buSzPts val="2800"/>
              <a:buNone/>
            </a:pPr>
            <a:r>
              <a:rPr lang="en-US" sz="2800" dirty="0"/>
              <a:t>-  spinal cord contains neurological “gates” that either block pain or allow it to be sensed.</a:t>
            </a:r>
            <a:endParaRPr sz="2800" dirty="0"/>
          </a:p>
        </p:txBody>
      </p:sp>
      <p:pic>
        <p:nvPicPr>
          <p:cNvPr id="260" name="Google Shape;260;p20" descr="A close up of text on a white background&#10;&#10;Description automatically generated"/>
          <p:cNvPicPr preferRelativeResize="0">
            <a:picLocks noGrp="1"/>
          </p:cNvPicPr>
          <p:nvPr>
            <p:ph type="body" idx="1"/>
          </p:nvPr>
        </p:nvPicPr>
        <p:blipFill rotWithShape="1">
          <a:blip r:embed="rId3">
            <a:alphaModFix/>
          </a:blip>
          <a:srcRect/>
          <a:stretch/>
        </p:blipFill>
        <p:spPr>
          <a:xfrm>
            <a:off x="5120640" y="633619"/>
            <a:ext cx="6656832" cy="5370941"/>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72"/>
        <p:cNvGrpSpPr/>
        <p:nvPr/>
      </p:nvGrpSpPr>
      <p:grpSpPr>
        <a:xfrm>
          <a:off x="0" y="0"/>
          <a:ext cx="0" cy="0"/>
          <a:chOff x="0" y="0"/>
          <a:chExt cx="0" cy="0"/>
        </a:xfrm>
      </p:grpSpPr>
      <p:sp>
        <p:nvSpPr>
          <p:cNvPr id="273" name="Google Shape;273;p22"/>
          <p:cNvSpPr/>
          <p:nvPr/>
        </p:nvSpPr>
        <p:spPr>
          <a:xfrm>
            <a:off x="336884" y="321177"/>
            <a:ext cx="4332307" cy="6179552"/>
          </a:xfrm>
          <a:prstGeom prst="rect">
            <a:avLst/>
          </a:prstGeom>
          <a:solidFill>
            <a:srgbClr val="404040">
              <a:alpha val="89803"/>
            </a:srgbClr>
          </a:solidFill>
          <a:ln w="127000" cap="sq" cmpd="thinThick">
            <a:solidFill>
              <a:srgbClr val="595959">
                <a:alpha val="80000"/>
              </a:srgb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74" name="Google Shape;274;p22"/>
          <p:cNvSpPr txBox="1">
            <a:spLocks noGrp="1"/>
          </p:cNvSpPr>
          <p:nvPr>
            <p:ph type="title"/>
          </p:nvPr>
        </p:nvSpPr>
        <p:spPr>
          <a:xfrm>
            <a:off x="484633" y="914400"/>
            <a:ext cx="3847204" cy="2430619"/>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FFFFFF"/>
              </a:buClr>
              <a:buSzPts val="4400"/>
              <a:buFont typeface="Calibri"/>
              <a:buNone/>
            </a:pPr>
            <a:r>
              <a:rPr lang="en-US" sz="4000" b="1" dirty="0">
                <a:solidFill>
                  <a:srgbClr val="FFFFFF"/>
                </a:solidFill>
                <a:latin typeface="Calibri"/>
                <a:ea typeface="Calibri"/>
                <a:cs typeface="Calibri"/>
                <a:sym typeface="Calibri"/>
              </a:rPr>
              <a:t>Biopsychosocial Influences for Pain</a:t>
            </a:r>
            <a:endParaRPr sz="4000" dirty="0"/>
          </a:p>
        </p:txBody>
      </p:sp>
      <p:cxnSp>
        <p:nvCxnSpPr>
          <p:cNvPr id="275" name="Google Shape;275;p22"/>
          <p:cNvCxnSpPr/>
          <p:nvPr/>
        </p:nvCxnSpPr>
        <p:spPr>
          <a:xfrm>
            <a:off x="1191126" y="3910267"/>
            <a:ext cx="2586790" cy="0"/>
          </a:xfrm>
          <a:prstGeom prst="straightConnector1">
            <a:avLst/>
          </a:prstGeom>
          <a:noFill/>
          <a:ln w="22225" cap="flat" cmpd="sng">
            <a:solidFill>
              <a:srgbClr val="D9D9D9"/>
            </a:solidFill>
            <a:prstDash val="solid"/>
            <a:miter lim="800000"/>
            <a:headEnd type="none" w="sm" len="sm"/>
            <a:tailEnd type="none" w="sm" len="sm"/>
          </a:ln>
        </p:spPr>
      </p:cxnSp>
      <p:pic>
        <p:nvPicPr>
          <p:cNvPr id="276" name="Google Shape;276;p22" descr="12673_MyersPsy8e_fig"/>
          <p:cNvPicPr preferRelativeResize="0"/>
          <p:nvPr/>
        </p:nvPicPr>
        <p:blipFill rotWithShape="1">
          <a:blip r:embed="rId3">
            <a:alphaModFix/>
          </a:blip>
          <a:srcRect/>
          <a:stretch/>
        </p:blipFill>
        <p:spPr>
          <a:xfrm>
            <a:off x="5153822" y="852513"/>
            <a:ext cx="6553545" cy="5160916"/>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2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b="1">
                <a:latin typeface="Calibri"/>
                <a:ea typeface="Calibri"/>
                <a:cs typeface="Calibri"/>
                <a:sym typeface="Calibri"/>
              </a:rPr>
              <a:t>ESP (Extra Sensory Perception)</a:t>
            </a:r>
            <a:endParaRPr/>
          </a:p>
        </p:txBody>
      </p:sp>
      <p:sp>
        <p:nvSpPr>
          <p:cNvPr id="282" name="Google Shape;282;p2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endParaRPr/>
          </a:p>
          <a:p>
            <a:pPr marL="457200" lvl="1" indent="0" algn="l" rtl="0">
              <a:lnSpc>
                <a:spcPct val="90000"/>
              </a:lnSpc>
              <a:spcBef>
                <a:spcPts val="500"/>
              </a:spcBef>
              <a:spcAft>
                <a:spcPts val="0"/>
              </a:spcAft>
              <a:buClr>
                <a:schemeClr val="dk1"/>
              </a:buClr>
              <a:buSzPts val="2400"/>
              <a:buNone/>
            </a:pPr>
            <a:r>
              <a:rPr lang="en-US"/>
              <a:t>Give me a break.  Save your money and ignore these charlatans.</a:t>
            </a:r>
            <a:endParaRPr/>
          </a:p>
          <a:p>
            <a:pPr marL="685800" lvl="1" indent="-76200" algn="l" rtl="0">
              <a:lnSpc>
                <a:spcPct val="90000"/>
              </a:lnSpc>
              <a:spcBef>
                <a:spcPts val="500"/>
              </a:spcBef>
              <a:spcAft>
                <a:spcPts val="0"/>
              </a:spcAft>
              <a:buClr>
                <a:schemeClr val="dk1"/>
              </a:buClr>
              <a:buSzPts val="2400"/>
              <a:buNone/>
            </a:pPr>
            <a:endParaRPr/>
          </a:p>
          <a:p>
            <a:pPr marL="457200" lvl="1" indent="0" algn="l" rtl="0">
              <a:lnSpc>
                <a:spcPct val="90000"/>
              </a:lnSpc>
              <a:spcBef>
                <a:spcPts val="500"/>
              </a:spcBef>
              <a:spcAft>
                <a:spcPts val="0"/>
              </a:spcAft>
              <a:buClr>
                <a:schemeClr val="dk1"/>
              </a:buClr>
              <a:buSzPts val="2400"/>
              <a:buNone/>
            </a:pPr>
            <a:r>
              <a:rPr lang="en-US"/>
              <a:t>There is zero evidence (and we have looked) that people can move objects (telekinesis), or read minds (telepathy), or predict the future (clairvoyance).</a:t>
            </a:r>
            <a:endParaRPr/>
          </a:p>
          <a:p>
            <a:pPr marL="685800" lvl="1" indent="-76200" algn="l" rtl="0">
              <a:lnSpc>
                <a:spcPct val="90000"/>
              </a:lnSpc>
              <a:spcBef>
                <a:spcPts val="500"/>
              </a:spcBef>
              <a:spcAft>
                <a:spcPts val="0"/>
              </a:spcAft>
              <a:buClr>
                <a:schemeClr val="dk1"/>
              </a:buClr>
              <a:buSzPts val="2400"/>
              <a:buNone/>
            </a:pPr>
            <a:endParaRPr/>
          </a:p>
          <a:p>
            <a:pPr marL="457200" lvl="1" indent="0" algn="l" rtl="0">
              <a:lnSpc>
                <a:spcPct val="90000"/>
              </a:lnSpc>
              <a:spcBef>
                <a:spcPts val="500"/>
              </a:spcBef>
              <a:spcAft>
                <a:spcPts val="0"/>
              </a:spcAft>
              <a:buClr>
                <a:schemeClr val="dk1"/>
              </a:buClr>
              <a:buSzPts val="2400"/>
              <a:buNone/>
            </a:pPr>
            <a:r>
              <a:rPr lang="en-US"/>
              <a:t>There is also no plausible mechanism for any of this to work.</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p24"/>
          <p:cNvSpPr txBox="1">
            <a:spLocks noGrp="1"/>
          </p:cNvSpPr>
          <p:nvPr>
            <p:ph type="title"/>
          </p:nvPr>
        </p:nvSpPr>
        <p:spPr>
          <a:xfrm>
            <a:off x="838200" y="365125"/>
            <a:ext cx="10515600" cy="1029335"/>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b="1" dirty="0">
                <a:latin typeface="Calibri"/>
                <a:ea typeface="Calibri"/>
                <a:cs typeface="Calibri"/>
                <a:sym typeface="Calibri"/>
              </a:rPr>
              <a:t>Synesthesia</a:t>
            </a:r>
            <a:endParaRPr b="1" dirty="0">
              <a:latin typeface="Calibri"/>
              <a:ea typeface="Calibri"/>
              <a:cs typeface="Calibri"/>
              <a:sym typeface="Calibri"/>
            </a:endParaRPr>
          </a:p>
        </p:txBody>
      </p:sp>
      <p:sp>
        <p:nvSpPr>
          <p:cNvPr id="289" name="Google Shape;289;p24"/>
          <p:cNvSpPr txBox="1">
            <a:spLocks noGrp="1"/>
          </p:cNvSpPr>
          <p:nvPr>
            <p:ph type="body" idx="1"/>
          </p:nvPr>
        </p:nvSpPr>
        <p:spPr>
          <a:xfrm>
            <a:off x="838200" y="1690688"/>
            <a:ext cx="10515600" cy="448627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US" dirty="0"/>
              <a:t>Extraordinary sensory condition in which stimulation of one modality leads to perceptual experience in another.  Literally, the term means </a:t>
            </a:r>
            <a:r>
              <a:rPr lang="en-US" dirty="0">
                <a:latin typeface="Times New Roman"/>
                <a:ea typeface="Times New Roman"/>
                <a:cs typeface="Times New Roman"/>
                <a:sym typeface="Times New Roman"/>
              </a:rPr>
              <a:t>“</a:t>
            </a:r>
            <a:r>
              <a:rPr lang="en-US" dirty="0"/>
              <a:t>to perceive together.</a:t>
            </a:r>
            <a:r>
              <a:rPr lang="en-US" dirty="0">
                <a:latin typeface="Times New Roman"/>
                <a:ea typeface="Times New Roman"/>
                <a:cs typeface="Times New Roman"/>
                <a:sym typeface="Times New Roman"/>
              </a:rPr>
              <a:t>”</a:t>
            </a:r>
            <a:r>
              <a:rPr lang="en-US" dirty="0"/>
              <a:t> </a:t>
            </a:r>
            <a:endParaRPr dirty="0"/>
          </a:p>
          <a:p>
            <a:pPr marL="228600" lvl="0" indent="-50800" algn="l" rtl="0">
              <a:lnSpc>
                <a:spcPct val="90000"/>
              </a:lnSpc>
              <a:spcBef>
                <a:spcPts val="1000"/>
              </a:spcBef>
              <a:spcAft>
                <a:spcPts val="0"/>
              </a:spcAft>
              <a:buClr>
                <a:schemeClr val="dk1"/>
              </a:buClr>
              <a:buSzPts val="2800"/>
              <a:buNone/>
            </a:pPr>
            <a:endParaRPr dirty="0"/>
          </a:p>
        </p:txBody>
      </p:sp>
      <p:pic>
        <p:nvPicPr>
          <p:cNvPr id="290" name="Google Shape;290;p24" descr="syntesthesia123"/>
          <p:cNvPicPr preferRelativeResize="0"/>
          <p:nvPr/>
        </p:nvPicPr>
        <p:blipFill rotWithShape="1">
          <a:blip r:embed="rId3">
            <a:alphaModFix/>
          </a:blip>
          <a:srcRect/>
          <a:stretch/>
        </p:blipFill>
        <p:spPr>
          <a:xfrm>
            <a:off x="3352800" y="3253740"/>
            <a:ext cx="4267200" cy="2219325"/>
          </a:xfrm>
          <a:prstGeom prst="rect">
            <a:avLst/>
          </a:prstGeom>
          <a:noFill/>
          <a:ln>
            <a:noFill/>
          </a:ln>
        </p:spPr>
      </p:pic>
      <p:sp>
        <p:nvSpPr>
          <p:cNvPr id="291" name="Google Shape;291;p24"/>
          <p:cNvSpPr/>
          <p:nvPr/>
        </p:nvSpPr>
        <p:spPr>
          <a:xfrm>
            <a:off x="7970520" y="3996689"/>
            <a:ext cx="2635250" cy="36671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0" i="0" u="none" strike="noStrike" cap="none" dirty="0">
                <a:solidFill>
                  <a:schemeClr val="dk1"/>
                </a:solidFill>
                <a:latin typeface="Calibri" panose="020F0502020204030204" pitchFamily="34" charset="0"/>
                <a:cs typeface="Calibri" panose="020F0502020204030204" pitchFamily="34" charset="0"/>
                <a:sym typeface="Arial"/>
              </a:rPr>
              <a:t>typographic synesthesia</a:t>
            </a:r>
            <a:endParaRPr dirty="0">
              <a:latin typeface="Calibri" panose="020F0502020204030204" pitchFamily="34" charset="0"/>
              <a:cs typeface="Calibri" panose="020F0502020204030204"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414141"/>
        </a:solidFill>
        <a:effectLst/>
      </p:bgPr>
    </p:bg>
    <p:spTree>
      <p:nvGrpSpPr>
        <p:cNvPr id="1" name="Shape 295"/>
        <p:cNvGrpSpPr/>
        <p:nvPr/>
      </p:nvGrpSpPr>
      <p:grpSpPr>
        <a:xfrm>
          <a:off x="0" y="0"/>
          <a:ext cx="0" cy="0"/>
          <a:chOff x="0" y="0"/>
          <a:chExt cx="0" cy="0"/>
        </a:xfrm>
      </p:grpSpPr>
      <p:pic>
        <p:nvPicPr>
          <p:cNvPr id="296" name="Google Shape;296;p25" descr="A screenshot of a cell phone&#10;&#10;Description automatically generated"/>
          <p:cNvPicPr preferRelativeResize="0">
            <a:picLocks noGrp="1"/>
          </p:cNvPicPr>
          <p:nvPr>
            <p:ph type="body" idx="1"/>
          </p:nvPr>
        </p:nvPicPr>
        <p:blipFill rotWithShape="1">
          <a:blip r:embed="rId3">
            <a:alphaModFix/>
          </a:blip>
          <a:srcRect l="580"/>
          <a:stretch/>
        </p:blipFill>
        <p:spPr>
          <a:xfrm>
            <a:off x="321733" y="321733"/>
            <a:ext cx="11548534" cy="6214534"/>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TotalTime>
  <Words>845</Words>
  <Application>Microsoft Office PowerPoint</Application>
  <PresentationFormat>Widescreen</PresentationFormat>
  <Paragraphs>121</Paragraphs>
  <Slides>24</Slides>
  <Notes>24</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24</vt:i4>
      </vt:variant>
    </vt:vector>
  </HeadingPairs>
  <TitlesOfParts>
    <vt:vector size="31" baseType="lpstr">
      <vt:lpstr>Arial</vt:lpstr>
      <vt:lpstr>Calibri</vt:lpstr>
      <vt:lpstr>Palatino Linotype</vt:lpstr>
      <vt:lpstr>Noto Sans Symbols</vt:lpstr>
      <vt:lpstr>Times New Roman</vt:lpstr>
      <vt:lpstr>Office Theme</vt:lpstr>
      <vt:lpstr>Office Theme</vt:lpstr>
      <vt:lpstr>The Ear</vt:lpstr>
      <vt:lpstr>PowerPoint Presentation</vt:lpstr>
      <vt:lpstr>Sound Localization</vt:lpstr>
      <vt:lpstr>Theories of Hearing</vt:lpstr>
      <vt:lpstr>PowerPoint Presentation</vt:lpstr>
      <vt:lpstr>PowerPoint Presentation</vt:lpstr>
      <vt:lpstr>Hearing Loss</vt:lpstr>
      <vt:lpstr>Cochlear Implant</vt:lpstr>
      <vt:lpstr>Vestibular Senses</vt:lpstr>
      <vt:lpstr>Why Do We Feel Dizzy?</vt:lpstr>
      <vt:lpstr>Taste</vt:lpstr>
      <vt:lpstr>PowerPoint Presentation</vt:lpstr>
      <vt:lpstr>Smell</vt:lpstr>
      <vt:lpstr>Smell and Memories</vt:lpstr>
      <vt:lpstr>Smell</vt:lpstr>
      <vt:lpstr>Proprioception/Kinesthetic Sense</vt:lpstr>
      <vt:lpstr>Touch</vt:lpstr>
      <vt:lpstr>Pain</vt:lpstr>
      <vt:lpstr>Gate Control Theory</vt:lpstr>
      <vt:lpstr>Gate-Control Theory</vt:lpstr>
      <vt:lpstr>Biopsychosocial Influences for Pain</vt:lpstr>
      <vt:lpstr>ESP (Extra Sensory Perception)</vt:lpstr>
      <vt:lpstr>Synesthesia</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Ear</dc:title>
  <dc:creator>M F</dc:creator>
  <cp:lastModifiedBy>M F</cp:lastModifiedBy>
  <cp:revision>3</cp:revision>
  <dcterms:created xsi:type="dcterms:W3CDTF">2020-11-23T00:11:42Z</dcterms:created>
  <dcterms:modified xsi:type="dcterms:W3CDTF">2021-11-17T23:05:29Z</dcterms:modified>
</cp:coreProperties>
</file>