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  <p:sldMasterId id="2147483818" r:id="rId2"/>
  </p:sldMasterIdLst>
  <p:notesMasterIdLst>
    <p:notesMasterId r:id="rId9"/>
  </p:notesMasterIdLst>
  <p:handoutMasterIdLst>
    <p:handoutMasterId r:id="rId10"/>
  </p:handoutMasterIdLst>
  <p:sldIdLst>
    <p:sldId id="299" r:id="rId3"/>
    <p:sldId id="261" r:id="rId4"/>
    <p:sldId id="298" r:id="rId5"/>
    <p:sldId id="260" r:id="rId6"/>
    <p:sldId id="296" r:id="rId7"/>
    <p:sldId id="297" r:id="rId8"/>
  </p:sldIdLst>
  <p:sldSz cx="9144000" cy="6858000" type="screen4x3"/>
  <p:notesSz cx="68580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7" autoAdjust="0"/>
    <p:restoredTop sz="94574"/>
  </p:normalViewPr>
  <p:slideViewPr>
    <p:cSldViewPr snapToGrid="0" snapToObjects="1">
      <p:cViewPr varScale="1">
        <p:scale>
          <a:sx n="77" d="100"/>
          <a:sy n="77" d="100"/>
        </p:scale>
        <p:origin x="1632" y="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7AA7C4-C060-44AB-83E0-3B71E1DC28B4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13D9D7-BBEE-430D-B746-46C1D5E0C1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0A9059-9AA0-4EBE-B91C-277A0DC51C94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209400-918A-4B9F-BF9A-0F404C36E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53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B3264-96B7-4565-BCC1-EB9F7393664E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B8E6-8114-48A9-A357-81D47F40B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4154E-8283-48E5-BCD4-8232E21FAA47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23C34-D38D-4049-9ECC-DE7AAF9EE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E575-6FD5-4781-8701-DC2C77A50537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4BF29-820A-4CBA-B0F1-787093925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81877-FFD2-4F69-9E54-BD29A9C0EE42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BCE52-156A-4D75-91E6-AC75C5FFF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CE86D-3236-49CC-BE0F-DEC86AA4178C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9F7F7-D7B6-4267-906D-6591FC1E7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94F61-494A-4FD6-94E0-2EFC5939C211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E2E11-5C00-4ABD-83CF-5BEBAF2D0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22AAE-60CC-4389-8ED9-08B771725CC2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5B4E4-8A2A-44F6-A33C-A4FD3984F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9271F-2251-4F27-ACD6-CAD11DBF086A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03948-3BBA-4B6D-A4E0-370F9C4B4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0BEEF-C6DB-44E0-98C3-2AB1B499F714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5E2A3-4B95-4402-8FD8-2D5CFBDCD8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64ABA-8D36-47B3-BF86-411AD0B9CF13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1EC1-2A75-4723-98F8-0854C7275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29F3-A363-418D-8629-57DAD84735EF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BB2FB-C390-4982-8E06-A089189684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DA63-5819-4FED-AB1A-49A5EB54F2D0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39079-16C6-4E53-9E50-2326680BB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F72F4-91EA-47F1-8AA4-1FF2555B30BE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842DE-8B8C-4D6D-A4C5-4936E1FBD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FDBDE-595B-4000-8D35-B51BAF252A01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65E64-4FE2-4E4D-B4A4-A9F2D2010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5DD6C-B807-4F48-A09F-7440EBD8D2DE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34A8-90D3-4541-8F91-064EE1A8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81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410B2-B020-403E-A86F-D3842D6B7A53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8BBB-FFDE-44A0-87F1-08EF1C500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15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7D88-FC86-4506-BBA2-837B6891537A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CA9D-A322-43FB-9C5C-3753C8B4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5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0976-7FDB-4F25-8F59-C54D98011307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3DE9-55FB-4757-ACFD-DEE6695FA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48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A54C-60E8-41A4-93A8-AA5CC9336967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8508-54A9-4C75-B059-253B26893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23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DE92-DC37-4631-A8E3-9B6D210BBFFC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B65A-7F67-40F2-9395-CA7B5AB64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86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4058B-0E2F-4E7F-80C2-E8125530005A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0042-BD9E-477A-913B-823303A05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86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15A3-FA9B-4B6F-A054-F0661D1390C1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970E-E409-4FA6-A3BD-3EA3D2802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10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97F6-09A0-4531-835D-539CA9774975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1B8E7-4E8C-49C9-A32C-CCE8DF9D3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49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218A8-C410-4E2D-8E31-72AF55CEE5EB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F038-0B12-4721-B33C-D7113F515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34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575A-F11D-449A-9411-CD9768765E47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776B-BDC1-4BF6-9DBF-D88A3F46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32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99CF-19B5-4FC2-AD72-5A16FE9BE3BF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275A-1596-4038-87DE-9D86C1F6B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5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C55CD4C-112E-48B2-B5B6-E38158BF2E7C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C88FCBF1-D23E-4870-8B3B-BDBEA1EB2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6" r:id="rId2"/>
    <p:sldLayoutId id="2147483815" r:id="rId3"/>
    <p:sldLayoutId id="2147483814" r:id="rId4"/>
    <p:sldLayoutId id="2147483813" r:id="rId5"/>
    <p:sldLayoutId id="2147483812" r:id="rId6"/>
    <p:sldLayoutId id="2147483811" r:id="rId7"/>
    <p:sldLayoutId id="2147483810" r:id="rId8"/>
    <p:sldLayoutId id="2147483809" r:id="rId9"/>
    <p:sldLayoutId id="2147483808" r:id="rId10"/>
    <p:sldLayoutId id="2147483807" r:id="rId11"/>
    <p:sldLayoutId id="2147483806" r:id="rId12"/>
    <p:sldLayoutId id="2147483805" r:id="rId13"/>
    <p:sldLayoutId id="2147483804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227CE-C509-4AFD-AFAB-B932B34B194D}" type="datetimeFigureOut">
              <a:rPr lang="en-US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073D05-6E76-4199-8679-3B95C6578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6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8151B-3125-47A7-A145-7DBAF8D9B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120" y="-13495"/>
            <a:ext cx="7772400" cy="1470025"/>
          </a:xfrm>
        </p:spPr>
        <p:txBody>
          <a:bodyPr/>
          <a:lstStyle/>
          <a:p>
            <a:r>
              <a:rPr lang="en-US" b="1" dirty="0"/>
              <a:t>Aim: What are Kepler’s laws of planetary motion?</a:t>
            </a:r>
          </a:p>
        </p:txBody>
      </p:sp>
      <p:pic>
        <p:nvPicPr>
          <p:cNvPr id="5" name="Picture 4" descr="A close up of a mans face&#10;&#10;Description generated with very high confidence">
            <a:extLst>
              <a:ext uri="{FF2B5EF4-FFF2-40B4-BE49-F238E27FC236}">
                <a16:creationId xmlns:a16="http://schemas.microsoft.com/office/drawing/2014/main" id="{4146FD35-4D31-498A-A560-82FCAB0B3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357" y="2816939"/>
            <a:ext cx="6380921" cy="37577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558917-8FB9-4C35-A3C8-60D7F187DB37}"/>
              </a:ext>
            </a:extLst>
          </p:cNvPr>
          <p:cNvSpPr/>
          <p:nvPr/>
        </p:nvSpPr>
        <p:spPr>
          <a:xfrm>
            <a:off x="643393" y="1721236"/>
            <a:ext cx="7551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Explain why the Earth speeds up in its orbit as Earth travels from location 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to location 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642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1813720" y="550862"/>
            <a:ext cx="5067300" cy="884238"/>
          </a:xfrm>
        </p:spPr>
        <p:txBody>
          <a:bodyPr/>
          <a:lstStyle/>
          <a:p>
            <a:pPr algn="ctr"/>
            <a:r>
              <a:rPr lang="en-US" sz="4400" b="1" dirty="0"/>
              <a:t>Kepler’s 1</a:t>
            </a:r>
            <a:r>
              <a:rPr lang="en-US" sz="4400" b="1" baseline="30000" dirty="0"/>
              <a:t>st</a:t>
            </a:r>
            <a:r>
              <a:rPr lang="en-US" sz="4400" b="1" dirty="0"/>
              <a:t> Law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sz="half" idx="2"/>
          </p:nvPr>
        </p:nvSpPr>
        <p:spPr>
          <a:xfrm>
            <a:off x="313083" y="1714500"/>
            <a:ext cx="3602933" cy="4411663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en-US" sz="2800" b="1" dirty="0"/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en-US" sz="2400" b="1" dirty="0"/>
              <a:t>All planets have 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en-US" sz="2400" b="1" dirty="0"/>
              <a:t>elliptical (oval) orbits.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400" u="sng" dirty="0"/>
              <a:t>Orbit</a:t>
            </a:r>
            <a:r>
              <a:rPr lang="en-US" sz="2400" dirty="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400" b="1" dirty="0"/>
              <a:t>path</a:t>
            </a:r>
            <a:r>
              <a:rPr lang="en-US" sz="2400" dirty="0"/>
              <a:t> a body takes as it </a:t>
            </a:r>
            <a:r>
              <a:rPr lang="en-US" sz="2400" b="1" dirty="0"/>
              <a:t>revolves</a:t>
            </a:r>
            <a:r>
              <a:rPr lang="en-US" sz="2400" dirty="0"/>
              <a:t> around another object.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400" u="sng" dirty="0"/>
              <a:t>Orbital Velocity (speed</a:t>
            </a:r>
            <a:r>
              <a:rPr lang="en-US" sz="2400" dirty="0"/>
              <a:t>)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faster when close to Sun.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B5E08821-C55D-426B-B8BF-6E74FFC2C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7370" y="2302807"/>
            <a:ext cx="3924300" cy="30956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5391A7-B90C-4E22-94FF-63738D18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570" y="784224"/>
            <a:ext cx="3008313" cy="708025"/>
          </a:xfrm>
        </p:spPr>
        <p:txBody>
          <a:bodyPr/>
          <a:lstStyle/>
          <a:p>
            <a:pPr algn="ctr"/>
            <a:r>
              <a:rPr lang="en-US" sz="4400" dirty="0"/>
              <a:t>Eccentricity</a:t>
            </a:r>
          </a:p>
        </p:txBody>
      </p:sp>
      <p:pic>
        <p:nvPicPr>
          <p:cNvPr id="6" name="Content Placeholder 5" descr="A picture containing green&#10;&#10;Description generated with high confidence">
            <a:extLst>
              <a:ext uri="{FF2B5EF4-FFF2-40B4-BE49-F238E27FC236}">
                <a16:creationId xmlns:a16="http://schemas.microsoft.com/office/drawing/2014/main" id="{BF9E4DF1-A3A4-484C-A83A-1877CBB41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2137834"/>
            <a:ext cx="5111750" cy="340783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73317-3930-49AF-9135-6BCDE3C07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9550" y="1790700"/>
            <a:ext cx="3255963" cy="4335463"/>
          </a:xfrm>
        </p:spPr>
        <p:txBody>
          <a:bodyPr/>
          <a:lstStyle/>
          <a:p>
            <a:pPr marL="609600" lvl="0" indent="-609600">
              <a:lnSpc>
                <a:spcPct val="80000"/>
              </a:lnSpc>
            </a:pPr>
            <a:r>
              <a:rPr lang="en-US" sz="2400" b="1" u="sng" dirty="0">
                <a:solidFill>
                  <a:prstClr val="black"/>
                </a:solidFill>
              </a:rPr>
              <a:t>Eccentricity</a:t>
            </a:r>
            <a:r>
              <a:rPr lang="en-US" sz="2400" dirty="0">
                <a:solidFill>
                  <a:prstClr val="black"/>
                </a:solidFill>
              </a:rPr>
              <a:t>  -  measures </a:t>
            </a:r>
          </a:p>
          <a:p>
            <a:pPr marL="609600" lvl="0" indent="-609600">
              <a:lnSpc>
                <a:spcPct val="80000"/>
              </a:lnSpc>
            </a:pPr>
            <a:r>
              <a:rPr lang="en-US" sz="2400" dirty="0">
                <a:solidFill>
                  <a:prstClr val="black"/>
                </a:solidFill>
              </a:rPr>
              <a:t>how elliptical</a:t>
            </a:r>
          </a:p>
          <a:p>
            <a:pPr marL="609600" lvl="0" indent="-609600">
              <a:lnSpc>
                <a:spcPct val="80000"/>
              </a:lnSpc>
            </a:pPr>
            <a:r>
              <a:rPr lang="en-US" sz="2400" dirty="0">
                <a:solidFill>
                  <a:prstClr val="black"/>
                </a:solidFill>
              </a:rPr>
              <a:t>(number from 0 – 1)</a:t>
            </a:r>
          </a:p>
          <a:p>
            <a:pPr marL="609600" lvl="0" indent="-609600">
              <a:lnSpc>
                <a:spcPct val="80000"/>
              </a:lnSpc>
            </a:pPr>
            <a:endParaRPr lang="en-US" sz="2400" dirty="0">
              <a:solidFill>
                <a:prstClr val="black"/>
              </a:solidFill>
            </a:endParaRPr>
          </a:p>
          <a:p>
            <a:pPr marL="609600" lvl="0" indent="-609600">
              <a:lnSpc>
                <a:spcPct val="80000"/>
              </a:lnSpc>
            </a:pPr>
            <a:r>
              <a:rPr lang="en-US" sz="2400" dirty="0">
                <a:solidFill>
                  <a:prstClr val="black"/>
                </a:solidFill>
              </a:rPr>
              <a:t>0.781 (high)</a:t>
            </a:r>
          </a:p>
          <a:p>
            <a:pPr marL="609600" lvl="0" indent="-609600">
              <a:lnSpc>
                <a:spcPct val="80000"/>
              </a:lnSpc>
            </a:pPr>
            <a:r>
              <a:rPr lang="en-US" sz="2400" dirty="0">
                <a:solidFill>
                  <a:prstClr val="black"/>
                </a:solidFill>
              </a:rPr>
              <a:t>0.241 (low)</a:t>
            </a:r>
          </a:p>
          <a:p>
            <a:pPr marL="609600" lvl="0" indent="-609600">
              <a:lnSpc>
                <a:spcPct val="80000"/>
              </a:lnSpc>
            </a:pPr>
            <a:endParaRPr lang="en-US" sz="2400" dirty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en-US" sz="2400" dirty="0">
                <a:solidFill>
                  <a:prstClr val="black"/>
                </a:solidFill>
              </a:rPr>
              <a:t>Two focuses (foci) with the Sun at one of the focuses.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680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01007" y="303591"/>
            <a:ext cx="4301693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328025" y="536520"/>
            <a:ext cx="3915950" cy="874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Kepler’s Laws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F54742-CB7B-4470-9D06-41E586945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025" y="2036335"/>
            <a:ext cx="3845052" cy="341093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2D2744-036F-46DA-B6C0-2FA69B1E4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9164" y="1444503"/>
            <a:ext cx="4034244" cy="3703760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defTabSz="914400" eaLnBrk="1" hangingPunct="1">
              <a:lnSpc>
                <a:spcPct val="90000"/>
              </a:lnSpc>
            </a:pPr>
            <a:endParaRPr lang="en-US" sz="2400" dirty="0"/>
          </a:p>
          <a:p>
            <a:pPr marL="285750" defTabSz="914400" eaLnBrk="1" hangingPunct="1">
              <a:lnSpc>
                <a:spcPct val="90000"/>
              </a:lnSpc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each triangle is the same area.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shows that a planet moves faster when close to the sun.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03CDC3-B069-4B22-BA0F-735D5D9FCFBB}"/>
              </a:ext>
            </a:extLst>
          </p:cNvPr>
          <p:cNvSpPr txBox="1"/>
          <p:nvPr/>
        </p:nvSpPr>
        <p:spPr>
          <a:xfrm>
            <a:off x="4834004" y="1332275"/>
            <a:ext cx="350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Law of Equal Areas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/>
              <a:t>Each triangle has the same area and the time it takes the planet to go from one position to the next is equal (one month).</a:t>
            </a:r>
          </a:p>
        </p:txBody>
      </p:sp>
      <p:pic>
        <p:nvPicPr>
          <p:cNvPr id="23554" name="Content Placeholder 3" descr="keppler2.GIF"/>
          <p:cNvPicPr>
            <a:picLocks noGrp="1" noChangeAspect="1"/>
          </p:cNvPicPr>
          <p:nvPr>
            <p:ph idx="1"/>
          </p:nvPr>
        </p:nvPicPr>
        <p:blipFill>
          <a:blip r:embed="rId2"/>
          <a:srcRect l="-30650" r="-306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5217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319212" y="375443"/>
            <a:ext cx="5495925" cy="712788"/>
          </a:xfrm>
        </p:spPr>
        <p:txBody>
          <a:bodyPr/>
          <a:lstStyle/>
          <a:p>
            <a:pPr algn="ctr" eaLnBrk="1" hangingPunct="1"/>
            <a:r>
              <a:rPr lang="en-US" sz="4400" b="1" dirty="0"/>
              <a:t>Kepler’s 3</a:t>
            </a:r>
            <a:r>
              <a:rPr lang="en-US" sz="4400" b="1" baseline="30000" dirty="0"/>
              <a:t>rd</a:t>
            </a:r>
            <a:r>
              <a:rPr lang="en-US" sz="4400" b="1" dirty="0"/>
              <a:t> Law</a:t>
            </a:r>
          </a:p>
        </p:txBody>
      </p:sp>
      <p:pic>
        <p:nvPicPr>
          <p:cNvPr id="4" name="Content Placeholder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572A3392-292D-4675-9B09-40E46195C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5514" y="1377948"/>
            <a:ext cx="5605459" cy="4870451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85C30A-76A6-4094-B0A2-E86E55B71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876" y="1876425"/>
            <a:ext cx="3086099" cy="42497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A planet’s period of revolution is related to its distance from Sun.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			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The farther away it is, the longer it takes.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13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1597</TotalTime>
  <Words>166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1_Office Theme</vt:lpstr>
      <vt:lpstr>Aim: What are Kepler’s laws of planetary motion?</vt:lpstr>
      <vt:lpstr>Kepler’s 1st Law</vt:lpstr>
      <vt:lpstr>Eccentricity</vt:lpstr>
      <vt:lpstr>Kepler’s Laws</vt:lpstr>
      <vt:lpstr>Each triangle has the same area and the time it takes the planet to go from one position to the next is equal (one month).</vt:lpstr>
      <vt:lpstr>Kepler’s 3rd Law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mf</dc:creator>
  <cp:lastModifiedBy>M F</cp:lastModifiedBy>
  <cp:revision>74</cp:revision>
  <cp:lastPrinted>2014-01-21T01:24:41Z</cp:lastPrinted>
  <dcterms:created xsi:type="dcterms:W3CDTF">2014-01-02T00:17:14Z</dcterms:created>
  <dcterms:modified xsi:type="dcterms:W3CDTF">2019-10-15T23:09:32Z</dcterms:modified>
</cp:coreProperties>
</file>