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3" r:id="rId2"/>
    <p:sldId id="265" r:id="rId3"/>
    <p:sldId id="264" r:id="rId4"/>
    <p:sldId id="266" r:id="rId5"/>
    <p:sldId id="267" r:id="rId6"/>
    <p:sldId id="268" r:id="rId7"/>
    <p:sldId id="277" r:id="rId8"/>
    <p:sldId id="269" r:id="rId9"/>
    <p:sldId id="270" r:id="rId10"/>
    <p:sldId id="278" r:id="rId11"/>
    <p:sldId id="271" r:id="rId12"/>
    <p:sldId id="272" r:id="rId13"/>
    <p:sldId id="273" r:id="rId14"/>
    <p:sldId id="274" r:id="rId15"/>
    <p:sldId id="275" r:id="rId16"/>
    <p:sldId id="276" r:id="rId17"/>
    <p:sldId id="280" r:id="rId18"/>
    <p:sldId id="291" r:id="rId19"/>
    <p:sldId id="292" r:id="rId20"/>
    <p:sldId id="281" r:id="rId21"/>
    <p:sldId id="283" r:id="rId22"/>
    <p:sldId id="284" r:id="rId23"/>
    <p:sldId id="285" r:id="rId24"/>
    <p:sldId id="286"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p:scale>
          <a:sx n="85" d="100"/>
          <a:sy n="85" d="100"/>
        </p:scale>
        <p:origin x="595"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70CF04A-BB25-4FC2-A471-8DCA2E319FB0}" type="datetimeFigureOut">
              <a:rPr lang="en-US" smtClean="0"/>
              <a:t>12/12/2021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0F21AE3-EFBA-4E0C-9036-E0490AD39AC5}" type="slidenum">
              <a:rPr lang="en-US" smtClean="0"/>
              <a:t>‹#›</a:t>
            </a:fld>
            <a:endParaRPr lang="en-US"/>
          </a:p>
        </p:txBody>
      </p:sp>
    </p:spTree>
    <p:extLst>
      <p:ext uri="{BB962C8B-B14F-4D97-AF65-F5344CB8AC3E}">
        <p14:creationId xmlns:p14="http://schemas.microsoft.com/office/powerpoint/2010/main" val="4203914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AAC87AF1-B1CF-4CF9-9551-1DBEFF54E024}"/>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70007" indent="-296033">
              <a:spcBef>
                <a:spcPct val="30000"/>
              </a:spcBef>
              <a:defRPr sz="1200">
                <a:solidFill>
                  <a:schemeClr val="tx1"/>
                </a:solidFill>
                <a:latin typeface="Arial" panose="020B0604020202020204" pitchFamily="34" charset="0"/>
                <a:cs typeface="Arial" panose="020B0604020202020204" pitchFamily="34" charset="0"/>
              </a:defRPr>
            </a:lvl2pPr>
            <a:lvl3pPr marL="1185747" indent="-236179">
              <a:spcBef>
                <a:spcPct val="30000"/>
              </a:spcBef>
              <a:defRPr sz="1200">
                <a:solidFill>
                  <a:schemeClr val="tx1"/>
                </a:solidFill>
                <a:latin typeface="Arial" panose="020B0604020202020204" pitchFamily="34" charset="0"/>
                <a:cs typeface="Arial" panose="020B0604020202020204" pitchFamily="34" charset="0"/>
              </a:defRPr>
            </a:lvl3pPr>
            <a:lvl4pPr marL="1661340" indent="-236179">
              <a:spcBef>
                <a:spcPct val="30000"/>
              </a:spcBef>
              <a:defRPr sz="1200">
                <a:solidFill>
                  <a:schemeClr val="tx1"/>
                </a:solidFill>
                <a:latin typeface="Arial" panose="020B0604020202020204" pitchFamily="34" charset="0"/>
                <a:cs typeface="Arial" panose="020B0604020202020204" pitchFamily="34" charset="0"/>
              </a:defRPr>
            </a:lvl4pPr>
            <a:lvl5pPr marL="2135315" indent="-236179">
              <a:spcBef>
                <a:spcPct val="30000"/>
              </a:spcBef>
              <a:defRPr sz="1200">
                <a:solidFill>
                  <a:schemeClr val="tx1"/>
                </a:solidFill>
                <a:latin typeface="Arial" panose="020B0604020202020204" pitchFamily="34" charset="0"/>
                <a:cs typeface="Arial" panose="020B0604020202020204" pitchFamily="34" charset="0"/>
              </a:defRPr>
            </a:lvl5pPr>
            <a:lvl6pPr marL="2601201" indent="-236179"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67088" indent="-236179"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32975" indent="-236179"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998862" indent="-236179"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2276438-7F4C-4EA5-A0E9-2300565981AE}" type="slidenum">
              <a:rPr lang="en-US" altLang="en-US"/>
              <a:pPr>
                <a:spcBef>
                  <a:spcPct val="0"/>
                </a:spcBef>
              </a:pPr>
              <a:t>1</a:t>
            </a:fld>
            <a:endParaRPr lang="en-US" altLang="en-US"/>
          </a:p>
        </p:txBody>
      </p:sp>
      <p:sp>
        <p:nvSpPr>
          <p:cNvPr id="14339" name="Rectangle 2">
            <a:extLst>
              <a:ext uri="{FF2B5EF4-FFF2-40B4-BE49-F238E27FC236}">
                <a16:creationId xmlns:a16="http://schemas.microsoft.com/office/drawing/2014/main" id="{B286B124-F99C-4BA0-8A5A-4B904788A4E6}"/>
              </a:ext>
            </a:extLst>
          </p:cNvPr>
          <p:cNvSpPr>
            <a:spLocks noGrp="1" noRot="1" noChangeAspect="1" noChangeArrowheads="1" noTextEdit="1"/>
          </p:cNvSpPr>
          <p:nvPr>
            <p:ph type="sldImg"/>
          </p:nvPr>
        </p:nvSpPr>
        <p:spPr>
          <a:xfrm>
            <a:off x="430213" y="706438"/>
            <a:ext cx="6307137" cy="3548062"/>
          </a:xfrm>
          <a:solidFill>
            <a:srgbClr val="FFFFFF"/>
          </a:solidFill>
          <a:ln/>
        </p:spPr>
      </p:sp>
      <p:sp>
        <p:nvSpPr>
          <p:cNvPr id="14340" name="Rectangle 3">
            <a:extLst>
              <a:ext uri="{FF2B5EF4-FFF2-40B4-BE49-F238E27FC236}">
                <a16:creationId xmlns:a16="http://schemas.microsoft.com/office/drawing/2014/main" id="{5CDFDD2B-752D-4D66-B6FC-EA181C9D35B2}"/>
              </a:ext>
            </a:extLst>
          </p:cNvPr>
          <p:cNvSpPr>
            <a:spLocks noGrp="1" noChangeArrowheads="1"/>
          </p:cNvSpPr>
          <p:nvPr>
            <p:ph type="body" idx="1"/>
          </p:nvPr>
        </p:nvSpPr>
        <p:spPr>
          <a:xfrm>
            <a:off x="717268" y="4490032"/>
            <a:ext cx="5731651" cy="4254394"/>
          </a:xfrm>
          <a:solidFill>
            <a:srgbClr val="FFFFFF"/>
          </a:solidFill>
          <a:ln>
            <a:solidFill>
              <a:srgbClr val="000000"/>
            </a:solidFill>
            <a:miter lim="800000"/>
            <a:headEnd/>
            <a:tailEnd/>
          </a:ln>
        </p:spPr>
        <p:txBody>
          <a:bodyPr/>
          <a:lstStyle/>
          <a:p>
            <a:pPr eaLnBrk="1" hangingPunct="1"/>
            <a:r>
              <a:rPr lang="en-US" altLang="en-US" b="1">
                <a:latin typeface="Arial" panose="020B0604020202020204" pitchFamily="34" charset="0"/>
                <a:cs typeface="Arial" panose="020B0604020202020204" pitchFamily="34" charset="0"/>
              </a:rPr>
              <a:t>OBJECTIVE 14| Discuss the strengths and weaknesses of continuous and partial reinforcement schedules, and identify four schedules of partial reinforcements.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C238E-9787-4683-B497-01C6CF2749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E13D1D-CF58-4B14-8DBB-74D6A38C52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0EE445-5797-405A-9537-C90D525FB7A5}"/>
              </a:ext>
            </a:extLst>
          </p:cNvPr>
          <p:cNvSpPr>
            <a:spLocks noGrp="1"/>
          </p:cNvSpPr>
          <p:nvPr>
            <p:ph type="dt" sz="half" idx="10"/>
          </p:nvPr>
        </p:nvSpPr>
        <p:spPr/>
        <p:txBody>
          <a:bodyPr/>
          <a:lstStyle/>
          <a:p>
            <a:fld id="{7E6EDAE8-1B80-4AF2-8823-4F42BA965479}" type="datetimeFigureOut">
              <a:rPr lang="en-US" smtClean="0"/>
              <a:t>12/12/2021</a:t>
            </a:fld>
            <a:endParaRPr lang="en-US"/>
          </a:p>
        </p:txBody>
      </p:sp>
      <p:sp>
        <p:nvSpPr>
          <p:cNvPr id="5" name="Footer Placeholder 4">
            <a:extLst>
              <a:ext uri="{FF2B5EF4-FFF2-40B4-BE49-F238E27FC236}">
                <a16:creationId xmlns:a16="http://schemas.microsoft.com/office/drawing/2014/main" id="{371368A7-3FCD-4F50-B101-C1201EF283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24252B-80A6-42BA-8C8A-EFC934FD6AF6}"/>
              </a:ext>
            </a:extLst>
          </p:cNvPr>
          <p:cNvSpPr>
            <a:spLocks noGrp="1"/>
          </p:cNvSpPr>
          <p:nvPr>
            <p:ph type="sldNum" sz="quarter" idx="12"/>
          </p:nvPr>
        </p:nvSpPr>
        <p:spPr/>
        <p:txBody>
          <a:bodyPr/>
          <a:lstStyle/>
          <a:p>
            <a:fld id="{C3C9D20F-4ADC-499F-8A78-344CA783BE4F}" type="slidenum">
              <a:rPr lang="en-US" smtClean="0"/>
              <a:t>‹#›</a:t>
            </a:fld>
            <a:endParaRPr lang="en-US"/>
          </a:p>
        </p:txBody>
      </p:sp>
    </p:spTree>
    <p:extLst>
      <p:ext uri="{BB962C8B-B14F-4D97-AF65-F5344CB8AC3E}">
        <p14:creationId xmlns:p14="http://schemas.microsoft.com/office/powerpoint/2010/main" val="98887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4F117-AFD2-40D6-9748-6F01BCFDDF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861F41-F694-4EB3-8395-99AFF3D1016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7A9B86-F7BF-4FC5-AAD0-DED6BE3DF1CD}"/>
              </a:ext>
            </a:extLst>
          </p:cNvPr>
          <p:cNvSpPr>
            <a:spLocks noGrp="1"/>
          </p:cNvSpPr>
          <p:nvPr>
            <p:ph type="dt" sz="half" idx="10"/>
          </p:nvPr>
        </p:nvSpPr>
        <p:spPr/>
        <p:txBody>
          <a:bodyPr/>
          <a:lstStyle/>
          <a:p>
            <a:fld id="{7E6EDAE8-1B80-4AF2-8823-4F42BA965479}" type="datetimeFigureOut">
              <a:rPr lang="en-US" smtClean="0"/>
              <a:t>12/12/2021</a:t>
            </a:fld>
            <a:endParaRPr lang="en-US"/>
          </a:p>
        </p:txBody>
      </p:sp>
      <p:sp>
        <p:nvSpPr>
          <p:cNvPr id="5" name="Footer Placeholder 4">
            <a:extLst>
              <a:ext uri="{FF2B5EF4-FFF2-40B4-BE49-F238E27FC236}">
                <a16:creationId xmlns:a16="http://schemas.microsoft.com/office/drawing/2014/main" id="{7C4FD61C-552E-4DCB-8D87-62D2C3B2E1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BE5558-B092-41DB-B81C-1AEE38E9909C}"/>
              </a:ext>
            </a:extLst>
          </p:cNvPr>
          <p:cNvSpPr>
            <a:spLocks noGrp="1"/>
          </p:cNvSpPr>
          <p:nvPr>
            <p:ph type="sldNum" sz="quarter" idx="12"/>
          </p:nvPr>
        </p:nvSpPr>
        <p:spPr/>
        <p:txBody>
          <a:bodyPr/>
          <a:lstStyle/>
          <a:p>
            <a:fld id="{C3C9D20F-4ADC-499F-8A78-344CA783BE4F}" type="slidenum">
              <a:rPr lang="en-US" smtClean="0"/>
              <a:t>‹#›</a:t>
            </a:fld>
            <a:endParaRPr lang="en-US"/>
          </a:p>
        </p:txBody>
      </p:sp>
    </p:spTree>
    <p:extLst>
      <p:ext uri="{BB962C8B-B14F-4D97-AF65-F5344CB8AC3E}">
        <p14:creationId xmlns:p14="http://schemas.microsoft.com/office/powerpoint/2010/main" val="2395596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53AEB-D076-46B9-B30C-7594A52781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A92C24-43A9-4D0D-BD96-1E85970B6C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8F34EDC-1F91-4476-80F9-927D1DA04C2A}"/>
              </a:ext>
            </a:extLst>
          </p:cNvPr>
          <p:cNvSpPr>
            <a:spLocks noGrp="1"/>
          </p:cNvSpPr>
          <p:nvPr>
            <p:ph type="dt" sz="half" idx="10"/>
          </p:nvPr>
        </p:nvSpPr>
        <p:spPr/>
        <p:txBody>
          <a:bodyPr/>
          <a:lstStyle/>
          <a:p>
            <a:fld id="{7E6EDAE8-1B80-4AF2-8823-4F42BA965479}" type="datetimeFigureOut">
              <a:rPr lang="en-US" smtClean="0"/>
              <a:t>12/12/2021</a:t>
            </a:fld>
            <a:endParaRPr lang="en-US"/>
          </a:p>
        </p:txBody>
      </p:sp>
      <p:sp>
        <p:nvSpPr>
          <p:cNvPr id="5" name="Footer Placeholder 4">
            <a:extLst>
              <a:ext uri="{FF2B5EF4-FFF2-40B4-BE49-F238E27FC236}">
                <a16:creationId xmlns:a16="http://schemas.microsoft.com/office/drawing/2014/main" id="{8C3C941B-27F9-4248-8605-B732EDC467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B369B7-1CC1-4ED0-88A4-FF1972572C5F}"/>
              </a:ext>
            </a:extLst>
          </p:cNvPr>
          <p:cNvSpPr>
            <a:spLocks noGrp="1"/>
          </p:cNvSpPr>
          <p:nvPr>
            <p:ph type="sldNum" sz="quarter" idx="12"/>
          </p:nvPr>
        </p:nvSpPr>
        <p:spPr/>
        <p:txBody>
          <a:bodyPr/>
          <a:lstStyle/>
          <a:p>
            <a:fld id="{C3C9D20F-4ADC-499F-8A78-344CA783BE4F}" type="slidenum">
              <a:rPr lang="en-US" smtClean="0"/>
              <a:t>‹#›</a:t>
            </a:fld>
            <a:endParaRPr lang="en-US"/>
          </a:p>
        </p:txBody>
      </p:sp>
    </p:spTree>
    <p:extLst>
      <p:ext uri="{BB962C8B-B14F-4D97-AF65-F5344CB8AC3E}">
        <p14:creationId xmlns:p14="http://schemas.microsoft.com/office/powerpoint/2010/main" val="1087951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46FF-09DB-49F3-A52B-6C75361E1D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03ADE5-E723-4A53-9111-AD05D5E6BC4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137AE9-900B-484F-BF20-DB83981862B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B71E2A-8E21-4A3F-9D79-7F81FF76FD31}"/>
              </a:ext>
            </a:extLst>
          </p:cNvPr>
          <p:cNvSpPr>
            <a:spLocks noGrp="1"/>
          </p:cNvSpPr>
          <p:nvPr>
            <p:ph type="dt" sz="half" idx="10"/>
          </p:nvPr>
        </p:nvSpPr>
        <p:spPr/>
        <p:txBody>
          <a:bodyPr/>
          <a:lstStyle/>
          <a:p>
            <a:fld id="{7E6EDAE8-1B80-4AF2-8823-4F42BA965479}" type="datetimeFigureOut">
              <a:rPr lang="en-US" smtClean="0"/>
              <a:t>12/12/2021</a:t>
            </a:fld>
            <a:endParaRPr lang="en-US"/>
          </a:p>
        </p:txBody>
      </p:sp>
      <p:sp>
        <p:nvSpPr>
          <p:cNvPr id="6" name="Footer Placeholder 5">
            <a:extLst>
              <a:ext uri="{FF2B5EF4-FFF2-40B4-BE49-F238E27FC236}">
                <a16:creationId xmlns:a16="http://schemas.microsoft.com/office/drawing/2014/main" id="{6EABD17A-DA9A-49A8-ABD1-E372B15332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EC7988-68E4-45C3-A4D8-C9D30305078D}"/>
              </a:ext>
            </a:extLst>
          </p:cNvPr>
          <p:cNvSpPr>
            <a:spLocks noGrp="1"/>
          </p:cNvSpPr>
          <p:nvPr>
            <p:ph type="sldNum" sz="quarter" idx="12"/>
          </p:nvPr>
        </p:nvSpPr>
        <p:spPr/>
        <p:txBody>
          <a:bodyPr/>
          <a:lstStyle/>
          <a:p>
            <a:fld id="{C3C9D20F-4ADC-499F-8A78-344CA783BE4F}" type="slidenum">
              <a:rPr lang="en-US" smtClean="0"/>
              <a:t>‹#›</a:t>
            </a:fld>
            <a:endParaRPr lang="en-US"/>
          </a:p>
        </p:txBody>
      </p:sp>
    </p:spTree>
    <p:extLst>
      <p:ext uri="{BB962C8B-B14F-4D97-AF65-F5344CB8AC3E}">
        <p14:creationId xmlns:p14="http://schemas.microsoft.com/office/powerpoint/2010/main" val="1269240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55267-E273-483E-9C65-83B194EE759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2036D6-3D3D-466E-916E-EBD63372BC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F9E4375-4D14-4954-ACB8-8120835B066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ADE589-BA88-494F-8D88-439DFB7336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7241D20-E1EF-48CA-A930-10BC5B8783A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BB4168-B2F9-43CB-801B-5EBF6A649D99}"/>
              </a:ext>
            </a:extLst>
          </p:cNvPr>
          <p:cNvSpPr>
            <a:spLocks noGrp="1"/>
          </p:cNvSpPr>
          <p:nvPr>
            <p:ph type="dt" sz="half" idx="10"/>
          </p:nvPr>
        </p:nvSpPr>
        <p:spPr/>
        <p:txBody>
          <a:bodyPr/>
          <a:lstStyle/>
          <a:p>
            <a:fld id="{7E6EDAE8-1B80-4AF2-8823-4F42BA965479}" type="datetimeFigureOut">
              <a:rPr lang="en-US" smtClean="0"/>
              <a:t>12/12/2021</a:t>
            </a:fld>
            <a:endParaRPr lang="en-US"/>
          </a:p>
        </p:txBody>
      </p:sp>
      <p:sp>
        <p:nvSpPr>
          <p:cNvPr id="8" name="Footer Placeholder 7">
            <a:extLst>
              <a:ext uri="{FF2B5EF4-FFF2-40B4-BE49-F238E27FC236}">
                <a16:creationId xmlns:a16="http://schemas.microsoft.com/office/drawing/2014/main" id="{A8EE0491-A848-4F3B-AFE3-636E2DDE34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FD4B73-2B48-4E65-ADBF-AAD33007FE5A}"/>
              </a:ext>
            </a:extLst>
          </p:cNvPr>
          <p:cNvSpPr>
            <a:spLocks noGrp="1"/>
          </p:cNvSpPr>
          <p:nvPr>
            <p:ph type="sldNum" sz="quarter" idx="12"/>
          </p:nvPr>
        </p:nvSpPr>
        <p:spPr/>
        <p:txBody>
          <a:bodyPr/>
          <a:lstStyle/>
          <a:p>
            <a:fld id="{C3C9D20F-4ADC-499F-8A78-344CA783BE4F}" type="slidenum">
              <a:rPr lang="en-US" smtClean="0"/>
              <a:t>‹#›</a:t>
            </a:fld>
            <a:endParaRPr lang="en-US"/>
          </a:p>
        </p:txBody>
      </p:sp>
    </p:spTree>
    <p:extLst>
      <p:ext uri="{BB962C8B-B14F-4D97-AF65-F5344CB8AC3E}">
        <p14:creationId xmlns:p14="http://schemas.microsoft.com/office/powerpoint/2010/main" val="1144749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1708D-4BFF-4D5D-9DFC-95F52BDE44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23D1C3-B97E-4510-AC67-2D0F523AB890}"/>
              </a:ext>
            </a:extLst>
          </p:cNvPr>
          <p:cNvSpPr>
            <a:spLocks noGrp="1"/>
          </p:cNvSpPr>
          <p:nvPr>
            <p:ph type="dt" sz="half" idx="10"/>
          </p:nvPr>
        </p:nvSpPr>
        <p:spPr/>
        <p:txBody>
          <a:bodyPr/>
          <a:lstStyle/>
          <a:p>
            <a:fld id="{7E6EDAE8-1B80-4AF2-8823-4F42BA965479}" type="datetimeFigureOut">
              <a:rPr lang="en-US" smtClean="0"/>
              <a:t>12/12/2021</a:t>
            </a:fld>
            <a:endParaRPr lang="en-US"/>
          </a:p>
        </p:txBody>
      </p:sp>
      <p:sp>
        <p:nvSpPr>
          <p:cNvPr id="4" name="Footer Placeholder 3">
            <a:extLst>
              <a:ext uri="{FF2B5EF4-FFF2-40B4-BE49-F238E27FC236}">
                <a16:creationId xmlns:a16="http://schemas.microsoft.com/office/drawing/2014/main" id="{2AF64C69-55E1-4433-88BE-9B2CE33615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9DBE37-461A-433A-9BFF-B6A134AB75FE}"/>
              </a:ext>
            </a:extLst>
          </p:cNvPr>
          <p:cNvSpPr>
            <a:spLocks noGrp="1"/>
          </p:cNvSpPr>
          <p:nvPr>
            <p:ph type="sldNum" sz="quarter" idx="12"/>
          </p:nvPr>
        </p:nvSpPr>
        <p:spPr/>
        <p:txBody>
          <a:bodyPr/>
          <a:lstStyle/>
          <a:p>
            <a:fld id="{C3C9D20F-4ADC-499F-8A78-344CA783BE4F}" type="slidenum">
              <a:rPr lang="en-US" smtClean="0"/>
              <a:t>‹#›</a:t>
            </a:fld>
            <a:endParaRPr lang="en-US"/>
          </a:p>
        </p:txBody>
      </p:sp>
    </p:spTree>
    <p:extLst>
      <p:ext uri="{BB962C8B-B14F-4D97-AF65-F5344CB8AC3E}">
        <p14:creationId xmlns:p14="http://schemas.microsoft.com/office/powerpoint/2010/main" val="3473768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8E715-CF47-417D-ABCB-BBFC99A51F8D}"/>
              </a:ext>
            </a:extLst>
          </p:cNvPr>
          <p:cNvSpPr>
            <a:spLocks noGrp="1"/>
          </p:cNvSpPr>
          <p:nvPr>
            <p:ph type="dt" sz="half" idx="10"/>
          </p:nvPr>
        </p:nvSpPr>
        <p:spPr/>
        <p:txBody>
          <a:bodyPr/>
          <a:lstStyle/>
          <a:p>
            <a:fld id="{7E6EDAE8-1B80-4AF2-8823-4F42BA965479}" type="datetimeFigureOut">
              <a:rPr lang="en-US" smtClean="0"/>
              <a:t>12/12/2021</a:t>
            </a:fld>
            <a:endParaRPr lang="en-US"/>
          </a:p>
        </p:txBody>
      </p:sp>
      <p:sp>
        <p:nvSpPr>
          <p:cNvPr id="3" name="Footer Placeholder 2">
            <a:extLst>
              <a:ext uri="{FF2B5EF4-FFF2-40B4-BE49-F238E27FC236}">
                <a16:creationId xmlns:a16="http://schemas.microsoft.com/office/drawing/2014/main" id="{0E2307C2-427B-492F-A935-01AE939095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88DB6F-EF7D-4D1F-A148-CC58034F43B0}"/>
              </a:ext>
            </a:extLst>
          </p:cNvPr>
          <p:cNvSpPr>
            <a:spLocks noGrp="1"/>
          </p:cNvSpPr>
          <p:nvPr>
            <p:ph type="sldNum" sz="quarter" idx="12"/>
          </p:nvPr>
        </p:nvSpPr>
        <p:spPr/>
        <p:txBody>
          <a:bodyPr/>
          <a:lstStyle/>
          <a:p>
            <a:fld id="{C3C9D20F-4ADC-499F-8A78-344CA783BE4F}" type="slidenum">
              <a:rPr lang="en-US" smtClean="0"/>
              <a:t>‹#›</a:t>
            </a:fld>
            <a:endParaRPr lang="en-US"/>
          </a:p>
        </p:txBody>
      </p:sp>
    </p:spTree>
    <p:extLst>
      <p:ext uri="{BB962C8B-B14F-4D97-AF65-F5344CB8AC3E}">
        <p14:creationId xmlns:p14="http://schemas.microsoft.com/office/powerpoint/2010/main" val="2727064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D681B-7BA5-4F9C-A222-79F5615DAC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946BCF-7DC4-4CFD-BFDD-2125332C2C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2BE5B9-0157-4235-8E65-509CE83B48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4E7E7BF-2CE2-485D-9B50-33685DC4B0E1}"/>
              </a:ext>
            </a:extLst>
          </p:cNvPr>
          <p:cNvSpPr>
            <a:spLocks noGrp="1"/>
          </p:cNvSpPr>
          <p:nvPr>
            <p:ph type="dt" sz="half" idx="10"/>
          </p:nvPr>
        </p:nvSpPr>
        <p:spPr/>
        <p:txBody>
          <a:bodyPr/>
          <a:lstStyle/>
          <a:p>
            <a:fld id="{7E6EDAE8-1B80-4AF2-8823-4F42BA965479}" type="datetimeFigureOut">
              <a:rPr lang="en-US" smtClean="0"/>
              <a:t>12/12/2021</a:t>
            </a:fld>
            <a:endParaRPr lang="en-US"/>
          </a:p>
        </p:txBody>
      </p:sp>
      <p:sp>
        <p:nvSpPr>
          <p:cNvPr id="6" name="Footer Placeholder 5">
            <a:extLst>
              <a:ext uri="{FF2B5EF4-FFF2-40B4-BE49-F238E27FC236}">
                <a16:creationId xmlns:a16="http://schemas.microsoft.com/office/drawing/2014/main" id="{3FD41CE2-6059-467D-AA50-C41552E31A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E14963-6BD0-4E80-B735-465AA928AD95}"/>
              </a:ext>
            </a:extLst>
          </p:cNvPr>
          <p:cNvSpPr>
            <a:spLocks noGrp="1"/>
          </p:cNvSpPr>
          <p:nvPr>
            <p:ph type="sldNum" sz="quarter" idx="12"/>
          </p:nvPr>
        </p:nvSpPr>
        <p:spPr/>
        <p:txBody>
          <a:bodyPr/>
          <a:lstStyle/>
          <a:p>
            <a:fld id="{C3C9D20F-4ADC-499F-8A78-344CA783BE4F}" type="slidenum">
              <a:rPr lang="en-US" smtClean="0"/>
              <a:t>‹#›</a:t>
            </a:fld>
            <a:endParaRPr lang="en-US"/>
          </a:p>
        </p:txBody>
      </p:sp>
    </p:spTree>
    <p:extLst>
      <p:ext uri="{BB962C8B-B14F-4D97-AF65-F5344CB8AC3E}">
        <p14:creationId xmlns:p14="http://schemas.microsoft.com/office/powerpoint/2010/main" val="2243138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E2758-6078-44B6-9028-BA723B7C44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3C6FA4-A77B-410F-8E66-E22F53C33A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8925A6-D874-4CC7-B671-F6F8C1EEDE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918904B-878B-4B81-B8A0-017EC87F704D}"/>
              </a:ext>
            </a:extLst>
          </p:cNvPr>
          <p:cNvSpPr>
            <a:spLocks noGrp="1"/>
          </p:cNvSpPr>
          <p:nvPr>
            <p:ph type="dt" sz="half" idx="10"/>
          </p:nvPr>
        </p:nvSpPr>
        <p:spPr/>
        <p:txBody>
          <a:bodyPr/>
          <a:lstStyle/>
          <a:p>
            <a:fld id="{7E6EDAE8-1B80-4AF2-8823-4F42BA965479}" type="datetimeFigureOut">
              <a:rPr lang="en-US" smtClean="0"/>
              <a:t>12/12/2021</a:t>
            </a:fld>
            <a:endParaRPr lang="en-US"/>
          </a:p>
        </p:txBody>
      </p:sp>
      <p:sp>
        <p:nvSpPr>
          <p:cNvPr id="6" name="Footer Placeholder 5">
            <a:extLst>
              <a:ext uri="{FF2B5EF4-FFF2-40B4-BE49-F238E27FC236}">
                <a16:creationId xmlns:a16="http://schemas.microsoft.com/office/drawing/2014/main" id="{F7EA6CFF-F833-49CC-A0B1-63EB1F24E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B55A52-B590-43CD-87B7-D370DCC5FF99}"/>
              </a:ext>
            </a:extLst>
          </p:cNvPr>
          <p:cNvSpPr>
            <a:spLocks noGrp="1"/>
          </p:cNvSpPr>
          <p:nvPr>
            <p:ph type="sldNum" sz="quarter" idx="12"/>
          </p:nvPr>
        </p:nvSpPr>
        <p:spPr/>
        <p:txBody>
          <a:bodyPr/>
          <a:lstStyle/>
          <a:p>
            <a:fld id="{C3C9D20F-4ADC-499F-8A78-344CA783BE4F}" type="slidenum">
              <a:rPr lang="en-US" smtClean="0"/>
              <a:t>‹#›</a:t>
            </a:fld>
            <a:endParaRPr lang="en-US"/>
          </a:p>
        </p:txBody>
      </p:sp>
    </p:spTree>
    <p:extLst>
      <p:ext uri="{BB962C8B-B14F-4D97-AF65-F5344CB8AC3E}">
        <p14:creationId xmlns:p14="http://schemas.microsoft.com/office/powerpoint/2010/main" val="2197164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F82E6-C9E4-470D-A836-8010617F25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A3A355-0578-4953-A74E-0BAE7BB5158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4FD8A-ED6E-4202-8E45-84E8D7670EE9}"/>
              </a:ext>
            </a:extLst>
          </p:cNvPr>
          <p:cNvSpPr>
            <a:spLocks noGrp="1"/>
          </p:cNvSpPr>
          <p:nvPr>
            <p:ph type="dt" sz="half" idx="10"/>
          </p:nvPr>
        </p:nvSpPr>
        <p:spPr/>
        <p:txBody>
          <a:bodyPr/>
          <a:lstStyle/>
          <a:p>
            <a:fld id="{7E6EDAE8-1B80-4AF2-8823-4F42BA965479}" type="datetimeFigureOut">
              <a:rPr lang="en-US" smtClean="0"/>
              <a:t>12/12/2021</a:t>
            </a:fld>
            <a:endParaRPr lang="en-US"/>
          </a:p>
        </p:txBody>
      </p:sp>
      <p:sp>
        <p:nvSpPr>
          <p:cNvPr id="5" name="Footer Placeholder 4">
            <a:extLst>
              <a:ext uri="{FF2B5EF4-FFF2-40B4-BE49-F238E27FC236}">
                <a16:creationId xmlns:a16="http://schemas.microsoft.com/office/drawing/2014/main" id="{BA5B964F-8683-4DFD-B3A3-4E60E3D91C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06C7C6-D6F8-4564-8A54-295DD321D771}"/>
              </a:ext>
            </a:extLst>
          </p:cNvPr>
          <p:cNvSpPr>
            <a:spLocks noGrp="1"/>
          </p:cNvSpPr>
          <p:nvPr>
            <p:ph type="sldNum" sz="quarter" idx="12"/>
          </p:nvPr>
        </p:nvSpPr>
        <p:spPr/>
        <p:txBody>
          <a:bodyPr/>
          <a:lstStyle/>
          <a:p>
            <a:fld id="{C3C9D20F-4ADC-499F-8A78-344CA783BE4F}" type="slidenum">
              <a:rPr lang="en-US" smtClean="0"/>
              <a:t>‹#›</a:t>
            </a:fld>
            <a:endParaRPr lang="en-US"/>
          </a:p>
        </p:txBody>
      </p:sp>
    </p:spTree>
    <p:extLst>
      <p:ext uri="{BB962C8B-B14F-4D97-AF65-F5344CB8AC3E}">
        <p14:creationId xmlns:p14="http://schemas.microsoft.com/office/powerpoint/2010/main" val="3825677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4EB033-80BD-462F-AC44-3BCDB2D49C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380212-0FA1-4A10-B11B-F604DB3BC17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0CDF4-1060-46DE-A3D7-D84FF8570A37}"/>
              </a:ext>
            </a:extLst>
          </p:cNvPr>
          <p:cNvSpPr>
            <a:spLocks noGrp="1"/>
          </p:cNvSpPr>
          <p:nvPr>
            <p:ph type="dt" sz="half" idx="10"/>
          </p:nvPr>
        </p:nvSpPr>
        <p:spPr/>
        <p:txBody>
          <a:bodyPr/>
          <a:lstStyle/>
          <a:p>
            <a:fld id="{7E6EDAE8-1B80-4AF2-8823-4F42BA965479}" type="datetimeFigureOut">
              <a:rPr lang="en-US" smtClean="0"/>
              <a:t>12/12/2021</a:t>
            </a:fld>
            <a:endParaRPr lang="en-US"/>
          </a:p>
        </p:txBody>
      </p:sp>
      <p:sp>
        <p:nvSpPr>
          <p:cNvPr id="5" name="Footer Placeholder 4">
            <a:extLst>
              <a:ext uri="{FF2B5EF4-FFF2-40B4-BE49-F238E27FC236}">
                <a16:creationId xmlns:a16="http://schemas.microsoft.com/office/drawing/2014/main" id="{72B6B5AB-7293-409B-BF46-8C160AFB55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DC740A-D832-4BFF-BA09-7FBEA33B4A63}"/>
              </a:ext>
            </a:extLst>
          </p:cNvPr>
          <p:cNvSpPr>
            <a:spLocks noGrp="1"/>
          </p:cNvSpPr>
          <p:nvPr>
            <p:ph type="sldNum" sz="quarter" idx="12"/>
          </p:nvPr>
        </p:nvSpPr>
        <p:spPr/>
        <p:txBody>
          <a:bodyPr/>
          <a:lstStyle/>
          <a:p>
            <a:fld id="{C3C9D20F-4ADC-499F-8A78-344CA783BE4F}" type="slidenum">
              <a:rPr lang="en-US" smtClean="0"/>
              <a:t>‹#›</a:t>
            </a:fld>
            <a:endParaRPr lang="en-US"/>
          </a:p>
        </p:txBody>
      </p:sp>
    </p:spTree>
    <p:extLst>
      <p:ext uri="{BB962C8B-B14F-4D97-AF65-F5344CB8AC3E}">
        <p14:creationId xmlns:p14="http://schemas.microsoft.com/office/powerpoint/2010/main" val="2008139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371271-DBCC-412D-836F-2850E65917D1}"/>
              </a:ext>
            </a:extLst>
          </p:cNvPr>
          <p:cNvSpPr>
            <a:spLocks noGrp="1"/>
          </p:cNvSpPr>
          <p:nvPr>
            <p:ph type="dt" sz="half" idx="10"/>
          </p:nvPr>
        </p:nvSpPr>
        <p:spPr>
          <a:xfrm>
            <a:off x="914400" y="6248400"/>
            <a:ext cx="2540000" cy="45720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Footer Placeholder 5">
            <a:extLst>
              <a:ext uri="{FF2B5EF4-FFF2-40B4-BE49-F238E27FC236}">
                <a16:creationId xmlns:a16="http://schemas.microsoft.com/office/drawing/2014/main" id="{FF60AE59-284B-4B83-B0B5-7352EF220432}"/>
              </a:ext>
            </a:extLst>
          </p:cNvPr>
          <p:cNvSpPr>
            <a:spLocks noGrp="1"/>
          </p:cNvSpPr>
          <p:nvPr>
            <p:ph type="ftr" sz="quarter" idx="11"/>
          </p:nvPr>
        </p:nvSpPr>
        <p:spPr>
          <a:xfrm>
            <a:off x="4165600" y="6248400"/>
            <a:ext cx="3860800" cy="45720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377AEBD3-198F-4B06-A803-6F13A69B4C9F}"/>
              </a:ext>
            </a:extLst>
          </p:cNvPr>
          <p:cNvSpPr>
            <a:spLocks noGrp="1"/>
          </p:cNvSpPr>
          <p:nvPr>
            <p:ph type="sldNum" sz="quarter" idx="12"/>
          </p:nvPr>
        </p:nvSpPr>
        <p:spPr>
          <a:xfrm>
            <a:off x="8737600" y="6248400"/>
            <a:ext cx="2540000" cy="457200"/>
          </a:xfrm>
        </p:spPr>
        <p:txBody>
          <a:bodyPr/>
          <a:lstStyle>
            <a:lvl1pPr>
              <a:defRPr smtClean="0"/>
            </a:lvl1pPr>
          </a:lstStyle>
          <a:p>
            <a:pPr>
              <a:defRPr/>
            </a:pPr>
            <a:fld id="{CCA8839B-46F4-4CE5-86ED-98C31CEF924D}" type="slidenum">
              <a:rPr lang="en-US" altLang="en-US"/>
              <a:pPr>
                <a:defRPr/>
              </a:pPr>
              <a:t>‹#›</a:t>
            </a:fld>
            <a:endParaRPr lang="en-US" altLang="en-US"/>
          </a:p>
        </p:txBody>
      </p:sp>
    </p:spTree>
    <p:extLst>
      <p:ext uri="{BB962C8B-B14F-4D97-AF65-F5344CB8AC3E}">
        <p14:creationId xmlns:p14="http://schemas.microsoft.com/office/powerpoint/2010/main" val="943596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B9E90B16-4299-4E42-9C2A-62CA29F004B3}"/>
              </a:ext>
            </a:extLst>
          </p:cNvPr>
          <p:cNvSpPr>
            <a:spLocks noGrp="1"/>
          </p:cNvSpPr>
          <p:nvPr>
            <p:ph type="dt" sz="half" idx="10"/>
          </p:nvPr>
        </p:nvSpPr>
        <p:spPr>
          <a:xfrm>
            <a:off x="914400" y="6248400"/>
            <a:ext cx="2540000" cy="457200"/>
          </a:xfrm>
          <a:prstGeom prst="rect">
            <a:avLst/>
          </a:prstGeom>
        </p:spPr>
        <p:txBody>
          <a:bodyPr/>
          <a:lstStyle>
            <a:lvl1pPr eaLnBrk="1" hangingPunct="1">
              <a:defRPr>
                <a:latin typeface="Arial" charset="0"/>
                <a:cs typeface="Arial" charset="0"/>
              </a:defRPr>
            </a:lvl1pPr>
          </a:lstStyle>
          <a:p>
            <a:pPr>
              <a:defRPr/>
            </a:pPr>
            <a:endParaRPr lang="en-US"/>
          </a:p>
        </p:txBody>
      </p:sp>
      <p:sp>
        <p:nvSpPr>
          <p:cNvPr id="4" name="Footer Placeholder 3">
            <a:extLst>
              <a:ext uri="{FF2B5EF4-FFF2-40B4-BE49-F238E27FC236}">
                <a16:creationId xmlns:a16="http://schemas.microsoft.com/office/drawing/2014/main" id="{2D73DFFC-FD6A-42A1-8269-53984EED0E44}"/>
              </a:ext>
            </a:extLst>
          </p:cNvPr>
          <p:cNvSpPr>
            <a:spLocks noGrp="1"/>
          </p:cNvSpPr>
          <p:nvPr>
            <p:ph type="ftr" sz="quarter" idx="11"/>
          </p:nvPr>
        </p:nvSpPr>
        <p:spPr>
          <a:xfrm>
            <a:off x="4165600" y="6248400"/>
            <a:ext cx="3860800" cy="457200"/>
          </a:xfrm>
          <a:prstGeom prst="rect">
            <a:avLst/>
          </a:prstGeom>
        </p:spPr>
        <p:txBody>
          <a:bodyPr/>
          <a:lstStyle>
            <a:lvl1pPr eaLnBrk="1" hangingPunct="1">
              <a:defRPr>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4E494B5E-A394-4108-9A87-42229033693B}"/>
              </a:ext>
            </a:extLst>
          </p:cNvPr>
          <p:cNvSpPr>
            <a:spLocks noGrp="1"/>
          </p:cNvSpPr>
          <p:nvPr>
            <p:ph type="sldNum" sz="quarter" idx="12"/>
          </p:nvPr>
        </p:nvSpPr>
        <p:spPr>
          <a:xfrm>
            <a:off x="8737600" y="6248400"/>
            <a:ext cx="2540000" cy="457200"/>
          </a:xfrm>
        </p:spPr>
        <p:txBody>
          <a:bodyPr/>
          <a:lstStyle>
            <a:lvl1pPr>
              <a:defRPr smtClean="0"/>
            </a:lvl1pPr>
          </a:lstStyle>
          <a:p>
            <a:pPr>
              <a:defRPr/>
            </a:pPr>
            <a:fld id="{9BD0AF9D-7264-45F2-A94F-22B4AE093E62}" type="slidenum">
              <a:rPr lang="en-US" altLang="en-US"/>
              <a:pPr>
                <a:defRPr/>
              </a:pPr>
              <a:t>‹#›</a:t>
            </a:fld>
            <a:endParaRPr lang="en-US" altLang="en-US"/>
          </a:p>
        </p:txBody>
      </p:sp>
    </p:spTree>
    <p:extLst>
      <p:ext uri="{BB962C8B-B14F-4D97-AF65-F5344CB8AC3E}">
        <p14:creationId xmlns:p14="http://schemas.microsoft.com/office/powerpoint/2010/main" val="961682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2F744D-A97C-49D8-83FE-663C81E009A9}"/>
              </a:ext>
            </a:extLst>
          </p:cNvPr>
          <p:cNvSpPr>
            <a:spLocks noGrp="1"/>
          </p:cNvSpPr>
          <p:nvPr>
            <p:ph type="dt" sz="half" idx="10"/>
          </p:nvPr>
        </p:nvSpPr>
        <p:spPr>
          <a:xfrm>
            <a:off x="914400" y="6248400"/>
            <a:ext cx="2540000" cy="45720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Footer Placeholder 5">
            <a:extLst>
              <a:ext uri="{FF2B5EF4-FFF2-40B4-BE49-F238E27FC236}">
                <a16:creationId xmlns:a16="http://schemas.microsoft.com/office/drawing/2014/main" id="{8DD1AD17-EE39-4085-BCCE-9EE9AC4409A6}"/>
              </a:ext>
            </a:extLst>
          </p:cNvPr>
          <p:cNvSpPr>
            <a:spLocks noGrp="1"/>
          </p:cNvSpPr>
          <p:nvPr>
            <p:ph type="ftr" sz="quarter" idx="11"/>
          </p:nvPr>
        </p:nvSpPr>
        <p:spPr>
          <a:xfrm>
            <a:off x="4165600" y="6248400"/>
            <a:ext cx="3860800" cy="45720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D8E746BD-F1D6-4647-894B-1566BF5ABACB}"/>
              </a:ext>
            </a:extLst>
          </p:cNvPr>
          <p:cNvSpPr>
            <a:spLocks noGrp="1"/>
          </p:cNvSpPr>
          <p:nvPr>
            <p:ph type="sldNum" sz="quarter" idx="12"/>
          </p:nvPr>
        </p:nvSpPr>
        <p:spPr>
          <a:xfrm>
            <a:off x="8737600" y="6248400"/>
            <a:ext cx="2540000" cy="457200"/>
          </a:xfrm>
        </p:spPr>
        <p:txBody>
          <a:bodyPr/>
          <a:lstStyle>
            <a:lvl1pPr>
              <a:defRPr smtClean="0"/>
            </a:lvl1pPr>
          </a:lstStyle>
          <a:p>
            <a:pPr>
              <a:defRPr/>
            </a:pPr>
            <a:fld id="{B4E62967-1B5F-4CA6-B518-CE6C61DFD909}" type="slidenum">
              <a:rPr lang="en-US" altLang="en-US"/>
              <a:pPr>
                <a:defRPr/>
              </a:pPr>
              <a:t>‹#›</a:t>
            </a:fld>
            <a:endParaRPr lang="en-US" altLang="en-US"/>
          </a:p>
        </p:txBody>
      </p:sp>
    </p:spTree>
    <p:extLst>
      <p:ext uri="{BB962C8B-B14F-4D97-AF65-F5344CB8AC3E}">
        <p14:creationId xmlns:p14="http://schemas.microsoft.com/office/powerpoint/2010/main" val="25862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3C12BC-EFF5-4DA7-9622-C62FA9466F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1FE258-2C10-4E27-863B-95FC5121FD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BDB07B-7448-4E23-AE4F-63AC025069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6EDAE8-1B80-4AF2-8823-4F42BA965479}" type="datetimeFigureOut">
              <a:rPr lang="en-US" smtClean="0"/>
              <a:t>12/12/2021</a:t>
            </a:fld>
            <a:endParaRPr lang="en-US"/>
          </a:p>
        </p:txBody>
      </p:sp>
      <p:sp>
        <p:nvSpPr>
          <p:cNvPr id="5" name="Footer Placeholder 4">
            <a:extLst>
              <a:ext uri="{FF2B5EF4-FFF2-40B4-BE49-F238E27FC236}">
                <a16:creationId xmlns:a16="http://schemas.microsoft.com/office/drawing/2014/main" id="{47016852-B22F-47DD-AEC0-E08ECB3022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BC01F3-9F31-4F7D-8D20-89E7F99D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C9D20F-4ADC-499F-8A78-344CA783BE4F}" type="slidenum">
              <a:rPr lang="en-US" smtClean="0"/>
              <a:t>‹#›</a:t>
            </a:fld>
            <a:endParaRPr lang="en-US"/>
          </a:p>
        </p:txBody>
      </p:sp>
    </p:spTree>
    <p:extLst>
      <p:ext uri="{BB962C8B-B14F-4D97-AF65-F5344CB8AC3E}">
        <p14:creationId xmlns:p14="http://schemas.microsoft.com/office/powerpoint/2010/main" val="23226020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4150A0A-9F04-42B8-B93F-060694C3E5F0}"/>
              </a:ext>
            </a:extLst>
          </p:cNvPr>
          <p:cNvSpPr>
            <a:spLocks noGrp="1" noChangeArrowheads="1"/>
          </p:cNvSpPr>
          <p:nvPr>
            <p:ph type="title"/>
          </p:nvPr>
        </p:nvSpPr>
        <p:spPr>
          <a:xfrm>
            <a:off x="2819400" y="152400"/>
            <a:ext cx="6934200" cy="1143000"/>
          </a:xfrm>
        </p:spPr>
        <p:txBody>
          <a:bodyPr>
            <a:normAutofit/>
          </a:bodyPr>
          <a:lstStyle/>
          <a:p>
            <a:pPr eaLnBrk="1" hangingPunct="1"/>
            <a:r>
              <a:rPr lang="en-US" altLang="en-US" b="1" dirty="0">
                <a:latin typeface="+mn-lt"/>
              </a:rPr>
              <a:t>Schedules of Reinforcement</a:t>
            </a:r>
          </a:p>
        </p:txBody>
      </p:sp>
      <p:sp>
        <p:nvSpPr>
          <p:cNvPr id="13315" name="Rectangle 3">
            <a:extLst>
              <a:ext uri="{FF2B5EF4-FFF2-40B4-BE49-F238E27FC236}">
                <a16:creationId xmlns:a16="http://schemas.microsoft.com/office/drawing/2014/main" id="{E9C77CC2-3046-4932-B6AC-4E0C8FFE3139}"/>
              </a:ext>
            </a:extLst>
          </p:cNvPr>
          <p:cNvSpPr>
            <a:spLocks noGrp="1" noChangeArrowheads="1"/>
          </p:cNvSpPr>
          <p:nvPr>
            <p:ph type="body" idx="1"/>
          </p:nvPr>
        </p:nvSpPr>
        <p:spPr>
          <a:xfrm>
            <a:off x="2415988" y="1595438"/>
            <a:ext cx="7490012" cy="4424362"/>
          </a:xfrm>
        </p:spPr>
        <p:txBody>
          <a:bodyPr/>
          <a:lstStyle/>
          <a:p>
            <a:pPr marL="609600" indent="-609600">
              <a:buFontTx/>
              <a:buAutoNum type="arabicPeriod"/>
            </a:pPr>
            <a:r>
              <a:rPr lang="en-US" altLang="en-US" dirty="0">
                <a:solidFill>
                  <a:srgbClr val="0000FF"/>
                </a:solidFill>
              </a:rPr>
              <a:t>Continuous Reinforcement:</a:t>
            </a:r>
            <a:r>
              <a:rPr lang="en-US" altLang="en-US" dirty="0">
                <a:solidFill>
                  <a:srgbClr val="6600CC"/>
                </a:solidFill>
              </a:rPr>
              <a:t> </a:t>
            </a:r>
            <a:r>
              <a:rPr lang="en-US" altLang="en-US" dirty="0"/>
              <a:t>Reinforces the desired response each time it occurs.</a:t>
            </a:r>
          </a:p>
          <a:p>
            <a:pPr marL="609600" indent="-609600">
              <a:buFontTx/>
              <a:buAutoNum type="arabicPeriod"/>
            </a:pPr>
            <a:endParaRPr lang="en-US" altLang="en-US" dirty="0"/>
          </a:p>
          <a:p>
            <a:pPr marL="609600" indent="-609600">
              <a:buFontTx/>
              <a:buAutoNum type="arabicPeriod"/>
            </a:pPr>
            <a:r>
              <a:rPr lang="en-US" altLang="en-US" dirty="0">
                <a:solidFill>
                  <a:srgbClr val="0000FF"/>
                </a:solidFill>
              </a:rPr>
              <a:t>Intermittent Reinforcement:</a:t>
            </a:r>
            <a:r>
              <a:rPr lang="en-US" altLang="en-US" dirty="0">
                <a:solidFill>
                  <a:srgbClr val="6600CC"/>
                </a:solidFill>
              </a:rPr>
              <a:t> </a:t>
            </a:r>
            <a:r>
              <a:rPr lang="en-US" altLang="en-US" dirty="0"/>
              <a:t>Reinforces a response only part of the time. Though this  results in slower acquisition in the beginning, it shows greater resistance to extinction later on. </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804AC28-1A31-46F3-A9BE-D477C7923E96}"/>
              </a:ext>
            </a:extLst>
          </p:cNvPr>
          <p:cNvSpPr>
            <a:spLocks noGrp="1" noChangeArrowheads="1"/>
          </p:cNvSpPr>
          <p:nvPr>
            <p:ph type="title"/>
          </p:nvPr>
        </p:nvSpPr>
        <p:spPr>
          <a:xfrm>
            <a:off x="977153" y="286870"/>
            <a:ext cx="10071847" cy="950259"/>
          </a:xfrm>
        </p:spPr>
        <p:txBody>
          <a:bodyPr>
            <a:normAutofit fontScale="90000"/>
          </a:bodyPr>
          <a:lstStyle/>
          <a:p>
            <a:pPr algn="ctr" eaLnBrk="1" hangingPunct="1"/>
            <a:r>
              <a:rPr lang="en-US" altLang="en-US" sz="4900" b="1" dirty="0">
                <a:latin typeface="+mn-lt"/>
              </a:rPr>
              <a:t>Example of Continuous Reinforcement</a:t>
            </a:r>
          </a:p>
        </p:txBody>
      </p:sp>
      <p:sp>
        <p:nvSpPr>
          <p:cNvPr id="15363" name="Rectangle 3">
            <a:extLst>
              <a:ext uri="{FF2B5EF4-FFF2-40B4-BE49-F238E27FC236}">
                <a16:creationId xmlns:a16="http://schemas.microsoft.com/office/drawing/2014/main" id="{2497D709-95E0-457C-B09A-21C8C31243F0}"/>
              </a:ext>
            </a:extLst>
          </p:cNvPr>
          <p:cNvSpPr>
            <a:spLocks noGrp="1" noChangeArrowheads="1"/>
          </p:cNvSpPr>
          <p:nvPr>
            <p:ph type="body" sz="half" idx="2"/>
          </p:nvPr>
        </p:nvSpPr>
        <p:spPr>
          <a:xfrm>
            <a:off x="1613647" y="1524000"/>
            <a:ext cx="8825753" cy="726141"/>
          </a:xfrm>
        </p:spPr>
        <p:txBody>
          <a:bodyPr/>
          <a:lstStyle/>
          <a:p>
            <a:pPr marL="0" indent="0" algn="ctr" eaLnBrk="1" hangingPunct="1">
              <a:buNone/>
            </a:pPr>
            <a:r>
              <a:rPr lang="en-US" altLang="en-US" dirty="0"/>
              <a:t>Each instance of a smile is reinforced.</a:t>
            </a:r>
          </a:p>
        </p:txBody>
      </p:sp>
      <p:pic>
        <p:nvPicPr>
          <p:cNvPr id="15364" name="Picture 4" descr="continuous rf">
            <a:extLst>
              <a:ext uri="{FF2B5EF4-FFF2-40B4-BE49-F238E27FC236}">
                <a16:creationId xmlns:a16="http://schemas.microsoft.com/office/drawing/2014/main" id="{533976C4-F0BB-4184-8165-A6D8D5B8D3B4}"/>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2698376" y="2326341"/>
            <a:ext cx="7162800" cy="37338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Schedules diagram">
            <a:extLst>
              <a:ext uri="{FF2B5EF4-FFF2-40B4-BE49-F238E27FC236}">
                <a16:creationId xmlns:a16="http://schemas.microsoft.com/office/drawing/2014/main" id="{F8434599-D3C7-4136-8267-7C0F988B5AD6}"/>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2933700" y="227013"/>
            <a:ext cx="6324600" cy="6630987"/>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2FBAAAA5-0C45-4C80-9D0D-EAE3EB3012F7}"/>
              </a:ext>
            </a:extLst>
          </p:cNvPr>
          <p:cNvSpPr>
            <a:spLocks noGrp="1" noChangeArrowheads="1"/>
          </p:cNvSpPr>
          <p:nvPr>
            <p:ph type="title"/>
          </p:nvPr>
        </p:nvSpPr>
        <p:spPr>
          <a:xfrm>
            <a:off x="838200" y="365125"/>
            <a:ext cx="10515600" cy="952687"/>
          </a:xfrm>
        </p:spPr>
        <p:txBody>
          <a:bodyPr/>
          <a:lstStyle/>
          <a:p>
            <a:pPr algn="ctr" eaLnBrk="1" hangingPunct="1"/>
            <a:r>
              <a:rPr lang="en-US" altLang="en-US" b="1" dirty="0">
                <a:latin typeface="+mn-lt"/>
              </a:rPr>
              <a:t>Ratio vs. Interval</a:t>
            </a:r>
          </a:p>
        </p:txBody>
      </p:sp>
      <p:sp>
        <p:nvSpPr>
          <p:cNvPr id="17411" name="Rectangle 3">
            <a:extLst>
              <a:ext uri="{FF2B5EF4-FFF2-40B4-BE49-F238E27FC236}">
                <a16:creationId xmlns:a16="http://schemas.microsoft.com/office/drawing/2014/main" id="{E70FB8C9-03EE-451B-A891-3B668E8488C2}"/>
              </a:ext>
            </a:extLst>
          </p:cNvPr>
          <p:cNvSpPr>
            <a:spLocks noGrp="1" noChangeArrowheads="1"/>
          </p:cNvSpPr>
          <p:nvPr>
            <p:ph type="body" sz="half" idx="1"/>
          </p:nvPr>
        </p:nvSpPr>
        <p:spPr>
          <a:xfrm>
            <a:off x="1228444" y="1869141"/>
            <a:ext cx="4361610" cy="4114800"/>
          </a:xfrm>
        </p:spPr>
        <p:txBody>
          <a:bodyPr>
            <a:normAutofit/>
          </a:bodyPr>
          <a:lstStyle/>
          <a:p>
            <a:pPr marL="0" indent="0" eaLnBrk="1" hangingPunct="1">
              <a:lnSpc>
                <a:spcPct val="90000"/>
              </a:lnSpc>
              <a:buNone/>
            </a:pPr>
            <a:r>
              <a:rPr lang="en-US" altLang="en-US" b="1" u="sng" dirty="0">
                <a:solidFill>
                  <a:srgbClr val="0066CC"/>
                </a:solidFill>
              </a:rPr>
              <a:t>Ratio</a:t>
            </a:r>
            <a:r>
              <a:rPr lang="en-US" altLang="en-US" dirty="0">
                <a:solidFill>
                  <a:srgbClr val="0066CC"/>
                </a:solidFill>
              </a:rPr>
              <a:t> – </a:t>
            </a:r>
            <a:r>
              <a:rPr lang="en-US" altLang="en-US" dirty="0"/>
              <a:t>based on when behavior occurs. </a:t>
            </a:r>
          </a:p>
          <a:p>
            <a:pPr marL="0" indent="0" eaLnBrk="1" hangingPunct="1">
              <a:lnSpc>
                <a:spcPct val="90000"/>
              </a:lnSpc>
              <a:buNone/>
            </a:pPr>
            <a:endParaRPr lang="en-US" altLang="en-US" b="1" dirty="0">
              <a:solidFill>
                <a:srgbClr val="0066CC"/>
              </a:solidFill>
            </a:endParaRPr>
          </a:p>
          <a:p>
            <a:pPr marL="0" indent="0" eaLnBrk="1" hangingPunct="1">
              <a:lnSpc>
                <a:spcPct val="90000"/>
              </a:lnSpc>
              <a:buNone/>
            </a:pPr>
            <a:r>
              <a:rPr lang="en-US" altLang="en-US" b="1" dirty="0">
                <a:solidFill>
                  <a:srgbClr val="0066CC"/>
                </a:solidFill>
              </a:rPr>
              <a:t>Ex. – </a:t>
            </a:r>
            <a:r>
              <a:rPr lang="en-US" altLang="en-US" dirty="0"/>
              <a:t>Reinforce behavior after a set number or </a:t>
            </a:r>
            <a:r>
              <a:rPr lang="en-US" altLang="en-US" i="1" dirty="0"/>
              <a:t>x</a:t>
            </a:r>
            <a:r>
              <a:rPr lang="en-US" altLang="en-US" dirty="0"/>
              <a:t> many times that an action or behavior is demonstrated.</a:t>
            </a:r>
            <a:endParaRPr lang="en-US" altLang="en-US" b="1" dirty="0">
              <a:solidFill>
                <a:srgbClr val="0066CC"/>
              </a:solidFill>
            </a:endParaRPr>
          </a:p>
        </p:txBody>
      </p:sp>
      <p:sp>
        <p:nvSpPr>
          <p:cNvPr id="17412" name="Rectangle 4">
            <a:extLst>
              <a:ext uri="{FF2B5EF4-FFF2-40B4-BE49-F238E27FC236}">
                <a16:creationId xmlns:a16="http://schemas.microsoft.com/office/drawing/2014/main" id="{369B9066-E8CF-4D57-986C-F049B25F3BEF}"/>
              </a:ext>
            </a:extLst>
          </p:cNvPr>
          <p:cNvSpPr>
            <a:spLocks noGrp="1" noChangeArrowheads="1"/>
          </p:cNvSpPr>
          <p:nvPr>
            <p:ph type="body" sz="half" idx="2"/>
          </p:nvPr>
        </p:nvSpPr>
        <p:spPr>
          <a:xfrm>
            <a:off x="6096000" y="1869141"/>
            <a:ext cx="4711234" cy="4114800"/>
          </a:xfrm>
        </p:spPr>
        <p:txBody>
          <a:bodyPr/>
          <a:lstStyle/>
          <a:p>
            <a:pPr marL="0" indent="0" eaLnBrk="1" hangingPunct="1">
              <a:buNone/>
            </a:pPr>
            <a:r>
              <a:rPr lang="en-US" altLang="en-US" b="1" u="sng" dirty="0">
                <a:solidFill>
                  <a:srgbClr val="FF3300"/>
                </a:solidFill>
              </a:rPr>
              <a:t>Interval</a:t>
            </a:r>
            <a:r>
              <a:rPr lang="en-US" altLang="en-US" dirty="0">
                <a:solidFill>
                  <a:srgbClr val="FF3300"/>
                </a:solidFill>
              </a:rPr>
              <a:t> – </a:t>
            </a:r>
            <a:r>
              <a:rPr lang="en-US" altLang="en-US" dirty="0"/>
              <a:t>based on time.</a:t>
            </a:r>
          </a:p>
          <a:p>
            <a:pPr marL="0" indent="0" eaLnBrk="1" hangingPunct="1">
              <a:buNone/>
            </a:pPr>
            <a:endParaRPr lang="en-US" altLang="en-US" b="1" dirty="0">
              <a:solidFill>
                <a:srgbClr val="FF3300"/>
              </a:solidFill>
            </a:endParaRPr>
          </a:p>
          <a:p>
            <a:pPr marL="0" indent="0" eaLnBrk="1" hangingPunct="1">
              <a:buNone/>
            </a:pPr>
            <a:r>
              <a:rPr lang="en-US" altLang="en-US" b="1" dirty="0">
                <a:solidFill>
                  <a:srgbClr val="FF3300"/>
                </a:solidFill>
              </a:rPr>
              <a:t>Ex. </a:t>
            </a:r>
            <a:r>
              <a:rPr lang="en-US" altLang="en-US" dirty="0">
                <a:solidFill>
                  <a:srgbClr val="FF3300"/>
                </a:solidFill>
              </a:rPr>
              <a:t>– </a:t>
            </a:r>
            <a:r>
              <a:rPr lang="en-US" altLang="en-US" dirty="0"/>
              <a:t>Reinforce behavior after a </a:t>
            </a:r>
            <a:r>
              <a:rPr lang="en-US" altLang="en-US" b="1" dirty="0"/>
              <a:t>x </a:t>
            </a:r>
            <a:r>
              <a:rPr lang="en-US" altLang="en-US" dirty="0"/>
              <a:t>period of time that the behavior is demonstrated.</a:t>
            </a:r>
            <a:endParaRPr lang="en-US" altLang="en-US" b="1" dirty="0">
              <a:solidFill>
                <a:srgbClr val="FF3300"/>
              </a:solidFill>
            </a:endParaRPr>
          </a:p>
        </p:txBody>
      </p:sp>
      <p:sp>
        <p:nvSpPr>
          <p:cNvPr id="17413" name="AutoShape 2" descr="data:image/jpeg;base64,/9j/4AAQSkZJRgABAQAAAQABAAD/2wCEAAkGBxQTEhQUEhQWFhUXGBgaFhcVFxgYFhgYFxgbFxcVGhkYISghGBwlHBwUITEhJSorLi4vGh82OjMsNygtLisBCgoKDg0OGxAQGywkICQ3LCwsLCw1LCwsLCwvLCwsLCwsLCwsLCwsLCwsNCwsLCwvLCwsLCwsLCwsLCwsLCwsLP/AABEIAL0BCgMBEQACEQEDEQH/xAAcAAACAgMBAQAAAAAAAAAAAAAAAwECBAUGBwj/xABJEAACAAMEBQgFCAgGAgMAAAABAgADEQQSITEFEyJBUQYyUmFxkZLRFEJigaIHFSNTcqHS8BYXM1STsbLCJEOCweHxNKNVc4P/xAAbAQADAQEBAQEAAAAAAAAAAAAAAQIDBAUGB//EADwRAAEDAgQDBgUDAwMEAwEAAAEAAhEDIQQSMVFBYZEFE1JxobEVIoHR8BQywUJT4QZi8SMkNEMzcpIW/9oADAMBAAIRAxEAPwD3GBCIEIgQiBCIEKhmQ4U5lQmKUyogQiBCDBKEQIRAhECE5RSJKsBTCTUEwIS3asUAoJlQIaE6IVogQiBCIEIgQqvlDCR0SopQiBCIEIgQmSxElWArwk0QIRAhECEQIRAhcHp60N6c6Wm0T5EpggsrypmrlX6fSLMYA7dcg2FPdHM/98OJA4L28M0fpQ6ixr3Cc4IkxwgbRrF5W0PKIydYhlzZokFVnTSUHqqL4GFSTiVHGPUp4OWt+YSdF8tX7QAqPIpmGm8aAHablZUnlKv0multJuS9btkGssmlaLka4Xc4mph8oDmmbx9V0YSo/E1hRDCHGCAYuD7JVl5Rl5urezTZYKsyM5WjhVDVFOoriK0JocYxcMrcwK9XEYBtOiaoqB0agTbX7H3TLHpwzUZklsoCqQzMldo05udK1od8eP2hjqrMK6rTBGkG3ExoV52DcKzhIgc+K2Mu1KGKsyhgASpdSwvEgVAyBNAOMelQe97AXtLTtY+1lq6i4fMASN4MWuei5Hk9pCfakkyw8y6rfTTA30jsSzBb1aogWlWzOQj18UynQcXRc6DgOfmvBwVWriWBuYwP3HiTsNhz6LaaP0oFVmvTZhedNSVLdlLXlY1AbCiYYVy9+HlVqndwIuV9F2lFF7GkCYbYWm03njuVGhppabaLRMRkJKC4cxVFArWlOOPGPOfixh2PrPG1ugGsR9VwYRpq1HEiJj2W7lWmrlKUIAJxBwJIGXYY7cNVfVZL2ZTtIP1BHBbvaGmxlPjoUIBgQnAxC0UwIRAhUmCGCpIUCXDlGVXESqUwIRAhQTAiVoV5Vyb1pV6oZDUNcdYK3QZfSN/ZujGpHGMhWbeeC7XYCrFMtvn9PPa1528k7RemUnSROJEvYvurstZa1YBn4A3WxywPCLZVBbJssa+EfTq92PmvAI4m2nVO0vpBbPJaa4JC3RRaVJdgiirEACpGJNBFPeGtlZ4fDur1BTFv8CViWnTqyZYe1IZFZiSxV5bBr9NsEEbKipNaEBScYg1colwhbswRqvy0XZrE6Hhw01PDmQs19JSQUUzpQMwAywZiguDkVBO0D1RfeN3WAw1YgkNNtbG3nsmSbZKZzLWZLLgElA6lgFa6xKg1ADbJ4HCDO0mAVJoVGtzOaQN4tv7XWLbdMsJrSpMl5zooaZdZFVb1bq1cirkAmnDMisZufeAJXTTwwLA+o4NBsNTO5twH/CpI5QIZ5lTCsqsuSyCawSYXnGZWXdJ5wuLgK5wCoM0G2ip2Dd3WdvzXcDFxAi/ldbC06Sky2VJk2WjNzVd1Vm3YAmp90UXAWJWDKNR4LmtJA1IBMLH0jp2RJSYzTEJlqzMiupmEIaEBSc71F7SBCdUaBqrpYSrUc0BpuQJgxfn5X8llWC2pOlrMlMGRsipBHAioqKg1HuimuDhIWdSk+m4seIIWRDWaIELhuUkm2ThOkGXKMqZUBjJmNNRScALtUYjcSyxi9j3SLQvTwtfC0S2rD8zeAiCfPUDcQVeZo5/R7VKCPWYy3WKNzRcUBqCpaiNkCMRjHpU67GOpm8NEe6+er4apVbWFpeZHlZW05ZJ02YzIry9ZKVKhXLyyjmYhBTAY3agkHPA4RLKrBSynUGeS7MKXUMa3EEAtiCDrF9OHFYslbYZizJtGojSwNTOqqsigkNcBYllqbwoK4HdGL8pYWtXrYjE4N1B9KkHCb8IJvEiTAExbX1W60bJMuzUKNXYHNJOwqrUqNqhKndXHKPNxeDfWwnctIm2uliD/AAvKwxFLLPAR6KWkiaWnTJR2cUBlipelNYARfBAuCuHNywEduHNUMHexPHLMa8+XqtHV3gFlNxAIj6faVqrFo+bJWTNlIVmIAji692cgArfUAsprW61OFY9B2JbULmvBym43H5svIZhH0gx1MjMAAdnDp0MJVikWiWBdvAypsxlpLnUmLNe+yuLta83IEZ4x52IY55DmG43XtdqVW4h7KtGQQACDpYAWiduK2Oi506XrNahe/dZiJMwVa6AQQBTdmK9dI4qlCuWENymdQ6YI4iw/hceGDmOJqHXiNZWz0SXJYlSqYBA2BzJJocQMgK45xfZ2FfhqOR54kwJgA8BN4C6K1QPdIWyjvWKIEKVakIhMGE6JVogQgwIRAhECEQIUGBCWUMVKiCtHo7QSg358tWmLaLRNlMcbomOSp7bt3PIgcIxZSGpF5K9CvjHftpkhpa0HnAv6yuWt9gnWeyvLYSyZ1ms8hvpBVWDzFYBaVcsZmFOBrlHO5rmtIPEAL1KValXrBwmGuc7TUQIvwiLrutKBijBZaTa4NLmNdVkODCpBBPURQx1vBy2ErwaBaKkucW7EcD1C5+RoaetnChVolpSbLkGZeCSkI+iExhxBYDIVpWMRTcG6cdF6LsXRdVknVpBdESTN49Nzql23RFpLTLsqU1+0SZ5czKMUlGWdQKrmChAOApU5mkI033txB/wrp4qhDZcRDXNiLSZ+bXjPnK3OgdG6lZpZVDzJ8+YxFCSHmsUqfsXY2pMyySOJXBjMR3paAbBrR0An1lJaz2iTPnzJEuXNWfcbamGWUmIgl47JvIVCHDEEHDGJLXNcSBMrVtShVpMZUcQWyLCZBM7i8zyWLpTQUyZ6U5RGmzEs6oQaV1ZvOFJ5tTWleAiHUyZPktqOKYzu2yQ0FxP1sJ3WPpHQ1pZp5WTKYzZ0ibfaZRwkrVE2cbOYZGoa0o5OBwiXMcZtrB/wtKWJoAMBcRlDmxFpM/NrsRPGyzH0C5sttQKizrQ08g1zD1CVYDhTsiu7OVw4mVkMW0V6TpJazL6a+q39gLGWt9BLbeoa9THDEAVwoffvzjZsxdcFTLmOUyN9FkQ1CIELXTtK3S15Guq1C/q0GZ41r6vDGNhRnQ32WDq2WZFt/wA9lkzbaiipJpVlyJxW9ey3C62PVEBjiYWhqNAkqh0inE+FsjvGGI64fdOS71qmXbpbNdBq28UNRlnwzEI03ASUCo1xgJ5QRMq8qgy4eZLKqEQ1KIEIgQiBCIEIgQiBCsjQiEwU2JVogQiBCIEIgQiBCIEIgQkTLFLLiYZaF1FFcqC4HANSo3wsomVYqPDSwEweHBBjRYIgQiBC19q0SsxmYvNBNMEmuqi7lQA0HXxgQoOh1u3dZOpeZv2r1qylCL1a0oagZAgHdAiUyRohAa35ppkGmMQMsh+SKxJCsGVWToCWpBV5ou0p9IdxQ/2KDxGBhJrIGjBtbc3aOO2SBtF6CuWdOwQIWRZLOJahQWalcXYs2JJxJzz7oEJ0CEQIXFDlzIdWAs80jNqKpp7Rx++PT+HVGn94XjDtek4GGOO9gkyeXFmVAmomEC8cQmbVvGlaY3m74o9nVSZzD1Wbe2MOBlyn04q45dWYY+juK1xupjx34wvh1XxD1VfGKAvkPorSuXNnLbNmmFjwVCTv3HqB90B7OqAXeI+qbe16JPysM+QUty+kA4yJlexPOF8NqeIeqD21RGrT6fdH6fyPqJnwefbD+G1PEPVHxqjrlPp91RuXsj6mZ8HnDHZtTxD1Untmh4T6fdR+nkj6mZ8HnB8OqeIeqXxmh4T6fdH6eSPqZnwecHw6p4h6o+M0PCfT7o/TyR9TM+Dzg+HVPEPVHxmj4T6fdWlcuJDMFEl6kgDm78OMI9n1AJzBU3tei4hoab+Sr+nkj6mZ8HnD+HVPEPVT8ZoeE+n3R+nkj6mZ8HnB8OqeIeqPjNDwn0+6t+sCT9VM+HzhfDam4T+NUfCfT7pp+UCSAtZUzEVHN4lePUYn4a8k3Cs9s0mgS038vLdR+sST9VN+Hzh/C6niHql8bo+E+n3R+sST9VN+Hzg+F1PEPVHxyj4T6fdWT5QZJDHVTMBU83iF49YhHsyoIuFQ7apEE5Tby8t1X9Ykn6qb8PnD+F1PEPVT8co+E+n3R+sST9VN+Hzg+F1PEPVHxuj4T6fdH6xJP1U34fOD4XU8Q9UfHKPhPp91ab8oMlSVMqZUEj1d3vhDsx5EyPVU7tqk1xaWm3l91X9Ykn6qb8PnD+F1PEPVT8bo+E+n3VD8oMn6qZ8PnD+GVNx6qT21R8J9PupPL2TdDaqZQkj1dwB49Yg+HPmJCfxillzZT6clK/KHJH+VN+HzhfDKniHqgdt0R/SfT7o/WHI+qmfB5wfDKniHqn8bo+E+n3UH5QJFCdTNwVm9XJVLHfwEZ18E+jTNQkWuunBdoU8XiGUGAguIAJ0usL9aMj6if/6/xR5P6obL63/+freNvr9lYfKrI+onf+v8UL9S3ZV8AreNvr9kfrUkfu8//wBf4oP1LdkfAKvjb6/Zdfyf0stqkJPRWVXvUDUqLrshrSozUxsx+YSF5OKw7sPVNJxkiNOYlbGKXOiBC8esOj56y5imzTzfukESmNCquN49rPqj6SpUplwIeLc/L7L4+jSqtY5ppuvyPP7rMWQ//wAfM5yn9i2V4My83Kt4DqIByjIub/dHHj9Bx/DdbAO40Dw4c5PDzjlY6Kq2ebRa2GYcVvfQHEAIHAF3Ct1jhlehlzJ/+QcePnHHggB8CaJ4f0+U8OMHqrWixTVdGl2WbgkwECS4FZgdQOYL10MMTnTOE17C0hzxqOI4RzOqKlN7XhzKR0M/KeM8hMKLRImvUtYp1TeqdUai8HFQbtTS8tAcBqxvODa5jdKg6+XPl6oeHvMmi7jw5HlzHQcdLPKmmv8AgZu+6NTULtTSBS7Q4TF8MIFn9wdfLny9UznP/pPL5dLu5cx0WLpHR81wol2KalK1pKeprSlTTHKvvjSnUY2c1QH6hYYilUeAGUSI5FYPzJaf3ed/CfyjX9RS8Y6hc36TEf23dCj5ktP7vO/hP5QfqKXjHUI/SYj+27oUfMlp/d538J/KD9RS8Y6hH6TEf23dCnWTQ1oExCbPOADKSTLegAIxyiX16WU/MOoWlLC1xUaSx2o4FTZNHWqXUrZ51StMZLGmINaFabqe+B9Wi7V46hOlRxNOS2m69tDy5LN1U+/e9Aata/snzrWvN/PdGU04jvfUfddM1s2buD0P2WPaNHTmlhRY5qsCMRKfEUOGXGndvi21WB094CPMLGpRqOpgCiQeQKRO0NaKJSzzsFIP0b4G+x4cCD74ptelJ+YdRsFm/C14bDHabHcrNMi0EkvYpjkgCrS5hOGRyzz+6MppCwqAfULpPfEy6iSeYP2Vks804NYJl3HKS9RXOmHZ+aAIuZqKonzCYFQ2dQMeR+ywpWibQNYRZ5wqNkat876mgwxwB7o1Nalb5h1GxXO3D1xmIY4bWO45LL9Hn4/4B8cR9FMwNTUioOJF3q2csaRnmp/3R1C2it/YPQ/by6IazzzWtgaprjqpm8Hq64A6mP8A2+oQRVP/AKPQ/ZROsk5lINimA3aKRJataAAnAZDhv4Q2vY02qDqE3NqPaQaJnhY/ZK+b7Uk53WRONb4wlvQhgRmBjuPuEPvKLmBpcOHELPusQysXtY7jwKcbPPrU2BqnP6F8d/RwJic1OI731H3VxVJk0D0P2U+jTSCGsMzLAiS1QdwywFfzXGDMwG1QdQqioRDqB5WP2WC2hrRcUejzq3mNNW9aEJQ5dR7o17+lmPzDhxHNcpwtfuwMjtTwPJPsljtSKF9FmsL17GU+eyBu3AHxGJe+i4znHULWkzEU25e6JvOh5cvyU/0WcQQ1hmZUBEl6g0w3YCv5rUmMzAbVB1C0ioRDqB6H7LW/Mtpuv/h537OYP2T5mWwAyzJIEZ4+tTdhnhrgTG4XT2FQq0+0aL3tIAcCSQQB5lamVoK1gg+izzQg0MmZQ0NaHZyj5DI7Yr9fOKw5BHeN6j7raTZNpY1OjphNCKtImEnPEkpicezqwFKyu8K5muotECuP/wBD7/nWdbaNCWpmZhY56gmoUSZlB1DZhZHbFdLMVQa0A1WnnI+69b+TuzvL0fJSYrIwM2quCrCs5yKg4jAgx2UAQwTz918p2q9r8W5zTItcX/pC6SNV5yIELEDOFS6tRcxFQMdmn3Xu6LhpJlZy4AR+aJZtE6pAlDD2sDWu/jgMOuvUays3Ul1TwoE6fX9mtPtCow+/GvDdBlp7ozVNkTrROVa6sNQDAHEmgrQdtRAGsJiUOc8CYV5k2dVqSxQc03ucOHV+eGKAZFymS+TAVGnT8KSwMcdoHDqxz/O/BhtPdIuqbIWfML3Wl0FK1BqO/wDJ6hBlbEgozOmCFkRKpSgrCJTATolWl2nmN9k/yht1Cl2hTISpECEQIS5Wb/a/tWGdAkNSmQk0QIS5uafa/taGNCkdQmQk0QIRAhLs/NXsH8obtUm6BMhJqjjKGFJCqo2j9lf5tD4IGqbEqkQISbXzf9Sf1CBMff2Uo1IohZgwmxKtECEqz5H7Tf1GEFTtensmVhqVMCFr2mqirW/itcGY5FV48WEawXEx+arEuDQJn8j7qh0hJrS89agU+kzO78+6sPu37D0S72npJ9VaXbpLE0djQEnF6ADPt90BpvGo9kCpTOh90LbpRW9V6VoDtmvXQVPDODu3zFvRAqMib+qlrZKFNpqGtCC9MApp1HaELI/b2T7xm/uqtpGQBUuwFaV+kpX874YpVDw9kjWpjU+6rN0hJC1vNT/9Pf2ZGGKb5iPZJ1WnEz7rJEsHInxN5xElXATlkD2vE3nElxVhoU6ke14m84WYp5Ql2iSLjc7I+s3DtimkyFLmiCmake14m84nMVWUI1I9rxN5wZijKEake14m84MxRlCXKkirc7PpN0V64ouMBSGiSmake14m84nMVWUI1I9rxN5wZijKEubJFV52fSbot1xQJgqS0SEzUj2vE3nE5iqyhQJQ4t4m84JKUBTqR7XibzgzFPKEuzyRdXnZD1m4dsU43UtaICZqR7XibzicxVZQjUj2vE3nBmKWUJayRfPOyX1m4t1xU2SyiUzUj2vE3nE5iqyhGpHteJvODMUZQk2qSLvrc5fWbpDrgJTaIPX2UakcW8becOFOY/gCssocW8becItTDz+AKTLHteNvOFlVd5+WVLPlT2m3k+seMUApeST09kyGoT4haLB19xVvMOZXmk5XRTnZ1YRrlzEwss2UCVVbeprtjCldg769fUeyA0zskKoPFB0goJDMAQSMUO7M4HAdZplB3ZiQEd6AYJUNpFQCb4wz2G4gUzxOIwzg7o7eoR3o39CiVbFrdDKCScLp53Coalf+ICwxMJCo2YlHzinTWnG41BTOprhB3R2T71u6vLtYbAOtakcxsaCvHhCLI1CYeHWBTpaNxXwn8UIkJgFMo3FfCfxRNlV0UbivhP4oLIul2gNcbFcj6p4dsU2JCTpgplG4r4T+KJsndFG4r4T+KCyLoo3FfCfxQWRdLlBqtiufRPRXrijEBITJTKNxXwn8UTZO6KNxXwn8UFkXS5oaq4rn0T0W64oRBSMyEyjcV8J/FE2TulC8DmvhP4oqxU3CZtdJfCfxQrKr7pMhmurQjIeqeH2oogSpaTAT6NxXwn8URZVdFG4r4T+KCyLpahr5xXJfVPFuuKtCV5TKNxXwn8UTZO6KNxXwn8UFkXSbUGu85ecvqnpD2oDCpszfn7KKP0l8J/FDuplu350RR+kvhP4oLolu350RR+kvhP4oLolu350UWYGmOd5ssPWMA0Q/W3L2WVcEKU4VoSa1swMypcNNmhqhINQtN3Ue/flGwgEysDmIGX2UBZnFev6M4ncct2efV1wfL+FEP39Pz86qUSZvYVrXCWwxuEGuGO1dPugJbwHrzQA7ifTkoVJmG0Mt0sjfhhTgBWAlu3qgB+/opEt+luwOrxBuUqKL0qn3njgS3b15oh2/pyUXXG8Zj/LPN3jLPr7cq4Hyn/lL5h/wq6l63g2IZitUY0Dbsv5Q5ERHqjK6Zn0Vyk2hGsIrdpsHChx3CtfzSFLZ09U4fGvomSL4YlmJXcoVsBtdWOY7oTssQAqbmmSVla4cG8LeUZwtMyXaJouNgeafVbh2RTRcKXGxTNcODeFvKJhVmRrhwbwt5QQjMjXDg3hbyghGZLlTRVsDn0W6K9UURYKQ65TNcODeFvKJhVmRrhwbwt5QQjMlzZoquBz6LdFuqKAsVJdcJhnjr8LeULKU8wSTNHBvCfKKyqMyNaODeE+UEIlRZJgurgch6reUDxdDDZP1w4N4W8oiFpmRrhwbwt5QQjMlrNF84HJfVbi3VFRZTN0wzh1+FvKFlKeYKjWngG8J8oeRIvWPaJuGTc5fVPSHVARAQwyevsma4cG8LeUKU8pRrhwbwt5QSjKUa4cG8LeUEoylTYjUe9s8PWPGFwVH93T2WVCQiBCxLr3VKEDY35V2aHuDd++NPlkys4dAj80UKk6jVZPZwPXn8MBNO1ikBUvcKjCeVIqqsCMdxGNSBjTcO+H/ANMFL/qEK5SfXBpdMMweqv8AvC/6exTipuFkyq0F6ld9Mq8YgxNloJi6JkAScqKaRRSCaDEK1MCFUtDhKUqexKt9k/yigIIUkyCnxCtECEQIS5Wb/a/tWGdAkNSmQk0QISp2a9v9rRQ4qXcEFDBISgqtIaSIEKLI2yvYIHi6GGwWRELRECEteefsr/NofBLipKQSiFUy4cqcqTaBgPtL/UICm0X6+yZDUogQiBCXIyP2m/qMIKna9PZO1hghLMmxKta8lUVfor2xXZUE1F0AcManfuMa3JN4WJIaB8s2+yo9rXACQ5rT/LAGNOORpx4boYYeLh1Ul44NPRWS0qSfoHAAJqUAyIFB1mpPugLSP6h1TDwT+09FHpC40kNvzQDIE9eZFPfBlPiRnHhPRBtKfUPu/wAsb/KDKfEOqM7fCeiqLQpoNQwNVrVBQVNDj1Q8pH9QSzg2ynoqC1JgNSwJBIBRcborTPOHldupzt8Kj0ta0Ehz2oAO+HkMfuHVHeCYDT0V2tK/VMcq0RcKgNQ49YhBh39Uy8eE9Ev0tTW7Ic0vDmChKmmfbDyHi4dVPeA6NPRZSXHlsQgyOagbozOYOElajKWkgLL1C9Fe4RnmO60yjZGoXor3CDMd0ZRsjUL0V7hBmO6Mo2S5UhatsrnwHRWKLjAukGiTZM1C9Fe4ROY7p5RsjUL0V7hBmO6Mo2S5sharsrnwHRaKDjBukWiRZM1C9Fe4ROY7p5RslzJC9Fe4RQcd1LmjZSlmXor3CAvO6YYNlSRZVursjIbhwhl5lJrGwmizr0V7hE5iqDRsp1C9Fe4Qsx3RlGyWshb52VyXcOLRWYxqllE6JmoXor3CJzHdPKNkaheivcIMx3RlGyVaJC0GyvOXcOkIRJhWwAGRz9lD2dK81e4RQAUl7p1VfR06K9wggJZ3bq4si9Fe4QrJ5nbqtml0GAwvNl9owAhDwZ6eyZSKUQnxC0WJLICrVyNmuN3IUBxp1iNDcmyzFgJKkzVrTW41pmmfdCg7e6cjf2RrV+typvTflu30MEHb3SzDxeykuBnMz+xux4QQdvdORv7KGnKM5ufWnAnhwBPugynw+6Rc0f1eyq80fWfem7A7uNIYadvdIuG/sla1aXtbhStaplnw6j3RUHSPdRmbrPsnas9Jvh8omeSuOaNWeke5fKCeSI5q0uUeke5fKETyTDeaJ8ohG2jkdy8OyBpuLJuFjdN1Z6bfD5RMjZVB3Rqz02+HygkbIg7o1Z6bfD5QSNkQd0uVLNW2mz9nor1RRIgWUgGTdM1Z6bfD5RMjZVB3Rqz02+HygkbIg7pc2WartNn7PRbqigRBspIMi6Zqz02+HyiZGyqDuqtKPSb4fKGHDZSWndW1Z6TfD5Qp5JxzS7PLN1dpsh0eHZFOInRJoMapmrPTb4fKJkbKoO6NWem3w+UEjZEHdLWWb52myXo8W6oqbaKYvqmas9Nvh8omRsqg7o1Z6bfD5QSNkQd0q0SzQbTc5ej0h1QibaKmC/X2RMlGvPb4fwwwpcRt7/dQskn12+H8MMoBG3v903VHpt3L+GIhXmG3v91FlGznXabE06R4QBD9ensnQ1KIELDEsMi1RuaN4HRbjxAjSYJgrKJAkKvocv6n+mndWDO7xI7tvhVksyDKV/T19fW3eYC4nimGNHBKFmUAjVkgkmhK0x4CuUVmMzKjK2IhVSyqK7B3UFVwpWlMcM2NeJhlxPFIMA4Kxs64fRc2tObhXOmMGY7oyt2UGyp9V/T59ncOEGc7oyN8KeHPRPevnEQN1c8kXz0T3r5wQN0TyV0mnonvXzhFo3TDuSLRMNxtk809Hh2wNFxdNxMGyZrD0T8PnExzVSdkaw9E/D5wRzRJ2UPMNOafh84YA3SJOyXJmmrbJz9nor1w3DS6lrtbJusPRPw+cTHNXJ2RrD0T8PnBHNEnZLmzDVdk5+z0W64YFjdSSZFkzWHon4fOFHNVJ2RrD0T8PnBHNEnZGsPRPw+cEc0SdkuzzDdXZOQ6PDthuF9VLSY0TNYeifh84Uc1UnZGsPRPw+cEc0SdktZhvnZOS9Hi3XFRbVTJnRM1h6J+HziY5qpOyNYeifh84I5ok7JVomGg2Tzl6PSHXCIsqYb9fZTMmHoN3r5wwUnNG/urI5HqN3r5wiUw0bqdYeg3evnCTgb+6iynZyptN/UeEAQ/Xp7J0NSiBCwQQQhEwLRaYEbyp48AR741uCbfl1lYgX/LKiSzhW0VoVPqit3EjA74ZI4NUgHi5WVeM+uFPVG+terCo98I/wD1TA/3KiK20DPBGF07NRnWoy4d3uhkixDUgDcFyElUztFc+jvGHccfugLv9qA3/d7IMo4fT5Gp5uIww6sj3wZv9qWU+JKlyqAjX4k1qSDTEYCp4Aj3xRMn9qkNgfuQZRp/5FDx2f5H398OR4UQfH7KbhrXX8MNnj/v+cMIUjwog+L2VXlEkkWila9HAY0HurDBHh90i0z+/wBlmTLQtxgWWt07xwjINM6LYvGU3WRr16S94iMp2V5huj0hekveIMp2RmG6q09ac5e8Qw07ILhGqx5U9attLnxHRWLLTAssw4SbrJW0r0l7xEFp2Wge3dT6QvSXvELKdkZhulzZ61XaXPiOi0UGmDZIuEi6Zr16S94icp2TzDdQbSnSXvEPK7ZGdu6BaF6S94gynZGYbqlnnrdXaXIbxwhuaZ0Sa4RqmekL0l7xE5TsnmG6PSF6S94gynZGYbpaz1vnaXJd44tFZTGiWYTqmekL0l7xE5TsnmG6PSF6S94gynZGYbpVonrQbS85d46QhEGFbCCYHP2VzaE6S94gkJ5HbKfSU6S94hSEZHbI9JTpL3iCQjI7ZRZWBWoNRebL7RgCHiD09k6GpUAwIBWG89lRSq3gEqdxrsgDuLHLdGgaCYJ/LrIuLQCBNvspW0Tdr6LKl0XxtYmu7DCkGVlroDn3+X1SzbJooTJoPW2waDf2w8jPElnf4fVXS0Ta/sxQ3abVCAQt6vWCW7oRazdMOfsqm0zsRqeNGvinVhnDys8SWep4fVMM+btUlZVum+NrA0w3VoO/ticrLXVZn3+X1SPSJtf2XD1xxxwpuxjTKzxeizzPn9vqstcYzWibdiZVwFFyCUsqVaEN1vsn+UU03ClwsU8RCsKYE1BgQsWXm3b/AGrGh4LIcU0GEnKaprEKwUqc+K9v9rRQGqTjcKS5ghKVAENATohWl2fmr2D+UN2qTdAmQk0QIS1557F/m0PglxTISaIEJVpyH2l/qEIqm69fZNhqUQIRAhKs+R+039RhBU7Xp7JsNSkq1IshQDCgSlAFL3ibzgkogBQJdel4m84JREpmpHteJvOJzFPKEake14m84MxTyhGpHteJvODMUZQjUj2vE3nBmKMoSnkivreJvOLBUFt1aXIHteJvOJLkw1X1I9rxN5wsxVZQjUj2vE3nBmKMoUNZwRQ3sfabzh5illCnUj2vE3nCzJ5QjUj2vE3nBmKMoRqR7XibzgzJZQkCQPax9puzjGmYrPKEaoe14m84UpwjVD2vE3nBKIQZA9rD2m7OMPMUsoSLdPlSZbTZr3JaCrMzsAAPfCzJ5V5Np75bEDFLBIZ92tnu6J7kU3iO0qeqJLlYYvRuSOnltcsEtKvUrSTaJkyvE7SJT3VHXCzFPKFt7ZMSUoqHNSFVVZizE5AVPCvdCc+NUNZOig2hDe1ZMwqVDBXbCpoca0wFT7oM+yptME3t1SpFpYlQZM0VzN40HGuP/ffEiodvZaOoMEkO90LPNR9DNBYZ3moM6VNcP+YfeO2S7hlzm91C228KrLmE3ipF5tmgBJOJ407YXengFRw4Bu7hPFWS0k/5U0YN6zeqK0z35CH3h2Umi0f1bb/llSXNZ6BkdciSWbA6xQB7xU8cMoWcnUKu6a24dP8AwtjqBxbxt5w4WeY/kI1A4t4284IRmP5CNQOLeNvOCEZj+QosootPabMk+seMAQ/Xp7J0NSkRazRAhMliJKsKS4xxGAqeocfuPdCTWqsvKayTJSTktEoy5kzVI18ANMrdEsVzau7hjljAhbeBCpPnKis7kKqglmY0AAFSSTkAIELxfTvy53XYWayBkqQk2bMKhxufV3QQDni1eyGCkQuK0h8rOlprFhOEpcrsqXLCA/acMTuzaEmvSPkc+UWdbJj2S2kNOCl5c0BVvqCLysFoKioIIGIrwxEL1iBCIEIgQtRyq02LHZnnXb74LKlg0MyY5oiV3CuZ3AE7oTnBokpgEmAvLdIco9LzSWFplWXeJUuUs27QUul3G1XPtjiOObNhK624NxFykWf5RbfY2Btdy1ydm+yIEnIo57gCisd+JphurG9LEh9tFlVwrmCdV6xyf0zKtlnl2iQapMUGlReU70ahIDA4EVjqXItjAhavlHpyXY5DTpgY0wVEFXdqE3VHYCSTgACYELwjTum7bpe1LJmNq5AN7VSySiBc2Yn9o+IAJwqRQCMqj8jZW1JmZ0LD5RchxKQzJBJVRtI1L1BvQ0x+zTyjCniJMOXRUw8CWpvIfli1jmSws+YqEgEMS8k1OTS8So9tMRnRhsnqXIvZ9NyZgMkB2ImHYvPzS9LyFlzBBArjh9/NUDg4QbLpplpaZC3WiNHTElsrkqxwADK6rTJluom/d1Rq1pAj8/hZl4zTH56rJlaNoKGZMOddrit2vVSpI/4EAZzVOrSZgKvzYigVmTMK85zvFM99MxWDIEzXJ4DohtEoakO4qxeqtTE9m7PvMBYEDEOHAaQotGi1JJvzdok4TCAK1y4Z5dQ66sMB4lT35AFhbkiTYVQbNS1a1c19YORWlcSIYpgJOxBdr6eULLRn4L4j+GGVAy7/AJ1XPcorXbxMVLOktUpUzHcEV4U52Xs8MRTHlruqAjLYLopMpnW61Fs0PPdNu2TmOFaBUGVMAMQab6476xzuLouSulrWTotc+nLRYXBLzJkktk73iaLUguwJBNHOHDdENrVGGZkc1VSgxwsLr06W4IBGRAI98eqvLSiItZogQtTyo5QS7FZ5k13lqwRzKWYwUTJiqWWWN5JNBhxhFU1eFWi1TdJ2l7bOLSQ6hFlynYfRhbpUtgSrEsab7xjjr4jJZuq7aGHzjM7RX/RKRQasuhU1VlYmjDJqNUVwHdHKMZUButzhKZ0Xf/Jppy1paZtltjidfrOS0TJoBoQqCSkojiGaimgr1ivfRrNqtkLhq0jTMFeiaY0clpkTZEyoSbLaWxXBgHUqSK78Y1Wa8pFkWUzSsaSyZfNN0XDcpUCi1pWlY8t7HSSvUZUbACJ2iWCGbqzcbZLVWjXcMRWp4Vp90GR2TPwQKjc+Xitb8nGghJ02HUXZWqmFOF9xQywPG3AZcI7KFUOAB1XHXolpJAsvdI6FzrHt1qEqW0whiFFSFFTTeadQx90Jzg0SUwJMBUk6QR2ZUNaBWruIcEqQd+UDSCYScCBK57lypZJC3bxM0XftFWQCpwFb5HfHPjASwNHEhb4QgPLjwC4e1yGEzVFaPeCgbqtS7Q8MRjHmuoua/KV6LarXMzBaDTtgaROaU4UEdE1UipGFQN4O6Ol1MsMFTTqCoJC6/wCQcEWW1KK3FtTasG9QC4taVwpXh791fSpmW3Xk1QA4gL02LWa0fKzRBtMuXLGRmyxMIz1OsV5q9V64ohFMLyjkDoqY1ptAmAKwmNJxBAV1mAsDTdjLoN+Ec1b5iGrppHKC5dtIsyk0Y0oWDECpqAaZitC13dkd0czWND4cukvcWy1eM8puTD/OSWeQlTOAeWlQgrQl0BOANVanWRHXRdmauWq2HL6N03YKWQC8WaSFZXbnbApfNPWu1Jpvh1RLfK6VIw7zstvYrQJktHGTKrd4rFgyJUEQYWu01phZYVVdb7NTMEqACSadVKe+ObF4g0qRc3XTyW+HoGo6+i5hbU85wxJJoN2AqtewZ0p1CPIDatd0vJIt0vflp53XpBrKYgBPS0zJLkqxxOPC6QeIpUEdx3CtNA2rQl1M6TbUbj0t/wArN4p1LELpbFb1mBdpb5GK1FQd49xrHt0qzajQRxAMcbryalNzCQVlxqs01DElWCsDS5pdNKnEAcSSoAx64wqiYC3pGJWnmNVdqimtGDYhcbrE5VAx4ZRzZfmyldId8uZq0OnrBr5JSq57LKNkFTssBwPDrjKo3K6Bdb0nZmSbLqtF2hpcmUgkTCElooNcwqgA4mvfHotPyiy8x4GY3W4mZxqFidVdVhEqgFxvyt6Ka0aOmIqggMrsfXVUqSZY3vWgpvBYDEiIeXR8qtjWE/NZeYaKlAlFrdSqgkCt1agEgbyBU+6PLMF3zL1jIb8q6m0yJWtuyGvISoDNlU0DEmgwBrjQZRFRjDVysNlLHvFPM4XTtH6IB0jZ/wDC+kpJZ/pVKhJDVULN2yA2NTcFSKVFSojrwjCx7hMhcuJfmY0wvStJW9JKX3rStMBUkn8mOxzg0SVytaXGAuO08HlzJsqtEdi4wGIchjQ0qBeAqK+qOMcVdz2kt4FddFrXAO4haN5pVbpJIrW4CSB6t6mVd1TxpWOf5iI4LosDPFdFyQsslEFom3Q7TGWUzE5EBSAMs7+NI7MM1obmP0XLiXOLso+q7NHBFQQR1Yx1rkWh5WS2+jaXLmtMF668sVAyqkwb1bDdu9xxrTAIBnl/N9FrSi4MfX+Fo9FieZmpWstiiqxukFJYJa9jvxIB7BnjHFRdVz5Ii0eQE/8AC6arKeXPrefMrbcrtGt6PLZKubOyPQklnVRRqnMmmJ7I7qwloIvF1y0TDoNgbLzS1aTJtAnlAReBuFmZSBQXdqtaj/rdHB3uapnj6L0O6y08k/VYFrlTbba2uyyJkxqCWSxCXRQg3sgKEk9sauLnvjipblp054e69j5Ocn5VjllJVTeILsxqWNKe4dUd7KYYIC82pULzJTdJaS1RFNWekrTVRhlSgOe/7oHvypNZmUaO0prnIRaIEBJbnXicBQbqVhMqB5gJvplguvPtISPmy2Tplocei26a7B2pdlTjVgjeyyEiu7V9cZYimSJC1oVALFbWYykAowow2WFCq3qbQA52FMOqOIRMOXXeJC1Nr0TKa0WK2z5yyRKJdBm7hXlkgIBUgjWjAcOMdNIim0lxhSaNTEOy0mkxrH8ngtzp3l+GUpIlVVqh2m4bJBrdVTw3kjsjSjWZWeabdYMcyBMJYzAVsHR7+pEAtBvcAmJ2sYXXaAs7rZZaTNlrpBocQCTdxG+lIumCGAFctQgvJC0ts5PasFyA9HUhsmVAtCT1VrUDcBuqI4mYPI10mbz00+vuuxuKkgC33/OirZ7OqXbt6oNCACQUuUBwwJve/wB0bNawNsk9zy++iyUl1a9jmKZ3btBWorQ4391cVxoCIuBlWcuzclbQ2gAglzKlQFqUrWrEk3ia4ZqaCmKjrjMYUGs2oToNPzkirii5haevJdEix2ErjAUhYJThY+kbPfSlKkYgccCCO4mM6jczYWlN2V0rm3lXK066KBQ9lDvHuzPExwOJm69BgEWWsm264A8yhpMWgU1BF4MFrxujE8QYRim6TwupqVAKJceNll/phO6Mvub8UT8Qd4V5OcrtCuMestIurQk1zvLSeBKVC9286kgVv3VqQygZ0e4TXCgI30jOpVZTEuMLWlRfVMMErzG06KMsK6lQkwtcu+qVOKFcxQUIB9UjrjzqzR+9t2lejTLv2Ps4LJkHIAEsSKAHMnDd/vHMGOeYbdaOcGiSvR+Q0krZQWpeaZNvUy2ZjS1z9lVj2aNLu2ZV5NWp3jpXN/KTOtCz5N2/qbtdkbN+8bxJ43btPfTMxliM1oW+GywZ1XVSLH6VZZRn88qGDLQMK5MN2IoSKU6o1y94wZliXZHnKuY0xoppCzvptgLemUSlQu0AdrMe/CnZHFU/6bhSBJLuA9F0sfn+YgCOK0aaZvasMwZJWygFLoXt3ml0471EY4oVHMyGxA/Oq6aTWg5hxXf2C13aNuPPGfYRTeMPd7o58DixTIB0PoufEUZJhbxHBFQQQciMo98EG4XAuctr6vSck7p0pky3rVvwCMHWrg7gjpdbtvRI2IP8Le2y1rLFTiTkBmfzxjV72sElYtaXGAvKtOSV199VMmrEnVk4HO8taUPZ2gCPMNRrnZojyXoszBsEz5q3JnSxs6sqyl18w1M5iWJU7RBXMEHrxqCaxozEhjTAvuoq0S9wk22XeaEt8xqLNINRVWoBjvU06sR2Hqjrw1c1LO1XHWpBtwmaV0VrMUIVuFKBjgKuV2mAHq1oaCN3MlZtfCwJFnFktMpASUnIVq1OepzwyrUCnXGTQKb7cfdbOJqMJOo9ludJ6NlWiWZc+WsxDmrCo7e2Ohcy8z5YaXVbtmsoVZMrZLAKxbpAM1aKKnLM13UjhqYlveBuoGv5yX0eB7IdUwznmz3ftnQcz5+gvBXL2yeJk28gIqMa/wC353xhWc0tABmOOn0+n8r0uyqdSgXipAmPlBneTsJt0XoXyf8AJyVMl6+bRyGIVDzQR6zDeeAy7d14Si2O84+y87trG1O8NBtm8ef+F6HHevn1DKCCCKg5g74ELk7SqK1Fmc0m6Q2OVKNUEGnGhyzEYlmW8WXb85aJBHPdZEqaswrLvrjSpJALA7lAzLZCmH3AjWE3KTw4NJAPnwXSUjZca1HKGfNQKZdblGv3Rjls4jEDPERjWLgPlW9BrXH5lqdHaSRZhZOapEuaQpUKSL9DUANQEGoqBQ44xkwlpBOhWr2hwIGo9lv9OWvVSWYGjHZXtO/3Cp90a16vd0y5cRXBS2C1IJBJzBNDXjuJzzjxG1HAShtVzP2lY00zGKlmBu1FcBUmnYK9Q4xTnF9l0165q04a3mT10UtKxOEZLgheqR9It1yNu5fWcS70m+2e0ZM0IKVqSbuORwB3HEQPZUA+USfNXTDS75jAXIW3S4dmZtYWJ2iZUytcc9nClDhuoeEeRUwGKqOzOjqF7lDG4Wk3KCehWFLRndJqNeUG8gYVWoqjbDCm7eNwisv6doa+xEzxkmYM6bC6ouZiX5m3Gmx+67/krKWdLYTFW8jAgqqoaGjCoQAVqpxplHRgahfTM6rze0KTadQZdCPNdLZLMstQqCi1Jp1sSzH3kk++O1cCawqKHKBC0HJ2dqWm2Rz+yJaVXfJOIHWVrT/qMqZyks208v8AGi2qDMA/fXzWPPtKzE1iG8JgLAjeMAB23aA9keFjiTVdNosuvDiAFoE0ZLbnSwKjHIEYbrvDKtd2FcxzOeWiQ8k+crsDiTBASWmWiQurRwFxCzGUsQMaCg3jDDu4R1YYYeo/M+eYFh948rrKqHRZdB8nukQ8p5bV1iteYmu0H9bHIggg9g4x7dGrnGkRtpHBefiKeV07rM5XaNnTNRNs4DTZT1AY0BBpXMjeq4cKwVWOMFuoU0XtEh2hSbPo+0AfTETJjVNV3AeoSQBhXDtPv5atCq4gm59ArFRg/bouV5V2cJMVZgBqTgGIyIIOFDvEdOBw7TUc114hD3ktBC1k2TKukouVKmhanUbx3R3k0abssXWMgiXOH1P8aro+SbUluR6kyqgYZItQOFRUe8xwYxwp4kEbD+Vo1uZkLu5FCARiDiDxrkY6SVzALS8trOTZ9YvOkusxSN1MCewVvf6Y565hmba66KF35d7LU6X0vMtqaizAyw42pjNdyF5lF2ppQEVxrlEUsZSqVAwX1nhb77KquFq02Z9CCItN54jbdc/I5HiZLdb/ANKoJGFAtw0ZKA44+tuoMMY4sPTD3PZoW/5XuVe2KjXMfAykGR/n2WjtEgJcFBQDA5kkgXiffjTr6o4ab80lelhmjXiu0+S62htfLGWywHXirH7kj1sEYBb9V5Hb1KHsfuI6X/ld9HcvAWLpObdlOcjSg7WwH84FdNuZ4C4XSUhboat0q4KmlaMKgGnf90U4gAzovYc6RdaSdawkwIjkgKWJ3F3dicB2HDqw4xxV8Q4PBabQpDrQF2Nk0zOcyXM2WFmGYLt0ALqx6zVrjs44ZjA1FbY8uhxOvBea9gbLQNOK2HJfTDWkzmOAVgAmFUwJIJGe774qi8vkndTVYGQOSdbrKQswTHeYs6YoRQl7VVAGNPUqKknKpi3szAgpMflcHDguc0rJtE65LUFjKVgVNNoqaXq5lqXRj10zjzcSK1WGgTGo4zvsfKy6Dh6Lhd2WdDqPqNfqt1o/k+PRNW+Ex9tj0Xpsj/TgOvHjHU3DAUe74/yuHLAhcbOs90lSCGBN7Ota4x5Li4GDwspL3EZVO1x+6JkKbrSfPNo/eJ38V/OP0vuKXhHQL4z9XX8bupSrBbmlqUSY9BWilRcxL+qD7bg44g9lPnW0n1nPyuADNT5awb7bBfZVcUykKWZpJqaDjeInTfcrdS5lpwOuAYVoyKAaE1I2r1amseT8Rp8C76hv8EL2j2ZVGuXqfssjROjBLlS0JvFa03DFi38jSOTF4oVnlzdOa6cPQNJsO15LXW/S5wMmbMTjcYqDQnonHfH0XYGEc1rnVAC0xGh01Xy/+qMWAababyHCZAnQxCw/nm0fvE7+K/nH0PcUvCOgXyX6uv43dSj55tH7xO/iv5wdxS8I6BH6uv43dSltpGcWDmdMvgEBi7FhngGrUZnvjgx+A7xofRADh5XB9PJep2X2p3TyzEuJY7zMEaHfzhbDkjOYTDLvNdYMbpNVBzqBuOdeMeD25gG0cC17rvBAJ5Xtz4RP+F7nZfarsXjXNAhkEjfUa+um663d2R8e3RfU8VizWrgct4gk8FoGhcfaJ7y3dVZlOKkqxUsvAkZjKP0jszCYd9IYho/eBbUA8Y+q/PO1u0cUyqcO4/sOokEjhP0U/PNo/eJ38V/OPVGHpeEdAvGOMrzZ7upR882j94nfxX84O4peEdAl+rr+N3UpGkLRMaWJk13K3wgmMb5vULBcTeyrHzuLY6ljy6k2flBgWtp7r7LsisKuBAe68kSb81hypgANaEE1qDVSaAVNN9ABjwjali6DnEn5XcQ6xXU/DGc0TzF1tLFyjezylEsKS80g3qnC6gqKEb6RwY2mKuLa3gQ0W5krUHLRc/YE9Ag6ZtG6fNUcFmOFHUADQDqj6inhKLGBgaDFrgSvgqmPxFR5dmIngCY+l1HzxaDgbROp/wDa/nFmhS8A6BS3F1yb1HdSszRulGQKVN115pFOzfUHCufGPgcZgsThsS54YYkkECRB8tPJfpvZ+NwmMwrWmoCYAIJ+aR5mT58Vh65hNeY01ypD7LHJm55JJqVzwyFT7sXuxD2BuWCT+7SeU2HqultLDU6pOaQBOXWOcXPotLbrdecU9XPrPlDZQNKWu1XuYXLWa2oLgiet/p5H3TNE215bky3ZCRmjFTTMioOWAj1Oyi0YpocJBkX9F5H+r6TndnOewkFhBta2h91tvnm0fvE7+K/nH1/cUvCOgX5F+rr+N3UrJ0dpCdMmojzprAsMDMY/cSRWOXG0qbaDnNaARyXpdkYuucYxpeSDYyZ9109kNJdDU4nM1POONeO+seE0yASv0MN4LRaVkK84MxIF0BiMabRu8atVjhv98ZVaRe6w4R6pV2im0vNgBK0lntDhi6glcmphTeM/5VjnZgn1AMkGZjnGq86t2hRouIqWgCfrp589k1bUyM0yUZiFsysx0Db6YEVxrxpXdGuGwWLzkMEEazH8yFhiu0MF3YNR0g6RM/SLqZek56Ci2iecySZ0wkljeOJO4mg6gI+owuEaykBUALuOmq+OxuPfUrE0nEN0FyLc+akaXtFSdfOqczrHqaZb43/T0vAOgXL+sxH9x3Uqfnm0fvE7+K/nB3FLwjoEv1dfxu6lZ2idJFiyzCWY4hmJJNNxJxMfN9vYANAxFMRwdHof4P0XsdlY1ziaVQydQT7LaekR8tK9yVx8fqa+DTbGKso/OBPlHydR5o4bFgeKOpg+i+7w9MYjGYEu8M/UNBHquos4yj5RfaPWwURS5pXASTsj3/1GP0Hsf/xG/X3K/NP9QH/vneQ9laPUXiIgQiBC2vJg/wCJT/V/SY8L/UbQ7AO5Fvuvc/084jGjmD9129zGPzlq/QpssabLoTAVq10hchyjl0ndqgn7x/tH33+lqpfgi0/0uIHQH3JXwP8AqmmG4wOH9TRPUj2Wrj6VfNIgQug0RYUn2cy5oqutvChIoQoFcPfHzXajqjMWHsMHLGk8SvruxHAYUgjifYJ8/k1Z0Q3EIO832r31rHlVzVq3e+foF7dOqG6D1WltGjFQFgSacaV4DEDdWNuzKX/dM/OBXL2tiT+iqDcR6hYUfaL4BECEQIWVo9AWxr7jTPA/dHl9rtzUMv13uNF7v+n3ZMSXjaPoStjpTRcuYKUukDZYZimQ6x1R8FTZUY6c0z+br9Mo40sjKFy8mz0YGuR4R7FFhZUa4HQg+q1x+JbicG9jm6tPHl5LNj7lfiKz9A/+RK+2I48f/wCM/wAl6XZH/m0/P+CuqR8D1knvJj59g+UL9Ob+0FavSApePRAYdtTj933mOPF1HAtA80sQc3yHRayysBImsVBLEDhTHPD3R6fZ81nU5MRJta+nl6L5PtYNw7HkCZgQSTwMceE2WA00kBScFrQcK4mPohTaHFwFzqvkHVXOaGE2GipFrNECEQIVkehBG6M61JtWmabtDZaU6hpvD26hddLsKkA3nxAOa7/9MfklfEPp1HMsYJHQ+a/SaeEpPYHXuAV//9k=">
            <a:extLst>
              <a:ext uri="{FF2B5EF4-FFF2-40B4-BE49-F238E27FC236}">
                <a16:creationId xmlns:a16="http://schemas.microsoft.com/office/drawing/2014/main" id="{307FCA27-CC29-4297-BA12-2E78E0304057}"/>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17414" name="AutoShape 4" descr="data:image/jpeg;base64,/9j/4AAQSkZJRgABAQAAAQABAAD/2wCEAAkGBxQTEhQUEhQWFhUXGBgaFhcVFxgYFhgYFxgbFxcVGhkYISghGBwlHBwUITEhJSorLi4vGh82OjMsNygtLisBCgoKDg0OGxAQGywkICQ3LCwsLCw1LCwsLCwvLCwsLCwsLCwsLCwsLCwsNCwsLCwvLCwsLCwsLCwsLCwsLCwsLP/AABEIAL0BCgMBEQACEQEDEQH/xAAcAAACAgMBAQAAAAAAAAAAAAAAAwECBAUGBwj/xABJEAACAAMEBQgFCAgGAgMAAAABAgADEQQSITEFEyJBUQYyUmFxkZLRFEJigaIHFSNTcqHS8BYXM1STsbLCJEOCweHxNKNVc4P/xAAbAQADAQEBAQEAAAAAAAAAAAAAAQIDBAUGB//EADwRAAEDAgQDBgUDAwMEAwEAAAEAAhEDIQQSMVFBYZEFE1JxobEVIoHR8BQywUJT4QZi8SMkNEMzcpIW/9oADAMBAAIRAxEAPwD3GBCIEIgQiBCIEKhmQ4U5lQmKUyogQiBCDBKEQIRAhECE5RSJKsBTCTUEwIS3asUAoJlQIaE6IVogQiBCIEIgQqvlDCR0SopQiBCIEIgQmSxElWArwk0QIRAhECEQIRAhcHp60N6c6Wm0T5EpggsrypmrlX6fSLMYA7dcg2FPdHM/98OJA4L28M0fpQ6ixr3Cc4IkxwgbRrF5W0PKIydYhlzZokFVnTSUHqqL4GFSTiVHGPUp4OWt+YSdF8tX7QAqPIpmGm8aAHablZUnlKv0multJuS9btkGssmlaLka4Xc4mph8oDmmbx9V0YSo/E1hRDCHGCAYuD7JVl5Rl5urezTZYKsyM5WjhVDVFOoriK0JocYxcMrcwK9XEYBtOiaoqB0agTbX7H3TLHpwzUZklsoCqQzMldo05udK1od8eP2hjqrMK6rTBGkG3ExoV52DcKzhIgc+K2Mu1KGKsyhgASpdSwvEgVAyBNAOMelQe97AXtLTtY+1lq6i4fMASN4MWuei5Hk9pCfakkyw8y6rfTTA30jsSzBb1aogWlWzOQj18UynQcXRc6DgOfmvBwVWriWBuYwP3HiTsNhz6LaaP0oFVmvTZhedNSVLdlLXlY1AbCiYYVy9+HlVqndwIuV9F2lFF7GkCYbYWm03njuVGhppabaLRMRkJKC4cxVFArWlOOPGPOfixh2PrPG1ugGsR9VwYRpq1HEiJj2W7lWmrlKUIAJxBwJIGXYY7cNVfVZL2ZTtIP1BHBbvaGmxlPjoUIBgQnAxC0UwIRAhUmCGCpIUCXDlGVXESqUwIRAhQTAiVoV5Vyb1pV6oZDUNcdYK3QZfSN/ZujGpHGMhWbeeC7XYCrFMtvn9PPa1528k7RemUnSROJEvYvurstZa1YBn4A3WxywPCLZVBbJssa+EfTq92PmvAI4m2nVO0vpBbPJaa4JC3RRaVJdgiirEACpGJNBFPeGtlZ4fDur1BTFv8CViWnTqyZYe1IZFZiSxV5bBr9NsEEbKipNaEBScYg1colwhbswRqvy0XZrE6Hhw01PDmQs19JSQUUzpQMwAywZiguDkVBO0D1RfeN3WAw1YgkNNtbG3nsmSbZKZzLWZLLgElA6lgFa6xKg1ADbJ4HCDO0mAVJoVGtzOaQN4tv7XWLbdMsJrSpMl5zooaZdZFVb1bq1cirkAmnDMisZufeAJXTTwwLA+o4NBsNTO5twH/CpI5QIZ5lTCsqsuSyCawSYXnGZWXdJ5wuLgK5wCoM0G2ip2Dd3WdvzXcDFxAi/ldbC06Sky2VJk2WjNzVd1Vm3YAmp90UXAWJWDKNR4LmtJA1IBMLH0jp2RJSYzTEJlqzMiupmEIaEBSc71F7SBCdUaBqrpYSrUc0BpuQJgxfn5X8llWC2pOlrMlMGRsipBHAioqKg1HuimuDhIWdSk+m4seIIWRDWaIELhuUkm2ThOkGXKMqZUBjJmNNRScALtUYjcSyxi9j3SLQvTwtfC0S2rD8zeAiCfPUDcQVeZo5/R7VKCPWYy3WKNzRcUBqCpaiNkCMRjHpU67GOpm8NEe6+er4apVbWFpeZHlZW05ZJ02YzIry9ZKVKhXLyyjmYhBTAY3agkHPA4RLKrBSynUGeS7MKXUMa3EEAtiCDrF9OHFYslbYZizJtGojSwNTOqqsigkNcBYllqbwoK4HdGL8pYWtXrYjE4N1B9KkHCb8IJvEiTAExbX1W60bJMuzUKNXYHNJOwqrUqNqhKndXHKPNxeDfWwnctIm2uliD/AAvKwxFLLPAR6KWkiaWnTJR2cUBlipelNYARfBAuCuHNywEduHNUMHexPHLMa8+XqtHV3gFlNxAIj6faVqrFo+bJWTNlIVmIAji692cgArfUAsprW61OFY9B2JbULmvBym43H5svIZhH0gx1MjMAAdnDp0MJVikWiWBdvAypsxlpLnUmLNe+yuLta83IEZ4x52IY55DmG43XtdqVW4h7KtGQQACDpYAWiduK2Oi506XrNahe/dZiJMwVa6AQQBTdmK9dI4qlCuWENymdQ6YI4iw/hceGDmOJqHXiNZWz0SXJYlSqYBA2BzJJocQMgK45xfZ2FfhqOR54kwJgA8BN4C6K1QPdIWyjvWKIEKVakIhMGE6JVogQgwIRAhECEQIUGBCWUMVKiCtHo7QSg358tWmLaLRNlMcbomOSp7bt3PIgcIxZSGpF5K9CvjHftpkhpa0HnAv6yuWt9gnWeyvLYSyZ1ms8hvpBVWDzFYBaVcsZmFOBrlHO5rmtIPEAL1KValXrBwmGuc7TUQIvwiLrutKBijBZaTa4NLmNdVkODCpBBPURQx1vBy2ErwaBaKkucW7EcD1C5+RoaetnChVolpSbLkGZeCSkI+iExhxBYDIVpWMRTcG6cdF6LsXRdVknVpBdESTN49Nzql23RFpLTLsqU1+0SZ5czKMUlGWdQKrmChAOApU5mkI033txB/wrp4qhDZcRDXNiLSZ+bXjPnK3OgdG6lZpZVDzJ8+YxFCSHmsUqfsXY2pMyySOJXBjMR3paAbBrR0An1lJaz2iTPnzJEuXNWfcbamGWUmIgl47JvIVCHDEEHDGJLXNcSBMrVtShVpMZUcQWyLCZBM7i8zyWLpTQUyZ6U5RGmzEs6oQaV1ZvOFJ5tTWleAiHUyZPktqOKYzu2yQ0FxP1sJ3WPpHQ1pZp5WTKYzZ0ibfaZRwkrVE2cbOYZGoa0o5OBwiXMcZtrB/wtKWJoAMBcRlDmxFpM/NrsRPGyzH0C5sttQKizrQ08g1zD1CVYDhTsiu7OVw4mVkMW0V6TpJazL6a+q39gLGWt9BLbeoa9THDEAVwoffvzjZsxdcFTLmOUyN9FkQ1CIELXTtK3S15Guq1C/q0GZ41r6vDGNhRnQ32WDq2WZFt/wA9lkzbaiipJpVlyJxW9ey3C62PVEBjiYWhqNAkqh0inE+FsjvGGI64fdOS71qmXbpbNdBq28UNRlnwzEI03ASUCo1xgJ5QRMq8qgy4eZLKqEQ1KIEIgQiBCIEIgQiBCsjQiEwU2JVogQiBCIEIgQiBCIEIgQkTLFLLiYZaF1FFcqC4HANSo3wsomVYqPDSwEweHBBjRYIgQiBC19q0SsxmYvNBNMEmuqi7lQA0HXxgQoOh1u3dZOpeZv2r1qylCL1a0oagZAgHdAiUyRohAa35ppkGmMQMsh+SKxJCsGVWToCWpBV5ou0p9IdxQ/2KDxGBhJrIGjBtbc3aOO2SBtF6CuWdOwQIWRZLOJahQWalcXYs2JJxJzz7oEJ0CEQIXFDlzIdWAs80jNqKpp7Rx++PT+HVGn94XjDtek4GGOO9gkyeXFmVAmomEC8cQmbVvGlaY3m74o9nVSZzD1Wbe2MOBlyn04q45dWYY+juK1xupjx34wvh1XxD1VfGKAvkPorSuXNnLbNmmFjwVCTv3HqB90B7OqAXeI+qbe16JPysM+QUty+kA4yJlexPOF8NqeIeqD21RGrT6fdH6fyPqJnwefbD+G1PEPVHxqjrlPp91RuXsj6mZ8HnDHZtTxD1Untmh4T6fdR+nkj6mZ8HnB8OqeIeqXxmh4T6fdH6eSPqZnwecHw6p4h6o+M0PCfT7o/TyR9TM+Dzg+HVPEPVHxmj4T6fdWlcuJDMFEl6kgDm78OMI9n1AJzBU3tei4hoab+Sr+nkj6mZ8HnD+HVPEPVT8ZoeE+n3R+nkj6mZ8HnB8OqeIeqPjNDwn0+6t+sCT9VM+HzhfDam4T+NUfCfT7pp+UCSAtZUzEVHN4lePUYn4a8k3Cs9s0mgS038vLdR+sST9VN+Hzh/C6niHql8bo+E+n3R+sST9VN+Hzg+F1PEPVHxyj4T6fdWT5QZJDHVTMBU83iF49YhHsyoIuFQ7apEE5Tby8t1X9Ykn6qb8PnD+F1PEPVT8co+E+n3R+sST9VN+Hzg+F1PEPVHxuj4T6fdH6xJP1U34fOD4XU8Q9UfHKPhPp91ab8oMlSVMqZUEj1d3vhDsx5EyPVU7tqk1xaWm3l91X9Ykn6qb8PnD+F1PEPVT8bo+E+n3VD8oMn6qZ8PnD+GVNx6qT21R8J9PupPL2TdDaqZQkj1dwB49Yg+HPmJCfxillzZT6clK/KHJH+VN+HzhfDKniHqgdt0R/SfT7o/WHI+qmfB5wfDKniHqn8bo+E+n3UH5QJFCdTNwVm9XJVLHfwEZ18E+jTNQkWuunBdoU8XiGUGAguIAJ0usL9aMj6if/6/xR5P6obL63/+freNvr9lYfKrI+onf+v8UL9S3ZV8AreNvr9kfrUkfu8//wBf4oP1LdkfAKvjb6/Zdfyf0stqkJPRWVXvUDUqLrshrSozUxsx+YSF5OKw7sPVNJxkiNOYlbGKXOiBC8esOj56y5imzTzfukESmNCquN49rPqj6SpUplwIeLc/L7L4+jSqtY5ppuvyPP7rMWQ//wAfM5yn9i2V4My83Kt4DqIByjIub/dHHj9Bx/DdbAO40Dw4c5PDzjlY6Kq2ebRa2GYcVvfQHEAIHAF3Ct1jhlehlzJ/+QcePnHHggB8CaJ4f0+U8OMHqrWixTVdGl2WbgkwECS4FZgdQOYL10MMTnTOE17C0hzxqOI4RzOqKlN7XhzKR0M/KeM8hMKLRImvUtYp1TeqdUai8HFQbtTS8tAcBqxvODa5jdKg6+XPl6oeHvMmi7jw5HlzHQcdLPKmmv8AgZu+6NTULtTSBS7Q4TF8MIFn9wdfLny9UznP/pPL5dLu5cx0WLpHR81wol2KalK1pKeprSlTTHKvvjSnUY2c1QH6hYYilUeAGUSI5FYPzJaf3ed/CfyjX9RS8Y6hc36TEf23dCj5ktP7vO/hP5QfqKXjHUI/SYj+27oUfMlp/d538J/KD9RS8Y6hH6TEf23dCnWTQ1oExCbPOADKSTLegAIxyiX16WU/MOoWlLC1xUaSx2o4FTZNHWqXUrZ51StMZLGmINaFabqe+B9Wi7V46hOlRxNOS2m69tDy5LN1U+/e9Aata/snzrWvN/PdGU04jvfUfddM1s2buD0P2WPaNHTmlhRY5qsCMRKfEUOGXGndvi21WB094CPMLGpRqOpgCiQeQKRO0NaKJSzzsFIP0b4G+x4cCD74ptelJ+YdRsFm/C14bDHabHcrNMi0EkvYpjkgCrS5hOGRyzz+6MppCwqAfULpPfEy6iSeYP2Vks804NYJl3HKS9RXOmHZ+aAIuZqKonzCYFQ2dQMeR+ywpWibQNYRZ5wqNkat876mgwxwB7o1Nalb5h1GxXO3D1xmIY4bWO45LL9Hn4/4B8cR9FMwNTUioOJF3q2csaRnmp/3R1C2it/YPQ/by6IazzzWtgaprjqpm8Hq64A6mP8A2+oQRVP/AKPQ/ZROsk5lINimA3aKRJataAAnAZDhv4Q2vY02qDqE3NqPaQaJnhY/ZK+b7Uk53WRONb4wlvQhgRmBjuPuEPvKLmBpcOHELPusQysXtY7jwKcbPPrU2BqnP6F8d/RwJic1OI731H3VxVJk0D0P2U+jTSCGsMzLAiS1QdwywFfzXGDMwG1QdQqioRDqB5WP2WC2hrRcUejzq3mNNW9aEJQ5dR7o17+lmPzDhxHNcpwtfuwMjtTwPJPsljtSKF9FmsL17GU+eyBu3AHxGJe+i4znHULWkzEU25e6JvOh5cvyU/0WcQQ1hmZUBEl6g0w3YCv5rUmMzAbVB1C0ioRDqB6H7LW/Mtpuv/h537OYP2T5mWwAyzJIEZ4+tTdhnhrgTG4XT2FQq0+0aL3tIAcCSQQB5lamVoK1gg+izzQg0MmZQ0NaHZyj5DI7Yr9fOKw5BHeN6j7raTZNpY1OjphNCKtImEnPEkpicezqwFKyu8K5muotECuP/wBD7/nWdbaNCWpmZhY56gmoUSZlB1DZhZHbFdLMVQa0A1WnnI+69b+TuzvL0fJSYrIwM2quCrCs5yKg4jAgx2UAQwTz918p2q9r8W5zTItcX/pC6SNV5yIELEDOFS6tRcxFQMdmn3Xu6LhpJlZy4AR+aJZtE6pAlDD2sDWu/jgMOuvUays3Ul1TwoE6fX9mtPtCow+/GvDdBlp7ozVNkTrROVa6sNQDAHEmgrQdtRAGsJiUOc8CYV5k2dVqSxQc03ucOHV+eGKAZFymS+TAVGnT8KSwMcdoHDqxz/O/BhtPdIuqbIWfML3Wl0FK1BqO/wDJ6hBlbEgozOmCFkRKpSgrCJTATolWl2nmN9k/yht1Cl2hTISpECEQIS5Wb/a/tWGdAkNSmQk0QIS5uafa/taGNCkdQmQk0QIRAhLs/NXsH8obtUm6BMhJqjjKGFJCqo2j9lf5tD4IGqbEqkQISbXzf9Sf1CBMff2Uo1IohZgwmxKtECEqz5H7Tf1GEFTtensmVhqVMCFr2mqirW/itcGY5FV48WEawXEx+arEuDQJn8j7qh0hJrS89agU+kzO78+6sPu37D0S72npJ9VaXbpLE0djQEnF6ADPt90BpvGo9kCpTOh90LbpRW9V6VoDtmvXQVPDODu3zFvRAqMib+qlrZKFNpqGtCC9MApp1HaELI/b2T7xm/uqtpGQBUuwFaV+kpX874YpVDw9kjWpjU+6rN0hJC1vNT/9Pf2ZGGKb5iPZJ1WnEz7rJEsHInxN5xElXATlkD2vE3nElxVhoU6ke14m84WYp5Ql2iSLjc7I+s3DtimkyFLmiCmake14m84nMVWUI1I9rxN5wZijKEake14m84MxRlCXKkirc7PpN0V64ouMBSGiSmake14m84nMVWUI1I9rxN5wZijKEubJFV52fSbot1xQJgqS0SEzUj2vE3nE5iqyhQJQ4t4m84JKUBTqR7XibzgzFPKEuzyRdXnZD1m4dsU43UtaICZqR7XibzicxVZQjUj2vE3nBmKWUJayRfPOyX1m4t1xU2SyiUzUj2vE3nE5iqyhGpHteJvODMUZQk2qSLvrc5fWbpDrgJTaIPX2UakcW8becOFOY/gCssocW8becItTDz+AKTLHteNvOFlVd5+WVLPlT2m3k+seMUApeST09kyGoT4haLB19xVvMOZXmk5XRTnZ1YRrlzEwss2UCVVbeprtjCldg769fUeyA0zskKoPFB0goJDMAQSMUO7M4HAdZplB3ZiQEd6AYJUNpFQCb4wz2G4gUzxOIwzg7o7eoR3o39CiVbFrdDKCScLp53Coalf+ICwxMJCo2YlHzinTWnG41BTOprhB3R2T71u6vLtYbAOtakcxsaCvHhCLI1CYeHWBTpaNxXwn8UIkJgFMo3FfCfxRNlV0UbivhP4oLIul2gNcbFcj6p4dsU2JCTpgplG4r4T+KJsndFG4r4T+KCyLoo3FfCfxQWRdLlBqtiufRPRXrijEBITJTKNxXwn8UTZO6KNxXwn8UFkXS5oaq4rn0T0W64oRBSMyEyjcV8J/FE2TulC8DmvhP4oqxU3CZtdJfCfxQrKr7pMhmurQjIeqeH2oogSpaTAT6NxXwn8URZVdFG4r4T+KCyLpahr5xXJfVPFuuKtCV5TKNxXwn8UTZO6KNxXwn8UFkXSbUGu85ecvqnpD2oDCpszfn7KKP0l8J/FDuplu350RR+kvhP4oLolu350RR+kvhP4oLolu350UWYGmOd5ssPWMA0Q/W3L2WVcEKU4VoSa1swMypcNNmhqhINQtN3Ue/flGwgEysDmIGX2UBZnFev6M4ncct2efV1wfL+FEP39Pz86qUSZvYVrXCWwxuEGuGO1dPugJbwHrzQA7ifTkoVJmG0Mt0sjfhhTgBWAlu3qgB+/opEt+luwOrxBuUqKL0qn3njgS3b15oh2/pyUXXG8Zj/LPN3jLPr7cq4Hyn/lL5h/wq6l63g2IZitUY0Dbsv5Q5ERHqjK6Zn0Vyk2hGsIrdpsHChx3CtfzSFLZ09U4fGvomSL4YlmJXcoVsBtdWOY7oTssQAqbmmSVla4cG8LeUZwtMyXaJouNgeafVbh2RTRcKXGxTNcODeFvKJhVmRrhwbwt5QQjMjXDg3hbyghGZLlTRVsDn0W6K9UURYKQ65TNcODeFvKJhVmRrhwbwt5QQjMlzZoquBz6LdFuqKAsVJdcJhnjr8LeULKU8wSTNHBvCfKKyqMyNaODeE+UEIlRZJgurgch6reUDxdDDZP1w4N4W8oiFpmRrhwbwt5QQjMlrNF84HJfVbi3VFRZTN0wzh1+FvKFlKeYKjWngG8J8oeRIvWPaJuGTc5fVPSHVARAQwyevsma4cG8LeUKU8pRrhwbwt5QSjKUa4cG8LeUEoylTYjUe9s8PWPGFwVH93T2WVCQiBCxLr3VKEDY35V2aHuDd++NPlkys4dAj80UKk6jVZPZwPXn8MBNO1ikBUvcKjCeVIqqsCMdxGNSBjTcO+H/ANMFL/qEK5SfXBpdMMweqv8AvC/6exTipuFkyq0F6ld9Mq8YgxNloJi6JkAScqKaRRSCaDEK1MCFUtDhKUqexKt9k/yigIIUkyCnxCtECEQIS5Wb/a/tWGdAkNSmQk0QISp2a9v9rRQ4qXcEFDBISgqtIaSIEKLI2yvYIHi6GGwWRELRECEteefsr/NofBLipKQSiFUy4cqcqTaBgPtL/UICm0X6+yZDUogQiBCXIyP2m/qMIKna9PZO1hghLMmxKta8lUVfor2xXZUE1F0AcManfuMa3JN4WJIaB8s2+yo9rXACQ5rT/LAGNOORpx4boYYeLh1Ul44NPRWS0qSfoHAAJqUAyIFB1mpPugLSP6h1TDwT+09FHpC40kNvzQDIE9eZFPfBlPiRnHhPRBtKfUPu/wAsb/KDKfEOqM7fCeiqLQpoNQwNVrVBQVNDj1Q8pH9QSzg2ynoqC1JgNSwJBIBRcborTPOHldupzt8Kj0ta0Ehz2oAO+HkMfuHVHeCYDT0V2tK/VMcq0RcKgNQ49YhBh39Uy8eE9Ev0tTW7Ic0vDmChKmmfbDyHi4dVPeA6NPRZSXHlsQgyOagbozOYOElajKWkgLL1C9Fe4RnmO60yjZGoXor3CDMd0ZRsjUL0V7hBmO6Mo2S5UhatsrnwHRWKLjAukGiTZM1C9Fe4ROY7p5RsjUL0V7hBmO6Mo2S5sharsrnwHRaKDjBukWiRZM1C9Fe4ROY7p5RslzJC9Fe4RQcd1LmjZSlmXor3CAvO6YYNlSRZVursjIbhwhl5lJrGwmizr0V7hE5iqDRsp1C9Fe4Qsx3RlGyWshb52VyXcOLRWYxqllE6JmoXor3CJzHdPKNkaheivcIMx3RlGyVaJC0GyvOXcOkIRJhWwAGRz9lD2dK81e4RQAUl7p1VfR06K9wggJZ3bq4si9Fe4QrJ5nbqtml0GAwvNl9owAhDwZ6eyZSKUQnxC0WJLICrVyNmuN3IUBxp1iNDcmyzFgJKkzVrTW41pmmfdCg7e6cjf2RrV+typvTflu30MEHb3SzDxeykuBnMz+xux4QQdvdORv7KGnKM5ufWnAnhwBPugynw+6Rc0f1eyq80fWfem7A7uNIYadvdIuG/sla1aXtbhStaplnw6j3RUHSPdRmbrPsnas9Jvh8omeSuOaNWeke5fKCeSI5q0uUeke5fKETyTDeaJ8ohG2jkdy8OyBpuLJuFjdN1Z6bfD5RMjZVB3Rqz02+HygkbIg7o1Z6bfD5QSNkQd0uVLNW2mz9nor1RRIgWUgGTdM1Z6bfD5RMjZVB3Rqz02+HygkbIg7pc2WartNn7PRbqigRBspIMi6Zqz02+HyiZGyqDuqtKPSb4fKGHDZSWndW1Z6TfD5Qp5JxzS7PLN1dpsh0eHZFOInRJoMapmrPTb4fKJkbKoO6NWem3w+UEjZEHdLWWb52myXo8W6oqbaKYvqmas9Nvh8omRsqg7o1Z6bfD5QSNkQd0q0SzQbTc5ej0h1QibaKmC/X2RMlGvPb4fwwwpcRt7/dQskn12+H8MMoBG3v903VHpt3L+GIhXmG3v91FlGznXabE06R4QBD9ensnQ1KIELDEsMi1RuaN4HRbjxAjSYJgrKJAkKvocv6n+mndWDO7xI7tvhVksyDKV/T19fW3eYC4nimGNHBKFmUAjVkgkmhK0x4CuUVmMzKjK2IhVSyqK7B3UFVwpWlMcM2NeJhlxPFIMA4Kxs64fRc2tObhXOmMGY7oyt2UGyp9V/T59ncOEGc7oyN8KeHPRPevnEQN1c8kXz0T3r5wQN0TyV0mnonvXzhFo3TDuSLRMNxtk809Hh2wNFxdNxMGyZrD0T8PnExzVSdkaw9E/D5wRzRJ2UPMNOafh84YA3SJOyXJmmrbJz9nor1w3DS6lrtbJusPRPw+cTHNXJ2RrD0T8PnBHNEnZLmzDVdk5+z0W64YFjdSSZFkzWHon4fOFHNVJ2RrD0T8PnBHNEnZGsPRPw+cEc0SdkuzzDdXZOQ6PDthuF9VLSY0TNYeifh84Uc1UnZGsPRPw+cEc0SdktZhvnZOS9Hi3XFRbVTJnRM1h6J+HziY5qpOyNYeifh84I5ok7JVomGg2Tzl6PSHXCIsqYb9fZTMmHoN3r5wwUnNG/urI5HqN3r5wiUw0bqdYeg3evnCTgb+6iynZyptN/UeEAQ/Xp7J0NSiBCwQQQhEwLRaYEbyp48AR741uCbfl1lYgX/LKiSzhW0VoVPqit3EjA74ZI4NUgHi5WVeM+uFPVG+terCo98I/wD1TA/3KiK20DPBGF07NRnWoy4d3uhkixDUgDcFyElUztFc+jvGHccfugLv9qA3/d7IMo4fT5Gp5uIww6sj3wZv9qWU+JKlyqAjX4k1qSDTEYCp4Aj3xRMn9qkNgfuQZRp/5FDx2f5H398OR4UQfH7KbhrXX8MNnj/v+cMIUjwog+L2VXlEkkWila9HAY0HurDBHh90i0z+/wBlmTLQtxgWWt07xwjINM6LYvGU3WRr16S94iMp2V5huj0hekveIMp2RmG6q09ac5e8Qw07ILhGqx5U9attLnxHRWLLTAssw4SbrJW0r0l7xEFp2Wge3dT6QvSXvELKdkZhulzZ61XaXPiOi0UGmDZIuEi6Zr16S94icp2TzDdQbSnSXvEPK7ZGdu6BaF6S94gynZGYbqlnnrdXaXIbxwhuaZ0Sa4RqmekL0l7xE5TsnmG6PSF6S94gynZGYbpaz1vnaXJd44tFZTGiWYTqmekL0l7xE5TsnmG6PSF6S94gynZGYbpVonrQbS85d46QhEGFbCCYHP2VzaE6S94gkJ5HbKfSU6S94hSEZHbI9JTpL3iCQjI7ZRZWBWoNRebL7RgCHiD09k6GpUAwIBWG89lRSq3gEqdxrsgDuLHLdGgaCYJ/LrIuLQCBNvspW0Tdr6LKl0XxtYmu7DCkGVlroDn3+X1SzbJooTJoPW2waDf2w8jPElnf4fVXS0Ta/sxQ3abVCAQt6vWCW7oRazdMOfsqm0zsRqeNGvinVhnDys8SWep4fVMM+btUlZVum+NrA0w3VoO/ticrLXVZn3+X1SPSJtf2XD1xxxwpuxjTKzxeizzPn9vqstcYzWibdiZVwFFyCUsqVaEN1vsn+UU03ClwsU8RCsKYE1BgQsWXm3b/AGrGh4LIcU0GEnKaprEKwUqc+K9v9rRQGqTjcKS5ghKVAENATohWl2fmr2D+UN2qTdAmQk0QIS1557F/m0PglxTISaIEJVpyH2l/qEIqm69fZNhqUQIRAhKs+R+039RhBU7Xp7JsNSkq1IshQDCgSlAFL3ibzgkogBQJdel4m84JREpmpHteJvOJzFPKEake14m84MxTyhGpHteJvODMUZQjUj2vE3nBmKMoSnkivreJvOLBUFt1aXIHteJvOJLkw1X1I9rxN5wsxVZQjUj2vE3nBmKMoUNZwRQ3sfabzh5illCnUj2vE3nCzJ5QjUj2vE3nBmKMoRqR7XibzgzJZQkCQPax9puzjGmYrPKEaoe14m84UpwjVD2vE3nBKIQZA9rD2m7OMPMUsoSLdPlSZbTZr3JaCrMzsAAPfCzJ5V5Np75bEDFLBIZ92tnu6J7kU3iO0qeqJLlYYvRuSOnltcsEtKvUrSTaJkyvE7SJT3VHXCzFPKFt7ZMSUoqHNSFVVZizE5AVPCvdCc+NUNZOig2hDe1ZMwqVDBXbCpoca0wFT7oM+yptME3t1SpFpYlQZM0VzN40HGuP/ffEiodvZaOoMEkO90LPNR9DNBYZ3moM6VNcP+YfeO2S7hlzm91C228KrLmE3ipF5tmgBJOJ407YXengFRw4Bu7hPFWS0k/5U0YN6zeqK0z35CH3h2Umi0f1bb/llSXNZ6BkdciSWbA6xQB7xU8cMoWcnUKu6a24dP8AwtjqBxbxt5w4WeY/kI1A4t4284IRmP5CNQOLeNvOCEZj+QosootPabMk+seMAQ/Xp7J0NSkRazRAhMliJKsKS4xxGAqeocfuPdCTWqsvKayTJSTktEoy5kzVI18ANMrdEsVzau7hjljAhbeBCpPnKis7kKqglmY0AAFSSTkAIELxfTvy53XYWayBkqQk2bMKhxufV3QQDni1eyGCkQuK0h8rOlprFhOEpcrsqXLCA/acMTuzaEmvSPkc+UWdbJj2S2kNOCl5c0BVvqCLysFoKioIIGIrwxEL1iBCIEIgQtRyq02LHZnnXb74LKlg0MyY5oiV3CuZ3AE7oTnBokpgEmAvLdIco9LzSWFplWXeJUuUs27QUul3G1XPtjiOObNhK624NxFykWf5RbfY2Btdy1ydm+yIEnIo57gCisd+JphurG9LEh9tFlVwrmCdV6xyf0zKtlnl2iQapMUGlReU70ahIDA4EVjqXItjAhavlHpyXY5DTpgY0wVEFXdqE3VHYCSTgACYELwjTum7bpe1LJmNq5AN7VSySiBc2Yn9o+IAJwqRQCMqj8jZW1JmZ0LD5RchxKQzJBJVRtI1L1BvQ0x+zTyjCniJMOXRUw8CWpvIfli1jmSws+YqEgEMS8k1OTS8So9tMRnRhsnqXIvZ9NyZgMkB2ImHYvPzS9LyFlzBBArjh9/NUDg4QbLpplpaZC3WiNHTElsrkqxwADK6rTJluom/d1Rq1pAj8/hZl4zTH56rJlaNoKGZMOddrit2vVSpI/4EAZzVOrSZgKvzYigVmTMK85zvFM99MxWDIEzXJ4DohtEoakO4qxeqtTE9m7PvMBYEDEOHAaQotGi1JJvzdok4TCAK1y4Z5dQ66sMB4lT35AFhbkiTYVQbNS1a1c19YORWlcSIYpgJOxBdr6eULLRn4L4j+GGVAy7/AJ1XPcorXbxMVLOktUpUzHcEV4U52Xs8MRTHlruqAjLYLopMpnW61Fs0PPdNu2TmOFaBUGVMAMQab6476xzuLouSulrWTotc+nLRYXBLzJkktk73iaLUguwJBNHOHDdENrVGGZkc1VSgxwsLr06W4IBGRAI98eqvLSiItZogQtTyo5QS7FZ5k13lqwRzKWYwUTJiqWWWN5JNBhxhFU1eFWi1TdJ2l7bOLSQ6hFlynYfRhbpUtgSrEsab7xjjr4jJZuq7aGHzjM7RX/RKRQasuhU1VlYmjDJqNUVwHdHKMZUButzhKZ0Xf/Jppy1paZtltjidfrOS0TJoBoQqCSkojiGaimgr1ivfRrNqtkLhq0jTMFeiaY0clpkTZEyoSbLaWxXBgHUqSK78Y1Wa8pFkWUzSsaSyZfNN0XDcpUCi1pWlY8t7HSSvUZUbACJ2iWCGbqzcbZLVWjXcMRWp4Vp90GR2TPwQKjc+Xitb8nGghJ02HUXZWqmFOF9xQywPG3AZcI7KFUOAB1XHXolpJAsvdI6FzrHt1qEqW0whiFFSFFTTeadQx90Jzg0SUwJMBUk6QR2ZUNaBWruIcEqQd+UDSCYScCBK57lypZJC3bxM0XftFWQCpwFb5HfHPjASwNHEhb4QgPLjwC4e1yGEzVFaPeCgbqtS7Q8MRjHmuoua/KV6LarXMzBaDTtgaROaU4UEdE1UipGFQN4O6Ol1MsMFTTqCoJC6/wCQcEWW1KK3FtTasG9QC4taVwpXh791fSpmW3Xk1QA4gL02LWa0fKzRBtMuXLGRmyxMIz1OsV5q9V64ohFMLyjkDoqY1ptAmAKwmNJxBAV1mAsDTdjLoN+Ec1b5iGrppHKC5dtIsyk0Y0oWDECpqAaZitC13dkd0czWND4cukvcWy1eM8puTD/OSWeQlTOAeWlQgrQl0BOANVanWRHXRdmauWq2HL6N03YKWQC8WaSFZXbnbApfNPWu1Jpvh1RLfK6VIw7zstvYrQJktHGTKrd4rFgyJUEQYWu01phZYVVdb7NTMEqACSadVKe+ObF4g0qRc3XTyW+HoGo6+i5hbU85wxJJoN2AqtewZ0p1CPIDatd0vJIt0vflp53XpBrKYgBPS0zJLkqxxOPC6QeIpUEdx3CtNA2rQl1M6TbUbj0t/wArN4p1LELpbFb1mBdpb5GK1FQd49xrHt0qzajQRxAMcbryalNzCQVlxqs01DElWCsDS5pdNKnEAcSSoAx64wqiYC3pGJWnmNVdqimtGDYhcbrE5VAx4ZRzZfmyldId8uZq0OnrBr5JSq57LKNkFTssBwPDrjKo3K6Bdb0nZmSbLqtF2hpcmUgkTCElooNcwqgA4mvfHotPyiy8x4GY3W4mZxqFidVdVhEqgFxvyt6Ka0aOmIqggMrsfXVUqSZY3vWgpvBYDEiIeXR8qtjWE/NZeYaKlAlFrdSqgkCt1agEgbyBU+6PLMF3zL1jIb8q6m0yJWtuyGvISoDNlU0DEmgwBrjQZRFRjDVysNlLHvFPM4XTtH6IB0jZ/wDC+kpJZ/pVKhJDVULN2yA2NTcFSKVFSojrwjCx7hMhcuJfmY0wvStJW9JKX3rStMBUkn8mOxzg0SVytaXGAuO08HlzJsqtEdi4wGIchjQ0qBeAqK+qOMcVdz2kt4FddFrXAO4haN5pVbpJIrW4CSB6t6mVd1TxpWOf5iI4LosDPFdFyQsslEFom3Q7TGWUzE5EBSAMs7+NI7MM1obmP0XLiXOLso+q7NHBFQQR1Yx1rkWh5WS2+jaXLmtMF668sVAyqkwb1bDdu9xxrTAIBnl/N9FrSi4MfX+Fo9FieZmpWstiiqxukFJYJa9jvxIB7BnjHFRdVz5Ii0eQE/8AC6arKeXPrefMrbcrtGt6PLZKubOyPQklnVRRqnMmmJ7I7qwloIvF1y0TDoNgbLzS1aTJtAnlAReBuFmZSBQXdqtaj/rdHB3uapnj6L0O6y08k/VYFrlTbba2uyyJkxqCWSxCXRQg3sgKEk9sauLnvjipblp054e69j5Ocn5VjllJVTeILsxqWNKe4dUd7KYYIC82pULzJTdJaS1RFNWekrTVRhlSgOe/7oHvypNZmUaO0prnIRaIEBJbnXicBQbqVhMqB5gJvplguvPtISPmy2Tplocei26a7B2pdlTjVgjeyyEiu7V9cZYimSJC1oVALFbWYykAowow2WFCq3qbQA52FMOqOIRMOXXeJC1Nr0TKa0WK2z5yyRKJdBm7hXlkgIBUgjWjAcOMdNIim0lxhSaNTEOy0mkxrH8ngtzp3l+GUpIlVVqh2m4bJBrdVTw3kjsjSjWZWeabdYMcyBMJYzAVsHR7+pEAtBvcAmJ2sYXXaAs7rZZaTNlrpBocQCTdxG+lIumCGAFctQgvJC0ts5PasFyA9HUhsmVAtCT1VrUDcBuqI4mYPI10mbz00+vuuxuKkgC33/OirZ7OqXbt6oNCACQUuUBwwJve/wB0bNawNsk9zy++iyUl1a9jmKZ3btBWorQ4391cVxoCIuBlWcuzclbQ2gAglzKlQFqUrWrEk3ia4ZqaCmKjrjMYUGs2oToNPzkirii5haevJdEix2ErjAUhYJThY+kbPfSlKkYgccCCO4mM6jczYWlN2V0rm3lXK066KBQ9lDvHuzPExwOJm69BgEWWsm264A8yhpMWgU1BF4MFrxujE8QYRim6TwupqVAKJceNll/phO6Mvub8UT8Qd4V5OcrtCuMestIurQk1zvLSeBKVC9286kgVv3VqQygZ0e4TXCgI30jOpVZTEuMLWlRfVMMErzG06KMsK6lQkwtcu+qVOKFcxQUIB9UjrjzqzR+9t2lejTLv2Ps4LJkHIAEsSKAHMnDd/vHMGOeYbdaOcGiSvR+Q0krZQWpeaZNvUy2ZjS1z9lVj2aNLu2ZV5NWp3jpXN/KTOtCz5N2/qbtdkbN+8bxJ43btPfTMxliM1oW+GywZ1XVSLH6VZZRn88qGDLQMK5MN2IoSKU6o1y94wZliXZHnKuY0xoppCzvptgLemUSlQu0AdrMe/CnZHFU/6bhSBJLuA9F0sfn+YgCOK0aaZvasMwZJWygFLoXt3ml0471EY4oVHMyGxA/Oq6aTWg5hxXf2C13aNuPPGfYRTeMPd7o58DixTIB0PoufEUZJhbxHBFQQQciMo98EG4XAuctr6vSck7p0pky3rVvwCMHWrg7gjpdbtvRI2IP8Le2y1rLFTiTkBmfzxjV72sElYtaXGAvKtOSV199VMmrEnVk4HO8taUPZ2gCPMNRrnZojyXoszBsEz5q3JnSxs6sqyl18w1M5iWJU7RBXMEHrxqCaxozEhjTAvuoq0S9wk22XeaEt8xqLNINRVWoBjvU06sR2Hqjrw1c1LO1XHWpBtwmaV0VrMUIVuFKBjgKuV2mAHq1oaCN3MlZtfCwJFnFktMpASUnIVq1OepzwyrUCnXGTQKb7cfdbOJqMJOo9ludJ6NlWiWZc+WsxDmrCo7e2Ohcy8z5YaXVbtmsoVZMrZLAKxbpAM1aKKnLM13UjhqYlveBuoGv5yX0eB7IdUwznmz3ftnQcz5+gvBXL2yeJk28gIqMa/wC353xhWc0tABmOOn0+n8r0uyqdSgXipAmPlBneTsJt0XoXyf8AJyVMl6+bRyGIVDzQR6zDeeAy7d14Si2O84+y87trG1O8NBtm8ef+F6HHevn1DKCCCKg5g74ELk7SqK1Fmc0m6Q2OVKNUEGnGhyzEYlmW8WXb85aJBHPdZEqaswrLvrjSpJALA7lAzLZCmH3AjWE3KTw4NJAPnwXSUjZca1HKGfNQKZdblGv3Rjls4jEDPERjWLgPlW9BrXH5lqdHaSRZhZOapEuaQpUKSL9DUANQEGoqBQ44xkwlpBOhWr2hwIGo9lv9OWvVSWYGjHZXtO/3Cp90a16vd0y5cRXBS2C1IJBJzBNDXjuJzzjxG1HAShtVzP2lY00zGKlmBu1FcBUmnYK9Q4xTnF9l0165q04a3mT10UtKxOEZLgheqR9It1yNu5fWcS70m+2e0ZM0IKVqSbuORwB3HEQPZUA+USfNXTDS75jAXIW3S4dmZtYWJ2iZUytcc9nClDhuoeEeRUwGKqOzOjqF7lDG4Wk3KCehWFLRndJqNeUG8gYVWoqjbDCm7eNwisv6doa+xEzxkmYM6bC6ouZiX5m3Gmx+67/krKWdLYTFW8jAgqqoaGjCoQAVqpxplHRgahfTM6rze0KTadQZdCPNdLZLMstQqCi1Jp1sSzH3kk++O1cCawqKHKBC0HJ2dqWm2Rz+yJaVXfJOIHWVrT/qMqZyks208v8AGi2qDMA/fXzWPPtKzE1iG8JgLAjeMAB23aA9keFjiTVdNosuvDiAFoE0ZLbnSwKjHIEYbrvDKtd2FcxzOeWiQ8k+crsDiTBASWmWiQurRwFxCzGUsQMaCg3jDDu4R1YYYeo/M+eYFh948rrKqHRZdB8nukQ8p5bV1iteYmu0H9bHIggg9g4x7dGrnGkRtpHBefiKeV07rM5XaNnTNRNs4DTZT1AY0BBpXMjeq4cKwVWOMFuoU0XtEh2hSbPo+0AfTETJjVNV3AeoSQBhXDtPv5atCq4gm59ArFRg/bouV5V2cJMVZgBqTgGIyIIOFDvEdOBw7TUc114hD3ktBC1k2TKukouVKmhanUbx3R3k0abssXWMgiXOH1P8aro+SbUluR6kyqgYZItQOFRUe8xwYxwp4kEbD+Vo1uZkLu5FCARiDiDxrkY6SVzALS8trOTZ9YvOkusxSN1MCewVvf6Y565hmba66KF35d7LU6X0vMtqaizAyw42pjNdyF5lF2ppQEVxrlEUsZSqVAwX1nhb77KquFq02Z9CCItN54jbdc/I5HiZLdb/ANKoJGFAtw0ZKA44+tuoMMY4sPTD3PZoW/5XuVe2KjXMfAykGR/n2WjtEgJcFBQDA5kkgXiffjTr6o4ab80lelhmjXiu0+S62htfLGWywHXirH7kj1sEYBb9V5Hb1KHsfuI6X/ld9HcvAWLpObdlOcjSg7WwH84FdNuZ4C4XSUhboat0q4KmlaMKgGnf90U4gAzovYc6RdaSdawkwIjkgKWJ3F3dicB2HDqw4xxV8Q4PBabQpDrQF2Nk0zOcyXM2WFmGYLt0ALqx6zVrjs44ZjA1FbY8uhxOvBea9gbLQNOK2HJfTDWkzmOAVgAmFUwJIJGe774qi8vkndTVYGQOSdbrKQswTHeYs6YoRQl7VVAGNPUqKknKpi3szAgpMflcHDguc0rJtE65LUFjKVgVNNoqaXq5lqXRj10zjzcSK1WGgTGo4zvsfKy6Dh6Lhd2WdDqPqNfqt1o/k+PRNW+Ex9tj0Xpsj/TgOvHjHU3DAUe74/yuHLAhcbOs90lSCGBN7Ota4x5Li4GDwspL3EZVO1x+6JkKbrSfPNo/eJ38V/OP0vuKXhHQL4z9XX8bupSrBbmlqUSY9BWilRcxL+qD7bg44g9lPnW0n1nPyuADNT5awb7bBfZVcUykKWZpJqaDjeInTfcrdS5lpwOuAYVoyKAaE1I2r1amseT8Rp8C76hv8EL2j2ZVGuXqfssjROjBLlS0JvFa03DFi38jSOTF4oVnlzdOa6cPQNJsO15LXW/S5wMmbMTjcYqDQnonHfH0XYGEc1rnVAC0xGh01Xy/+qMWAababyHCZAnQxCw/nm0fvE7+K/nH0PcUvCOgXyX6uv43dSj55tH7xO/iv5wdxS8I6BH6uv43dSltpGcWDmdMvgEBi7FhngGrUZnvjgx+A7xofRADh5XB9PJep2X2p3TyzEuJY7zMEaHfzhbDkjOYTDLvNdYMbpNVBzqBuOdeMeD25gG0cC17rvBAJ5Xtz4RP+F7nZfarsXjXNAhkEjfUa+um663d2R8e3RfU8VizWrgct4gk8FoGhcfaJ7y3dVZlOKkqxUsvAkZjKP0jszCYd9IYho/eBbUA8Y+q/PO1u0cUyqcO4/sOokEjhP0U/PNo/eJ38V/OPVGHpeEdAvGOMrzZ7upR882j94nfxX84O4peEdAl+rr+N3UpGkLRMaWJk13K3wgmMb5vULBcTeyrHzuLY6ljy6k2flBgWtp7r7LsisKuBAe68kSb81hypgANaEE1qDVSaAVNN9ABjwjali6DnEn5XcQ6xXU/DGc0TzF1tLFyjezylEsKS80g3qnC6gqKEb6RwY2mKuLa3gQ0W5krUHLRc/YE9Ag6ZtG6fNUcFmOFHUADQDqj6inhKLGBgaDFrgSvgqmPxFR5dmIngCY+l1HzxaDgbROp/wDa/nFmhS8A6BS3F1yb1HdSszRulGQKVN115pFOzfUHCufGPgcZgsThsS54YYkkECRB8tPJfpvZ+NwmMwrWmoCYAIJ+aR5mT58Vh65hNeY01ypD7LHJm55JJqVzwyFT7sXuxD2BuWCT+7SeU2HqultLDU6pOaQBOXWOcXPotLbrdecU9XPrPlDZQNKWu1XuYXLWa2oLgiet/p5H3TNE215bky3ZCRmjFTTMioOWAj1Oyi0YpocJBkX9F5H+r6TndnOewkFhBta2h91tvnm0fvE7+K/nH1/cUvCOgX5F+rr+N3UrJ0dpCdMmojzprAsMDMY/cSRWOXG0qbaDnNaARyXpdkYuucYxpeSDYyZ9109kNJdDU4nM1POONeO+seE0yASv0MN4LRaVkK84MxIF0BiMabRu8atVjhv98ZVaRe6w4R6pV2im0vNgBK0lntDhi6glcmphTeM/5VjnZgn1AMkGZjnGq86t2hRouIqWgCfrp589k1bUyM0yUZiFsysx0Db6YEVxrxpXdGuGwWLzkMEEazH8yFhiu0MF3YNR0g6RM/SLqZek56Ci2iecySZ0wkljeOJO4mg6gI+owuEaykBUALuOmq+OxuPfUrE0nEN0FyLc+akaXtFSdfOqczrHqaZb43/T0vAOgXL+sxH9x3Uqfnm0fvE7+K/nB3FLwjoEv1dfxu6lZ2idJFiyzCWY4hmJJNNxJxMfN9vYANAxFMRwdHof4P0XsdlY1ziaVQydQT7LaekR8tK9yVx8fqa+DTbGKso/OBPlHydR5o4bFgeKOpg+i+7w9MYjGYEu8M/UNBHquos4yj5RfaPWwURS5pXASTsj3/1GP0Hsf/xG/X3K/NP9QH/vneQ9laPUXiIgQiBC2vJg/wCJT/V/SY8L/UbQ7AO5Fvuvc/084jGjmD9129zGPzlq/QpssabLoTAVq10hchyjl0ndqgn7x/tH33+lqpfgi0/0uIHQH3JXwP8AqmmG4wOH9TRPUj2Wrj6VfNIgQug0RYUn2cy5oqutvChIoQoFcPfHzXajqjMWHsMHLGk8SvruxHAYUgjifYJ8/k1Z0Q3EIO832r31rHlVzVq3e+foF7dOqG6D1WltGjFQFgSacaV4DEDdWNuzKX/dM/OBXL2tiT+iqDcR6hYUfaL4BECEQIWVo9AWxr7jTPA/dHl9rtzUMv13uNF7v+n3ZMSXjaPoStjpTRcuYKUukDZYZimQ6x1R8FTZUY6c0z+br9Mo40sjKFy8mz0YGuR4R7FFhZUa4HQg+q1x+JbicG9jm6tPHl5LNj7lfiKz9A/+RK+2I48f/wCM/wAl6XZH/m0/P+CuqR8D1knvJj59g+UL9Ob+0FavSApePRAYdtTj933mOPF1HAtA80sQc3yHRayysBImsVBLEDhTHPD3R6fZ81nU5MRJta+nl6L5PtYNw7HkCZgQSTwMceE2WA00kBScFrQcK4mPohTaHFwFzqvkHVXOaGE2GipFrNECEQIVkehBG6M61JtWmabtDZaU6hpvD26hddLsKkA3nxAOa7/9MfklfEPp1HMsYJHQ+a/SaeEpPYHXuAV//9k=">
            <a:extLst>
              <a:ext uri="{FF2B5EF4-FFF2-40B4-BE49-F238E27FC236}">
                <a16:creationId xmlns:a16="http://schemas.microsoft.com/office/drawing/2014/main" id="{32EC75CE-C2EC-46FC-A691-BA315F5EEB7A}"/>
              </a:ext>
            </a:extLst>
          </p:cNvPr>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0570184D-A1C4-4327-A89A-4AB882EF6206}"/>
              </a:ext>
            </a:extLst>
          </p:cNvPr>
          <p:cNvSpPr>
            <a:spLocks noGrp="1" noChangeArrowheads="1"/>
          </p:cNvSpPr>
          <p:nvPr>
            <p:ph type="title"/>
          </p:nvPr>
        </p:nvSpPr>
        <p:spPr>
          <a:xfrm>
            <a:off x="838200" y="365125"/>
            <a:ext cx="10515600" cy="1028887"/>
          </a:xfrm>
        </p:spPr>
        <p:txBody>
          <a:bodyPr/>
          <a:lstStyle/>
          <a:p>
            <a:pPr algn="ctr" eaLnBrk="1" hangingPunct="1"/>
            <a:r>
              <a:rPr lang="en-US" altLang="en-US" b="1" dirty="0">
                <a:latin typeface="+mn-lt"/>
              </a:rPr>
              <a:t>Fixed-Interval Schedule</a:t>
            </a:r>
          </a:p>
        </p:txBody>
      </p:sp>
      <p:sp>
        <p:nvSpPr>
          <p:cNvPr id="18435" name="Rectangle 3">
            <a:extLst>
              <a:ext uri="{FF2B5EF4-FFF2-40B4-BE49-F238E27FC236}">
                <a16:creationId xmlns:a16="http://schemas.microsoft.com/office/drawing/2014/main" id="{DDA40073-E377-45D8-B722-C88D27DD732E}"/>
              </a:ext>
            </a:extLst>
          </p:cNvPr>
          <p:cNvSpPr>
            <a:spLocks noGrp="1" noChangeArrowheads="1"/>
          </p:cNvSpPr>
          <p:nvPr>
            <p:ph type="body" idx="1"/>
          </p:nvPr>
        </p:nvSpPr>
        <p:spPr>
          <a:xfrm>
            <a:off x="899160" y="1575689"/>
            <a:ext cx="10515600" cy="4351338"/>
          </a:xfrm>
        </p:spPr>
        <p:txBody>
          <a:bodyPr>
            <a:normAutofit/>
          </a:bodyPr>
          <a:lstStyle/>
          <a:p>
            <a:pPr marL="0" indent="0" eaLnBrk="1" hangingPunct="1">
              <a:lnSpc>
                <a:spcPct val="90000"/>
              </a:lnSpc>
              <a:buNone/>
            </a:pPr>
            <a:r>
              <a:rPr lang="en-US" altLang="en-US" b="1" u="sng" dirty="0">
                <a:solidFill>
                  <a:srgbClr val="0066CC"/>
                </a:solidFill>
              </a:rPr>
              <a:t>Fixed-Interval schedule</a:t>
            </a:r>
            <a:r>
              <a:rPr lang="en-US" altLang="en-US" dirty="0">
                <a:solidFill>
                  <a:srgbClr val="0066CC"/>
                </a:solidFill>
              </a:rPr>
              <a:t> – </a:t>
            </a:r>
            <a:r>
              <a:rPr lang="en-US" altLang="en-US" dirty="0"/>
              <a:t>A fixed amount of time must elapse before reinforcement will occur.</a:t>
            </a:r>
          </a:p>
          <a:p>
            <a:pPr marL="0" indent="0" eaLnBrk="1" hangingPunct="1">
              <a:lnSpc>
                <a:spcPct val="90000"/>
              </a:lnSpc>
              <a:buNone/>
            </a:pPr>
            <a:endParaRPr lang="en-US" altLang="en-US" dirty="0"/>
          </a:p>
          <a:p>
            <a:pPr marL="0" indent="0" eaLnBrk="1" hangingPunct="1">
              <a:lnSpc>
                <a:spcPct val="90000"/>
              </a:lnSpc>
              <a:buNone/>
            </a:pPr>
            <a:r>
              <a:rPr lang="en-US" altLang="en-US" dirty="0"/>
              <a:t>No response </a:t>
            </a:r>
            <a:r>
              <a:rPr lang="en-US" altLang="en-US" i="1" dirty="0"/>
              <a:t>during</a:t>
            </a:r>
            <a:r>
              <a:rPr lang="en-US" altLang="en-US" dirty="0"/>
              <a:t> the interval is reinforced.</a:t>
            </a:r>
          </a:p>
          <a:p>
            <a:pPr marL="0" indent="0" eaLnBrk="1" hangingPunct="1">
              <a:lnSpc>
                <a:spcPct val="90000"/>
              </a:lnSpc>
              <a:buNone/>
            </a:pPr>
            <a:endParaRPr lang="en-US" altLang="en-US" dirty="0"/>
          </a:p>
          <a:p>
            <a:pPr marL="0" indent="0" eaLnBrk="1" hangingPunct="1">
              <a:lnSpc>
                <a:spcPct val="90000"/>
              </a:lnSpc>
              <a:buNone/>
            </a:pPr>
            <a:r>
              <a:rPr lang="en-US" altLang="en-US" dirty="0"/>
              <a:t>The first response following the interval is reinforced.</a:t>
            </a:r>
          </a:p>
          <a:p>
            <a:pPr marL="0" indent="0" eaLnBrk="1" hangingPunct="1">
              <a:lnSpc>
                <a:spcPct val="90000"/>
              </a:lnSpc>
              <a:buNone/>
            </a:pPr>
            <a:endParaRPr lang="en-US" altLang="en-US" b="1" u="sng" dirty="0">
              <a:solidFill>
                <a:srgbClr val="0066CC"/>
              </a:solidFill>
            </a:endParaRPr>
          </a:p>
          <a:p>
            <a:pPr marL="0" indent="0" eaLnBrk="1" hangingPunct="1">
              <a:lnSpc>
                <a:spcPct val="90000"/>
              </a:lnSpc>
              <a:buNone/>
            </a:pPr>
            <a:r>
              <a:rPr lang="en-US" altLang="en-US" b="1" u="sng" dirty="0">
                <a:solidFill>
                  <a:srgbClr val="0066CC"/>
                </a:solidFill>
              </a:rPr>
              <a:t>Ex.</a:t>
            </a:r>
            <a:r>
              <a:rPr lang="en-US" altLang="en-US" dirty="0">
                <a:solidFill>
                  <a:srgbClr val="0066CC"/>
                </a:solidFill>
              </a:rPr>
              <a:t> </a:t>
            </a:r>
            <a:r>
              <a:rPr lang="en-US" altLang="en-US" dirty="0"/>
              <a:t>I get one pellet of food every 5 minutes when I press the lever</a:t>
            </a:r>
            <a:endParaRPr lang="en-US" altLang="en-US" b="1" u="sng" dirty="0">
              <a:solidFill>
                <a:srgbClr val="0066CC"/>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D12B8B5D-037A-44FF-B31B-CE2F60F4CC1F}"/>
              </a:ext>
            </a:extLst>
          </p:cNvPr>
          <p:cNvSpPr>
            <a:spLocks noGrp="1" noChangeArrowheads="1"/>
          </p:cNvSpPr>
          <p:nvPr>
            <p:ph type="title"/>
          </p:nvPr>
        </p:nvSpPr>
        <p:spPr>
          <a:xfrm>
            <a:off x="2590800" y="228600"/>
            <a:ext cx="7391400" cy="923365"/>
          </a:xfrm>
        </p:spPr>
        <p:txBody>
          <a:bodyPr/>
          <a:lstStyle/>
          <a:p>
            <a:pPr algn="ctr" eaLnBrk="1" hangingPunct="1"/>
            <a:r>
              <a:rPr lang="en-US" altLang="en-US" b="1" dirty="0">
                <a:latin typeface="+mn-lt"/>
              </a:rPr>
              <a:t>Fixed Interval Reinforcement</a:t>
            </a:r>
          </a:p>
        </p:txBody>
      </p:sp>
      <p:pic>
        <p:nvPicPr>
          <p:cNvPr id="19459" name="Picture 3" descr="fixed interval">
            <a:extLst>
              <a:ext uri="{FF2B5EF4-FFF2-40B4-BE49-F238E27FC236}">
                <a16:creationId xmlns:a16="http://schemas.microsoft.com/office/drawing/2014/main" id="{4EF78C0A-1D0D-4387-B09C-FAD085697F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0" y="1328738"/>
            <a:ext cx="5715000" cy="5354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0A8053A1-98BA-4D96-8CD6-D8230E48475F}"/>
              </a:ext>
            </a:extLst>
          </p:cNvPr>
          <p:cNvSpPr>
            <a:spLocks noGrp="1" noChangeArrowheads="1"/>
          </p:cNvSpPr>
          <p:nvPr>
            <p:ph type="title"/>
          </p:nvPr>
        </p:nvSpPr>
        <p:spPr/>
        <p:txBody>
          <a:bodyPr/>
          <a:lstStyle/>
          <a:p>
            <a:pPr eaLnBrk="1" hangingPunct="1"/>
            <a:r>
              <a:rPr lang="en-US" altLang="en-US"/>
              <a:t>Examples</a:t>
            </a:r>
          </a:p>
        </p:txBody>
      </p:sp>
      <p:pic>
        <p:nvPicPr>
          <p:cNvPr id="20483" name="Picture 2" descr="http://www.clearviewwealthadvisors.com/wp-content/blogs.dir/73/files/2014/01/Retirement-Paycheck.jpg">
            <a:extLst>
              <a:ext uri="{FF2B5EF4-FFF2-40B4-BE49-F238E27FC236}">
                <a16:creationId xmlns:a16="http://schemas.microsoft.com/office/drawing/2014/main" id="{2BFC3E6F-E1F1-469D-ACE0-EDB4FA80F7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371601"/>
            <a:ext cx="523875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https://encrypted-tbn0.gstatic.com/images?q=tbn:ANd9GcQ3HhAoL25Ya2_XHEyQeqQ9DaE43LqD_2O6sFZXA8za089cqkGcmg">
            <a:extLst>
              <a:ext uri="{FF2B5EF4-FFF2-40B4-BE49-F238E27FC236}">
                <a16:creationId xmlns:a16="http://schemas.microsoft.com/office/drawing/2014/main" id="{F62FE3AE-6C4D-4859-A043-6007948506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1" y="4127501"/>
            <a:ext cx="3000375"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31F49FC8-6C46-4DC3-810F-819EBB69367F}"/>
              </a:ext>
            </a:extLst>
          </p:cNvPr>
          <p:cNvSpPr>
            <a:spLocks noGrp="1" noChangeArrowheads="1"/>
          </p:cNvSpPr>
          <p:nvPr>
            <p:ph type="title"/>
          </p:nvPr>
        </p:nvSpPr>
        <p:spPr/>
        <p:txBody>
          <a:bodyPr/>
          <a:lstStyle/>
          <a:p>
            <a:pPr algn="ctr" eaLnBrk="1" hangingPunct="1"/>
            <a:r>
              <a:rPr lang="en-US" altLang="en-US" b="1" dirty="0">
                <a:latin typeface="+mn-lt"/>
              </a:rPr>
              <a:t>Variable-Interval Schedule</a:t>
            </a:r>
          </a:p>
        </p:txBody>
      </p:sp>
      <p:sp>
        <p:nvSpPr>
          <p:cNvPr id="21507" name="Rectangle 3">
            <a:extLst>
              <a:ext uri="{FF2B5EF4-FFF2-40B4-BE49-F238E27FC236}">
                <a16:creationId xmlns:a16="http://schemas.microsoft.com/office/drawing/2014/main" id="{937B08F0-C3A5-4BD2-8D4F-B2BF89C968DA}"/>
              </a:ext>
            </a:extLst>
          </p:cNvPr>
          <p:cNvSpPr>
            <a:spLocks noGrp="1" noChangeArrowheads="1"/>
          </p:cNvSpPr>
          <p:nvPr>
            <p:ph type="body" idx="1"/>
          </p:nvPr>
        </p:nvSpPr>
        <p:spPr/>
        <p:txBody>
          <a:bodyPr>
            <a:normAutofit/>
          </a:bodyPr>
          <a:lstStyle/>
          <a:p>
            <a:pPr marL="0" indent="0" eaLnBrk="1" hangingPunct="1">
              <a:lnSpc>
                <a:spcPct val="90000"/>
              </a:lnSpc>
              <a:buNone/>
            </a:pPr>
            <a:endParaRPr lang="en-US" altLang="en-US" b="1" u="sng" dirty="0">
              <a:solidFill>
                <a:srgbClr val="FF9900"/>
              </a:solidFill>
            </a:endParaRPr>
          </a:p>
          <a:p>
            <a:pPr marL="0" indent="0" eaLnBrk="1" hangingPunct="1">
              <a:lnSpc>
                <a:spcPct val="90000"/>
              </a:lnSpc>
              <a:buNone/>
            </a:pPr>
            <a:r>
              <a:rPr lang="en-US" altLang="en-US" b="1" u="sng" dirty="0">
                <a:solidFill>
                  <a:srgbClr val="FF9900"/>
                </a:solidFill>
              </a:rPr>
              <a:t>Variable-Interval Schedule</a:t>
            </a:r>
            <a:r>
              <a:rPr lang="en-US" altLang="en-US" dirty="0">
                <a:solidFill>
                  <a:srgbClr val="FF9900"/>
                </a:solidFill>
              </a:rPr>
              <a:t> – </a:t>
            </a:r>
            <a:r>
              <a:rPr lang="en-US" altLang="en-US" dirty="0"/>
              <a:t>A variable amount of time must elapse before reinforcement is available.</a:t>
            </a:r>
          </a:p>
          <a:p>
            <a:pPr marL="0" indent="0" eaLnBrk="1" hangingPunct="1">
              <a:lnSpc>
                <a:spcPct val="90000"/>
              </a:lnSpc>
              <a:buNone/>
            </a:pPr>
            <a:endParaRPr lang="en-US" altLang="en-US" b="1" u="sng" dirty="0">
              <a:solidFill>
                <a:srgbClr val="FF9900"/>
              </a:solidFill>
            </a:endParaRPr>
          </a:p>
          <a:p>
            <a:pPr marL="0" indent="0" eaLnBrk="1" hangingPunct="1">
              <a:lnSpc>
                <a:spcPct val="90000"/>
              </a:lnSpc>
              <a:buNone/>
            </a:pPr>
            <a:r>
              <a:rPr lang="en-US" altLang="en-US" b="1" u="sng" dirty="0">
                <a:solidFill>
                  <a:srgbClr val="FF9900"/>
                </a:solidFill>
              </a:rPr>
              <a:t>Ex.</a:t>
            </a:r>
            <a:r>
              <a:rPr lang="en-US" altLang="en-US" dirty="0">
                <a:solidFill>
                  <a:srgbClr val="FF9900"/>
                </a:solidFill>
              </a:rPr>
              <a:t> </a:t>
            </a:r>
            <a:r>
              <a:rPr lang="en-US" altLang="en-US" dirty="0"/>
              <a:t>– I get a pellet of food on average every 5 minutes when I press the bar.</a:t>
            </a:r>
          </a:p>
          <a:p>
            <a:pPr marL="0" indent="0" eaLnBrk="1" hangingPunct="1">
              <a:lnSpc>
                <a:spcPct val="90000"/>
              </a:lnSpc>
              <a:buNone/>
            </a:pPr>
            <a:endParaRPr lang="en-US" altLang="en-US" b="1" u="sng" dirty="0">
              <a:solidFill>
                <a:srgbClr val="FF9900"/>
              </a:solidFill>
            </a:endParaRPr>
          </a:p>
          <a:p>
            <a:pPr marL="0" indent="0" eaLnBrk="1" hangingPunct="1">
              <a:lnSpc>
                <a:spcPct val="90000"/>
              </a:lnSpc>
              <a:buNone/>
            </a:pPr>
            <a:r>
              <a:rPr lang="en-US" altLang="en-US" b="1" u="sng" dirty="0">
                <a:solidFill>
                  <a:srgbClr val="FF9900"/>
                </a:solidFill>
              </a:rPr>
              <a:t>Ex.</a:t>
            </a:r>
            <a:r>
              <a:rPr lang="en-US" altLang="en-US" dirty="0"/>
              <a:t> – Pop Quiz</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variable interval">
            <a:extLst>
              <a:ext uri="{FF2B5EF4-FFF2-40B4-BE49-F238E27FC236}">
                <a16:creationId xmlns:a16="http://schemas.microsoft.com/office/drawing/2014/main" id="{668846D1-A6FE-4D42-819D-FD12DD55742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91435" y="1210236"/>
            <a:ext cx="5809129" cy="5181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531" name="Rectangle 3">
            <a:extLst>
              <a:ext uri="{FF2B5EF4-FFF2-40B4-BE49-F238E27FC236}">
                <a16:creationId xmlns:a16="http://schemas.microsoft.com/office/drawing/2014/main" id="{7BCBA539-A7FA-4B98-86D5-47A6553AA563}"/>
              </a:ext>
            </a:extLst>
          </p:cNvPr>
          <p:cNvSpPr>
            <a:spLocks noGrp="1" noChangeArrowheads="1"/>
          </p:cNvSpPr>
          <p:nvPr>
            <p:ph type="title"/>
          </p:nvPr>
        </p:nvSpPr>
        <p:spPr>
          <a:xfrm>
            <a:off x="1667435" y="228600"/>
            <a:ext cx="9000565" cy="891988"/>
          </a:xfrm>
        </p:spPr>
        <p:txBody>
          <a:bodyPr/>
          <a:lstStyle/>
          <a:p>
            <a:pPr algn="ctr" eaLnBrk="1" hangingPunct="1"/>
            <a:r>
              <a:rPr lang="en-US" altLang="en-US" b="1" dirty="0">
                <a:latin typeface="+mn-lt"/>
              </a:rPr>
              <a:t>Variable Interval Reinforcement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1C37BB8A-8CEF-4787-80DC-44F59BC6CDFC}"/>
              </a:ext>
            </a:extLst>
          </p:cNvPr>
          <p:cNvSpPr>
            <a:spLocks noGrp="1" noChangeArrowheads="1"/>
          </p:cNvSpPr>
          <p:nvPr>
            <p:ph type="title"/>
          </p:nvPr>
        </p:nvSpPr>
        <p:spPr/>
        <p:txBody>
          <a:bodyPr/>
          <a:lstStyle/>
          <a:p>
            <a:pPr algn="ctr" eaLnBrk="1" hangingPunct="1"/>
            <a:r>
              <a:rPr lang="en-US" altLang="en-US" b="1" dirty="0">
                <a:latin typeface="+mn-lt"/>
              </a:rPr>
              <a:t>Examples</a:t>
            </a:r>
          </a:p>
        </p:txBody>
      </p:sp>
      <p:sp>
        <p:nvSpPr>
          <p:cNvPr id="23555" name="Content Placeholder 2">
            <a:extLst>
              <a:ext uri="{FF2B5EF4-FFF2-40B4-BE49-F238E27FC236}">
                <a16:creationId xmlns:a16="http://schemas.microsoft.com/office/drawing/2014/main" id="{1A8F2A4A-E510-4F3F-B3F6-89DBDE8E0B8C}"/>
              </a:ext>
            </a:extLst>
          </p:cNvPr>
          <p:cNvSpPr>
            <a:spLocks noGrp="1" noChangeArrowheads="1"/>
          </p:cNvSpPr>
          <p:nvPr>
            <p:ph idx="1"/>
          </p:nvPr>
        </p:nvSpPr>
        <p:spPr/>
        <p:txBody>
          <a:bodyPr/>
          <a:lstStyle/>
          <a:p>
            <a:pPr marL="0" indent="0" eaLnBrk="1" hangingPunct="1">
              <a:buNone/>
            </a:pPr>
            <a:r>
              <a:rPr lang="en-US" altLang="en-US" dirty="0"/>
              <a:t>Texting / Social Media</a:t>
            </a:r>
          </a:p>
          <a:p>
            <a:pPr marL="0" indent="0" eaLnBrk="1" hangingPunct="1">
              <a:buNone/>
            </a:pPr>
            <a:endParaRPr lang="en-US" altLang="en-US" dirty="0"/>
          </a:p>
          <a:p>
            <a:pPr marL="0" indent="0" eaLnBrk="1" hangingPunct="1">
              <a:buNone/>
            </a:pPr>
            <a:r>
              <a:rPr lang="en-US" altLang="en-US" dirty="0"/>
              <a:t>You might check your phone at 9:00 a.m. and have 5 new messages, at 11:00 a.m. and have none, and then at 3:00 p.m. and have 7. As long as you periodically continue to receive messages, your checking behavior will continue; however, this behavior can be influenced by the number of messages received. If you don't receive any messages for 5 days, you may check less often.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B9B57B5D-2C95-4EE4-8B82-2444FCEFAF2C}"/>
              </a:ext>
            </a:extLst>
          </p:cNvPr>
          <p:cNvSpPr>
            <a:spLocks noGrp="1" noChangeArrowheads="1"/>
          </p:cNvSpPr>
          <p:nvPr>
            <p:ph type="title"/>
          </p:nvPr>
        </p:nvSpPr>
        <p:spPr>
          <a:xfrm>
            <a:off x="838200" y="365126"/>
            <a:ext cx="10515600" cy="1024404"/>
          </a:xfrm>
        </p:spPr>
        <p:txBody>
          <a:bodyPr/>
          <a:lstStyle/>
          <a:p>
            <a:pPr algn="ctr" eaLnBrk="1" hangingPunct="1"/>
            <a:r>
              <a:rPr lang="en-US" altLang="en-US" b="1" dirty="0">
                <a:latin typeface="+mn-lt"/>
              </a:rPr>
              <a:t>Fixed-Ratio Schedule</a:t>
            </a:r>
          </a:p>
        </p:txBody>
      </p:sp>
      <p:sp>
        <p:nvSpPr>
          <p:cNvPr id="24579" name="Rectangle 3">
            <a:extLst>
              <a:ext uri="{FF2B5EF4-FFF2-40B4-BE49-F238E27FC236}">
                <a16:creationId xmlns:a16="http://schemas.microsoft.com/office/drawing/2014/main" id="{48489544-5BE8-43EE-88FA-039C163BC31A}"/>
              </a:ext>
            </a:extLst>
          </p:cNvPr>
          <p:cNvSpPr>
            <a:spLocks noGrp="1" noChangeArrowheads="1"/>
          </p:cNvSpPr>
          <p:nvPr>
            <p:ph type="body" idx="1"/>
          </p:nvPr>
        </p:nvSpPr>
        <p:spPr/>
        <p:txBody>
          <a:bodyPr>
            <a:normAutofit/>
          </a:bodyPr>
          <a:lstStyle/>
          <a:p>
            <a:pPr marL="0" indent="0" eaLnBrk="1" hangingPunct="1">
              <a:lnSpc>
                <a:spcPct val="90000"/>
              </a:lnSpc>
              <a:buNone/>
            </a:pPr>
            <a:r>
              <a:rPr lang="en-US" altLang="en-US" b="1" u="sng" dirty="0">
                <a:solidFill>
                  <a:srgbClr val="00CC00"/>
                </a:solidFill>
              </a:rPr>
              <a:t>Fixed-Ratio Schedule</a:t>
            </a:r>
            <a:r>
              <a:rPr lang="en-US" altLang="en-US" dirty="0">
                <a:solidFill>
                  <a:srgbClr val="00CC00"/>
                </a:solidFill>
              </a:rPr>
              <a:t> – </a:t>
            </a:r>
            <a:r>
              <a:rPr lang="en-US" altLang="en-US" dirty="0"/>
              <a:t>Reinforcement is provided after a fixed number of behaviors.</a:t>
            </a:r>
          </a:p>
          <a:p>
            <a:pPr marL="0" indent="0" eaLnBrk="1" hangingPunct="1">
              <a:lnSpc>
                <a:spcPct val="90000"/>
              </a:lnSpc>
              <a:buNone/>
            </a:pPr>
            <a:endParaRPr lang="en-US" altLang="en-US" dirty="0"/>
          </a:p>
          <a:p>
            <a:pPr marL="0" indent="0" eaLnBrk="1" hangingPunct="1">
              <a:lnSpc>
                <a:spcPct val="90000"/>
              </a:lnSpc>
              <a:buNone/>
            </a:pPr>
            <a:r>
              <a:rPr lang="en-US" altLang="en-US" dirty="0"/>
              <a:t>These schedules usually produce rapid rates of responding with short post-reinforcement pauses.</a:t>
            </a:r>
          </a:p>
          <a:p>
            <a:pPr marL="0" indent="0" eaLnBrk="1" hangingPunct="1">
              <a:lnSpc>
                <a:spcPct val="90000"/>
              </a:lnSpc>
              <a:buNone/>
            </a:pPr>
            <a:endParaRPr lang="en-US" altLang="en-US" dirty="0"/>
          </a:p>
          <a:p>
            <a:pPr marL="0" indent="0" eaLnBrk="1" hangingPunct="1">
              <a:lnSpc>
                <a:spcPct val="90000"/>
              </a:lnSpc>
              <a:buNone/>
            </a:pPr>
            <a:r>
              <a:rPr lang="en-US" altLang="en-US" dirty="0"/>
              <a:t>In workplace, may lead to quantity over quality.</a:t>
            </a:r>
          </a:p>
          <a:p>
            <a:pPr marL="0" indent="0" eaLnBrk="1" hangingPunct="1">
              <a:lnSpc>
                <a:spcPct val="90000"/>
              </a:lnSpc>
              <a:buNone/>
            </a:pPr>
            <a:endParaRPr lang="en-US" altLang="en-US" b="1" u="sng" dirty="0">
              <a:solidFill>
                <a:srgbClr val="00CC00"/>
              </a:solidFill>
            </a:endParaRPr>
          </a:p>
          <a:p>
            <a:pPr marL="0" indent="0" eaLnBrk="1" hangingPunct="1">
              <a:lnSpc>
                <a:spcPct val="90000"/>
              </a:lnSpc>
              <a:buNone/>
            </a:pPr>
            <a:r>
              <a:rPr lang="en-US" altLang="en-US" b="1" u="sng" dirty="0">
                <a:solidFill>
                  <a:srgbClr val="00CC00"/>
                </a:solidFill>
              </a:rPr>
              <a:t>Ex.</a:t>
            </a:r>
            <a:r>
              <a:rPr lang="en-US" altLang="en-US" dirty="0">
                <a:solidFill>
                  <a:srgbClr val="00CC00"/>
                </a:solidFill>
              </a:rPr>
              <a:t> – </a:t>
            </a:r>
            <a:r>
              <a:rPr lang="en-US" altLang="en-US" dirty="0"/>
              <a:t>For every 5 bar presses, I get one pellet of food</a:t>
            </a:r>
            <a:endParaRPr lang="en-US" altLang="en-US" b="1" u="sng" dirty="0">
              <a:solidFill>
                <a:srgbClr val="00CC00"/>
              </a:solidFill>
            </a:endParaRPr>
          </a:p>
          <a:p>
            <a:pPr eaLnBrk="1" hangingPunct="1">
              <a:lnSpc>
                <a:spcPct val="90000"/>
              </a:lnSpc>
            </a:pPr>
            <a:endParaRPr lang="en-US" altLang="en-US" b="1" u="sng" dirty="0">
              <a:solidFill>
                <a:srgbClr val="00CC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D3380D6A-7A50-4DEA-AF50-5555726A94AF}"/>
              </a:ext>
            </a:extLst>
          </p:cNvPr>
          <p:cNvSpPr>
            <a:spLocks noGrp="1" noChangeArrowheads="1"/>
          </p:cNvSpPr>
          <p:nvPr>
            <p:ph type="title"/>
          </p:nvPr>
        </p:nvSpPr>
        <p:spPr>
          <a:xfrm>
            <a:off x="1600200" y="165847"/>
            <a:ext cx="9067800" cy="981916"/>
          </a:xfrm>
        </p:spPr>
        <p:txBody>
          <a:bodyPr>
            <a:normAutofit/>
          </a:bodyPr>
          <a:lstStyle/>
          <a:p>
            <a:pPr eaLnBrk="1" hangingPunct="1"/>
            <a:r>
              <a:rPr lang="en-US" altLang="en-US" b="1" dirty="0">
                <a:latin typeface="+mn-lt"/>
              </a:rPr>
              <a:t>Example of Fixed Ratio Reinforcement</a:t>
            </a:r>
          </a:p>
        </p:txBody>
      </p:sp>
      <p:sp>
        <p:nvSpPr>
          <p:cNvPr id="25603" name="Rectangle 3">
            <a:extLst>
              <a:ext uri="{FF2B5EF4-FFF2-40B4-BE49-F238E27FC236}">
                <a16:creationId xmlns:a16="http://schemas.microsoft.com/office/drawing/2014/main" id="{D23C0A93-6B19-40E6-8AA2-B7FA5F41B362}"/>
              </a:ext>
            </a:extLst>
          </p:cNvPr>
          <p:cNvSpPr>
            <a:spLocks noGrp="1" noChangeArrowheads="1"/>
          </p:cNvSpPr>
          <p:nvPr>
            <p:ph type="body" sz="half" idx="2"/>
          </p:nvPr>
        </p:nvSpPr>
        <p:spPr>
          <a:xfrm>
            <a:off x="2057400" y="1308847"/>
            <a:ext cx="8153400" cy="632012"/>
          </a:xfrm>
        </p:spPr>
        <p:txBody>
          <a:bodyPr/>
          <a:lstStyle/>
          <a:p>
            <a:pPr marL="0" indent="0" algn="ctr" eaLnBrk="1" hangingPunct="1">
              <a:buNone/>
            </a:pPr>
            <a:r>
              <a:rPr lang="en-US" altLang="en-US" dirty="0"/>
              <a:t>Every fourth instance of a smile is reinforced.</a:t>
            </a:r>
          </a:p>
        </p:txBody>
      </p:sp>
      <p:pic>
        <p:nvPicPr>
          <p:cNvPr id="25604" name="Picture 4" descr="fixed ratio">
            <a:extLst>
              <a:ext uri="{FF2B5EF4-FFF2-40B4-BE49-F238E27FC236}">
                <a16:creationId xmlns:a16="http://schemas.microsoft.com/office/drawing/2014/main" id="{1EC2D738-1DA4-45F5-AF16-1D8B6BBF1648}"/>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3048001" y="2590800"/>
            <a:ext cx="7440613" cy="32766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9D887E48-1CB0-423D-A17A-9F3DD017EDE6}"/>
              </a:ext>
            </a:extLst>
          </p:cNvPr>
          <p:cNvSpPr>
            <a:spLocks noGrp="1" noChangeArrowheads="1"/>
          </p:cNvSpPr>
          <p:nvPr>
            <p:ph type="title"/>
          </p:nvPr>
        </p:nvSpPr>
        <p:spPr>
          <a:xfrm>
            <a:off x="2447365" y="192740"/>
            <a:ext cx="7534835" cy="950259"/>
          </a:xfrm>
        </p:spPr>
        <p:txBody>
          <a:bodyPr/>
          <a:lstStyle/>
          <a:p>
            <a:pPr algn="ctr" eaLnBrk="1" hangingPunct="1"/>
            <a:r>
              <a:rPr lang="en-US" altLang="en-US" b="1" dirty="0">
                <a:latin typeface="+mn-lt"/>
              </a:rPr>
              <a:t>Fixed Ratio Reinforcement </a:t>
            </a:r>
          </a:p>
        </p:txBody>
      </p:sp>
      <p:pic>
        <p:nvPicPr>
          <p:cNvPr id="26627" name="Picture 3" descr="fixed ratio">
            <a:extLst>
              <a:ext uri="{FF2B5EF4-FFF2-40B4-BE49-F238E27FC236}">
                <a16:creationId xmlns:a16="http://schemas.microsoft.com/office/drawing/2014/main" id="{81D73798-7BE2-49E0-A50E-70CD0BE4A55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38718" y="1259261"/>
            <a:ext cx="6862482" cy="523118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CD15AF43-0645-4F49-83DC-CFBAE073D0FA}"/>
              </a:ext>
            </a:extLst>
          </p:cNvPr>
          <p:cNvSpPr>
            <a:spLocks noGrp="1" noChangeArrowheads="1"/>
          </p:cNvSpPr>
          <p:nvPr>
            <p:ph type="title"/>
          </p:nvPr>
        </p:nvSpPr>
        <p:spPr>
          <a:xfrm>
            <a:off x="838200" y="365126"/>
            <a:ext cx="10515600" cy="1149910"/>
          </a:xfrm>
        </p:spPr>
        <p:txBody>
          <a:bodyPr/>
          <a:lstStyle/>
          <a:p>
            <a:pPr algn="ctr" eaLnBrk="1" hangingPunct="1"/>
            <a:r>
              <a:rPr lang="en-US" altLang="en-US" b="1" dirty="0">
                <a:latin typeface="+mn-lt"/>
              </a:rPr>
              <a:t>Variable-Ratio Schedule </a:t>
            </a:r>
          </a:p>
        </p:txBody>
      </p:sp>
      <p:sp>
        <p:nvSpPr>
          <p:cNvPr id="28675" name="Rectangle 3">
            <a:extLst>
              <a:ext uri="{FF2B5EF4-FFF2-40B4-BE49-F238E27FC236}">
                <a16:creationId xmlns:a16="http://schemas.microsoft.com/office/drawing/2014/main" id="{89E2C4C5-64E3-4693-897C-6A95EAACD870}"/>
              </a:ext>
            </a:extLst>
          </p:cNvPr>
          <p:cNvSpPr>
            <a:spLocks noGrp="1" noChangeArrowheads="1"/>
          </p:cNvSpPr>
          <p:nvPr>
            <p:ph type="body" idx="1"/>
          </p:nvPr>
        </p:nvSpPr>
        <p:spPr/>
        <p:txBody>
          <a:bodyPr/>
          <a:lstStyle/>
          <a:p>
            <a:pPr marL="0" indent="0" eaLnBrk="1" hangingPunct="1">
              <a:lnSpc>
                <a:spcPct val="90000"/>
              </a:lnSpc>
              <a:buNone/>
            </a:pPr>
            <a:r>
              <a:rPr lang="en-US" altLang="en-US" b="1" u="sng" dirty="0">
                <a:solidFill>
                  <a:srgbClr val="FF5050"/>
                </a:solidFill>
              </a:rPr>
              <a:t>Variable-Ratio Schedule</a:t>
            </a:r>
            <a:r>
              <a:rPr lang="en-US" altLang="en-US" dirty="0">
                <a:solidFill>
                  <a:srgbClr val="FF5050"/>
                </a:solidFill>
              </a:rPr>
              <a:t> – </a:t>
            </a:r>
            <a:r>
              <a:rPr lang="en-US" altLang="en-US" dirty="0"/>
              <a:t>Reinforcement after a variable number of behaviors.</a:t>
            </a:r>
          </a:p>
          <a:p>
            <a:pPr marL="0" indent="0" eaLnBrk="1" hangingPunct="1">
              <a:lnSpc>
                <a:spcPct val="90000"/>
              </a:lnSpc>
              <a:buNone/>
            </a:pPr>
            <a:endParaRPr lang="en-US" altLang="en-US" dirty="0"/>
          </a:p>
          <a:p>
            <a:pPr marL="0" indent="0" eaLnBrk="1" hangingPunct="1">
              <a:lnSpc>
                <a:spcPct val="90000"/>
              </a:lnSpc>
              <a:buNone/>
            </a:pPr>
            <a:r>
              <a:rPr lang="en-US" altLang="en-US" dirty="0"/>
              <a:t>Produces an overall high consistent rate of responding.</a:t>
            </a:r>
          </a:p>
          <a:p>
            <a:pPr marL="0" indent="0" eaLnBrk="1" hangingPunct="1">
              <a:lnSpc>
                <a:spcPct val="90000"/>
              </a:lnSpc>
              <a:buNone/>
            </a:pPr>
            <a:endParaRPr lang="en-US" altLang="en-US" b="1" u="sng" dirty="0">
              <a:solidFill>
                <a:srgbClr val="FF5050"/>
              </a:solidFill>
            </a:endParaRPr>
          </a:p>
          <a:p>
            <a:pPr marL="0" indent="0" eaLnBrk="1" hangingPunct="1">
              <a:lnSpc>
                <a:spcPct val="90000"/>
              </a:lnSpc>
              <a:buNone/>
            </a:pPr>
            <a:r>
              <a:rPr lang="en-US" altLang="en-US" b="1" u="sng" dirty="0">
                <a:solidFill>
                  <a:srgbClr val="FF5050"/>
                </a:solidFill>
              </a:rPr>
              <a:t>Ex.</a:t>
            </a:r>
            <a:r>
              <a:rPr lang="en-US" altLang="en-US" dirty="0">
                <a:solidFill>
                  <a:srgbClr val="FF5050"/>
                </a:solidFill>
              </a:rPr>
              <a:t> – </a:t>
            </a:r>
            <a:r>
              <a:rPr lang="en-US" altLang="en-US" dirty="0"/>
              <a:t>slot machines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90B239E7-4798-484B-99A1-00CD74542B3A}"/>
              </a:ext>
            </a:extLst>
          </p:cNvPr>
          <p:cNvSpPr>
            <a:spLocks noGrp="1" noChangeArrowheads="1"/>
          </p:cNvSpPr>
          <p:nvPr>
            <p:ph type="title"/>
          </p:nvPr>
        </p:nvSpPr>
        <p:spPr>
          <a:xfrm>
            <a:off x="1609165" y="152400"/>
            <a:ext cx="9058835" cy="1143000"/>
          </a:xfrm>
        </p:spPr>
        <p:txBody>
          <a:bodyPr>
            <a:normAutofit fontScale="90000"/>
          </a:bodyPr>
          <a:lstStyle/>
          <a:p>
            <a:pPr eaLnBrk="1" hangingPunct="1"/>
            <a:r>
              <a:rPr lang="en-US" altLang="en-US" b="1" dirty="0">
                <a:latin typeface="+mn-lt"/>
              </a:rPr>
              <a:t>Example of Variable Ratio Reinforcement</a:t>
            </a:r>
          </a:p>
        </p:txBody>
      </p:sp>
      <p:sp>
        <p:nvSpPr>
          <p:cNvPr id="29699" name="Rectangle 3">
            <a:extLst>
              <a:ext uri="{FF2B5EF4-FFF2-40B4-BE49-F238E27FC236}">
                <a16:creationId xmlns:a16="http://schemas.microsoft.com/office/drawing/2014/main" id="{E0CBF06A-1502-4A2E-87DB-0CF51E9B3A97}"/>
              </a:ext>
            </a:extLst>
          </p:cNvPr>
          <p:cNvSpPr>
            <a:spLocks noGrp="1" noChangeArrowheads="1"/>
          </p:cNvSpPr>
          <p:nvPr>
            <p:ph type="body" sz="half" idx="2"/>
          </p:nvPr>
        </p:nvSpPr>
        <p:spPr>
          <a:xfrm>
            <a:off x="2425700" y="1473854"/>
            <a:ext cx="7340600" cy="655264"/>
          </a:xfrm>
        </p:spPr>
        <p:txBody>
          <a:bodyPr/>
          <a:lstStyle/>
          <a:p>
            <a:pPr marL="0" indent="0" eaLnBrk="1" hangingPunct="1">
              <a:buNone/>
            </a:pPr>
            <a:r>
              <a:rPr lang="en-US" altLang="en-US" dirty="0"/>
              <a:t>Random instances of the behavior are reinforced.</a:t>
            </a:r>
          </a:p>
        </p:txBody>
      </p:sp>
      <p:pic>
        <p:nvPicPr>
          <p:cNvPr id="29700" name="Picture 4" descr="variable ratio">
            <a:extLst>
              <a:ext uri="{FF2B5EF4-FFF2-40B4-BE49-F238E27FC236}">
                <a16:creationId xmlns:a16="http://schemas.microsoft.com/office/drawing/2014/main" id="{F855F2BE-8A22-45BA-AD1A-10B9BDF9CCE3}"/>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2527300" y="2604247"/>
            <a:ext cx="7378700" cy="31242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variable ratio">
            <a:extLst>
              <a:ext uri="{FF2B5EF4-FFF2-40B4-BE49-F238E27FC236}">
                <a16:creationId xmlns:a16="http://schemas.microsoft.com/office/drawing/2014/main" id="{DF6875E2-C402-448B-8B19-54061AC0A3D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00400" y="1452282"/>
            <a:ext cx="5600700" cy="496644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23" name="Rectangle 3">
            <a:extLst>
              <a:ext uri="{FF2B5EF4-FFF2-40B4-BE49-F238E27FC236}">
                <a16:creationId xmlns:a16="http://schemas.microsoft.com/office/drawing/2014/main" id="{3CDA22B2-B6C1-4CC9-9DF9-441951D7BBBE}"/>
              </a:ext>
            </a:extLst>
          </p:cNvPr>
          <p:cNvSpPr>
            <a:spLocks noGrp="1" noChangeArrowheads="1"/>
          </p:cNvSpPr>
          <p:nvPr>
            <p:ph type="title"/>
          </p:nvPr>
        </p:nvSpPr>
        <p:spPr>
          <a:xfrm>
            <a:off x="2604247" y="228600"/>
            <a:ext cx="7377953" cy="1143000"/>
          </a:xfrm>
        </p:spPr>
        <p:txBody>
          <a:bodyPr/>
          <a:lstStyle/>
          <a:p>
            <a:pPr eaLnBrk="1" hangingPunct="1"/>
            <a:r>
              <a:rPr lang="en-US" altLang="en-US" b="1" dirty="0">
                <a:latin typeface="+mn-lt"/>
              </a:rPr>
              <a:t>Variable Ratio Reinforcement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606367AA-A9C4-441F-ABF2-654A6A3E572E}"/>
              </a:ext>
            </a:extLst>
          </p:cNvPr>
          <p:cNvSpPr>
            <a:spLocks noGrp="1" noChangeArrowheads="1"/>
          </p:cNvSpPr>
          <p:nvPr>
            <p:ph type="title"/>
          </p:nvPr>
        </p:nvSpPr>
        <p:spPr>
          <a:xfrm>
            <a:off x="838200" y="365125"/>
            <a:ext cx="10515600" cy="973789"/>
          </a:xfrm>
        </p:spPr>
        <p:txBody>
          <a:bodyPr/>
          <a:lstStyle/>
          <a:p>
            <a:pPr algn="ctr" eaLnBrk="1" hangingPunct="1"/>
            <a:r>
              <a:rPr lang="en-US" altLang="en-US" b="1" dirty="0">
                <a:latin typeface="+mn-lt"/>
              </a:rPr>
              <a:t>Examples</a:t>
            </a:r>
          </a:p>
        </p:txBody>
      </p:sp>
      <p:pic>
        <p:nvPicPr>
          <p:cNvPr id="31747" name="Picture 2" descr="http://media.cleveland.com/metro/photo/mohegan-sun-pocono-downs-slots-by-apjpg-db6c01b11ac1b950.jpg">
            <a:extLst>
              <a:ext uri="{FF2B5EF4-FFF2-40B4-BE49-F238E27FC236}">
                <a16:creationId xmlns:a16="http://schemas.microsoft.com/office/drawing/2014/main" id="{FC27BC19-ADF5-4232-B750-4E92CE509E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6662" y="1788461"/>
            <a:ext cx="7331075"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60A1C586-FE0C-4546-BC19-DECD59E9D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4780" y="643466"/>
            <a:ext cx="7282440" cy="5571067"/>
          </a:xfrm>
          <a:prstGeom prst="rect">
            <a:avLst/>
          </a:prstGeom>
        </p:spPr>
      </p:pic>
    </p:spTree>
    <p:extLst>
      <p:ext uri="{BB962C8B-B14F-4D97-AF65-F5344CB8AC3E}">
        <p14:creationId xmlns:p14="http://schemas.microsoft.com/office/powerpoint/2010/main" val="2829668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5B51A8FE-A109-43DF-958B-2EF394E886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0135" y="400640"/>
            <a:ext cx="9214701" cy="6023728"/>
          </a:xfrm>
          <a:prstGeom prst="rect">
            <a:avLst/>
          </a:prstGeom>
        </p:spPr>
      </p:pic>
    </p:spTree>
    <p:extLst>
      <p:ext uri="{BB962C8B-B14F-4D97-AF65-F5344CB8AC3E}">
        <p14:creationId xmlns:p14="http://schemas.microsoft.com/office/powerpoint/2010/main" val="3271432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Group 2">
            <a:extLst>
              <a:ext uri="{FF2B5EF4-FFF2-40B4-BE49-F238E27FC236}">
                <a16:creationId xmlns:a16="http://schemas.microsoft.com/office/drawing/2014/main" id="{71279ECD-A816-4A62-A13B-40E32C8AF2DC}"/>
              </a:ext>
            </a:extLst>
          </p:cNvPr>
          <p:cNvGraphicFramePr>
            <a:graphicFrameLocks noGrp="1"/>
          </p:cNvGraphicFramePr>
          <p:nvPr>
            <p:ph/>
            <p:extLst>
              <p:ext uri="{D42A27DB-BD31-4B8C-83A1-F6EECF244321}">
                <p14:modId xmlns:p14="http://schemas.microsoft.com/office/powerpoint/2010/main" val="3069017755"/>
              </p:ext>
            </p:extLst>
          </p:nvPr>
        </p:nvGraphicFramePr>
        <p:xfrm>
          <a:off x="1353671" y="368323"/>
          <a:ext cx="9473707" cy="6007224"/>
        </p:xfrm>
        <a:graphic>
          <a:graphicData uri="http://schemas.openxmlformats.org/drawingml/2006/table">
            <a:tbl>
              <a:tblPr/>
              <a:tblGrid>
                <a:gridCol w="2023532">
                  <a:extLst>
                    <a:ext uri="{9D8B030D-6E8A-4147-A177-3AD203B41FA5}">
                      <a16:colId xmlns:a16="http://schemas.microsoft.com/office/drawing/2014/main" val="20000"/>
                    </a:ext>
                  </a:extLst>
                </a:gridCol>
                <a:gridCol w="3964402">
                  <a:extLst>
                    <a:ext uri="{9D8B030D-6E8A-4147-A177-3AD203B41FA5}">
                      <a16:colId xmlns:a16="http://schemas.microsoft.com/office/drawing/2014/main" val="20001"/>
                    </a:ext>
                  </a:extLst>
                </a:gridCol>
                <a:gridCol w="3485773">
                  <a:extLst>
                    <a:ext uri="{9D8B030D-6E8A-4147-A177-3AD203B41FA5}">
                      <a16:colId xmlns:a16="http://schemas.microsoft.com/office/drawing/2014/main" val="20002"/>
                    </a:ext>
                  </a:extLst>
                </a:gridCol>
              </a:tblGrid>
              <a:tr h="62051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1" i="0" u="none" strike="noStrike" cap="none" normalizeH="0" baseline="0" dirty="0">
                          <a:ln>
                            <a:noFill/>
                          </a:ln>
                          <a:solidFill>
                            <a:schemeClr val="tx1"/>
                          </a:solidFill>
                          <a:effectLst/>
                          <a:latin typeface="+mn-lt"/>
                        </a:rPr>
                        <a:t>TYPE</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1" i="0" u="none" strike="noStrike" cap="none" normalizeH="0" baseline="0" dirty="0">
                          <a:ln>
                            <a:noFill/>
                          </a:ln>
                          <a:solidFill>
                            <a:schemeClr val="tx1"/>
                          </a:solidFill>
                          <a:effectLst/>
                          <a:latin typeface="+mn-lt"/>
                        </a:rPr>
                        <a:t>MEANING</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1" i="0" u="none" strike="noStrike" cap="none" normalizeH="0" baseline="0" dirty="0">
                          <a:ln>
                            <a:noFill/>
                          </a:ln>
                          <a:solidFill>
                            <a:schemeClr val="tx1"/>
                          </a:solidFill>
                          <a:effectLst/>
                          <a:latin typeface="+mn-lt"/>
                        </a:rPr>
                        <a:t>OUTCOME</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99364">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3200" b="1" i="0" u="none" strike="noStrike" cap="none" normalizeH="0" baseline="0" dirty="0">
                          <a:ln>
                            <a:noFill/>
                          </a:ln>
                          <a:solidFill>
                            <a:srgbClr val="FF9933"/>
                          </a:solidFill>
                          <a:effectLst/>
                          <a:latin typeface="+mn-lt"/>
                        </a:rPr>
                        <a:t>Fixed Interval</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a:ln>
                            <a:noFill/>
                          </a:ln>
                          <a:solidFill>
                            <a:schemeClr val="tx1"/>
                          </a:solidFill>
                          <a:effectLst/>
                          <a:latin typeface="+mn-lt"/>
                        </a:rPr>
                        <a:t>Depends on a fixed time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a:ln>
                            <a:noFill/>
                          </a:ln>
                          <a:solidFill>
                            <a:schemeClr val="tx1"/>
                          </a:solidFill>
                          <a:effectLst/>
                          <a:latin typeface="+mn-lt"/>
                        </a:rPr>
                        <a:t>Activity increases as deadline nears</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43874">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3200" b="1" i="0" u="none" strike="noStrike" cap="none" normalizeH="0" baseline="0" dirty="0">
                          <a:ln>
                            <a:noFill/>
                          </a:ln>
                          <a:solidFill>
                            <a:srgbClr val="00CC00"/>
                          </a:solidFill>
                          <a:effectLst/>
                          <a:latin typeface="+mn-lt"/>
                        </a:rPr>
                        <a:t>Variable Interval</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a:ln>
                            <a:noFill/>
                          </a:ln>
                          <a:solidFill>
                            <a:schemeClr val="tx1"/>
                          </a:solidFill>
                          <a:effectLst/>
                          <a:latin typeface="+mn-lt"/>
                        </a:rPr>
                        <a:t>Time between reinforcement varies</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a:ln>
                            <a:noFill/>
                          </a:ln>
                          <a:solidFill>
                            <a:schemeClr val="tx1"/>
                          </a:solidFill>
                          <a:effectLst/>
                          <a:latin typeface="+mn-lt"/>
                        </a:rPr>
                        <a:t>Activity slows after reinforcement and then picks up</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91281">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3200" b="1" i="0" u="none" strike="noStrike" cap="none" normalizeH="0" baseline="0" dirty="0">
                          <a:ln>
                            <a:noFill/>
                          </a:ln>
                          <a:solidFill>
                            <a:srgbClr val="33CCFF"/>
                          </a:solidFill>
                          <a:effectLst/>
                          <a:latin typeface="+mn-lt"/>
                        </a:rPr>
                        <a:t>Fixed Ratio</a:t>
                      </a:r>
                      <a:endParaRPr kumimoji="0" lang="en-US" sz="3200" b="1" i="0" u="none" strike="noStrike" cap="none" normalizeH="0" baseline="0" dirty="0">
                        <a:ln>
                          <a:noFill/>
                        </a:ln>
                        <a:solidFill>
                          <a:srgbClr val="00CC00"/>
                        </a:solidFill>
                        <a:effectLst/>
                        <a:latin typeface="+mn-lt"/>
                      </a:endParaRP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a:ln>
                            <a:noFill/>
                          </a:ln>
                          <a:solidFill>
                            <a:schemeClr val="tx1"/>
                          </a:solidFill>
                          <a:effectLst/>
                          <a:latin typeface="+mn-lt"/>
                        </a:rPr>
                        <a:t>Depends on a definite number of responses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a:ln>
                            <a:noFill/>
                          </a:ln>
                          <a:solidFill>
                            <a:schemeClr val="tx1"/>
                          </a:solidFill>
                          <a:effectLst/>
                          <a:latin typeface="+mn-lt"/>
                        </a:rPr>
                        <a:t>Steady activity results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432623">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3200" b="1" i="0" u="none" strike="noStrike" cap="none" normalizeH="0" baseline="0" dirty="0">
                          <a:ln>
                            <a:noFill/>
                          </a:ln>
                          <a:solidFill>
                            <a:srgbClr val="FF5050"/>
                          </a:solidFill>
                          <a:effectLst/>
                          <a:latin typeface="+mn-lt"/>
                        </a:rPr>
                        <a:t>Variable Ratio</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a:ln>
                            <a:noFill/>
                          </a:ln>
                          <a:solidFill>
                            <a:schemeClr val="tx1"/>
                          </a:solidFill>
                          <a:effectLst/>
                          <a:latin typeface="+mn-lt"/>
                        </a:rPr>
                        <a:t>Number of responses varies</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a:ln>
                            <a:noFill/>
                          </a:ln>
                          <a:solidFill>
                            <a:schemeClr val="tx1"/>
                          </a:solidFill>
                          <a:effectLst/>
                          <a:latin typeface="+mn-lt"/>
                        </a:rPr>
                        <a:t>Greatest activity of all schedules.</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9C023D9A-C600-4277-BBE9-26170C73D4FD}"/>
              </a:ext>
            </a:extLst>
          </p:cNvPr>
          <p:cNvSpPr>
            <a:spLocks noGrp="1" noChangeArrowheads="1"/>
          </p:cNvSpPr>
          <p:nvPr>
            <p:ph type="title"/>
          </p:nvPr>
        </p:nvSpPr>
        <p:spPr>
          <a:xfrm>
            <a:off x="1734671" y="228600"/>
            <a:ext cx="8247529" cy="757518"/>
          </a:xfrm>
        </p:spPr>
        <p:txBody>
          <a:bodyPr/>
          <a:lstStyle/>
          <a:p>
            <a:pPr algn="ctr" eaLnBrk="1" hangingPunct="1"/>
            <a:r>
              <a:rPr lang="en-US" altLang="en-US" b="1" dirty="0">
                <a:latin typeface="+mn-lt"/>
              </a:rPr>
              <a:t>FI, VI, FR, or VR?</a:t>
            </a:r>
          </a:p>
        </p:txBody>
      </p:sp>
      <p:sp>
        <p:nvSpPr>
          <p:cNvPr id="29699" name="Rectangle 3">
            <a:extLst>
              <a:ext uri="{FF2B5EF4-FFF2-40B4-BE49-F238E27FC236}">
                <a16:creationId xmlns:a16="http://schemas.microsoft.com/office/drawing/2014/main" id="{E4C13D30-5C11-4950-B190-A8E3B2C04DB9}"/>
              </a:ext>
            </a:extLst>
          </p:cNvPr>
          <p:cNvSpPr>
            <a:spLocks noGrp="1" noChangeArrowheads="1"/>
          </p:cNvSpPr>
          <p:nvPr>
            <p:ph type="body" sz="half" idx="1"/>
          </p:nvPr>
        </p:nvSpPr>
        <p:spPr>
          <a:xfrm>
            <a:off x="1613647" y="1295400"/>
            <a:ext cx="7010400" cy="4944036"/>
          </a:xfrm>
          <a:solidFill>
            <a:schemeClr val="bg1"/>
          </a:solidFill>
        </p:spPr>
        <p:txBody>
          <a:bodyPr/>
          <a:lstStyle/>
          <a:p>
            <a:pPr marL="533400" indent="-533400">
              <a:buFontTx/>
              <a:buAutoNum type="arabicPeriod"/>
            </a:pPr>
            <a:r>
              <a:rPr lang="en-US" altLang="en-US" sz="2000" dirty="0"/>
              <a:t>When I bake cookies, I can only put one set in at a time, so after 10 minutes my first set of cookies is done. After another ten minutes, my second set of cookies is done. I get to eat a cookie after each set is done baking.</a:t>
            </a:r>
          </a:p>
          <a:p>
            <a:pPr marL="533400" indent="-533400">
              <a:buFontTx/>
              <a:buAutoNum type="arabicPeriod"/>
            </a:pPr>
            <a:r>
              <a:rPr lang="en-US" altLang="en-US" sz="2000" dirty="0"/>
              <a:t>After every 10 math problems that I complete, I allow myself a 5 minute break.</a:t>
            </a:r>
          </a:p>
          <a:p>
            <a:pPr marL="533400" indent="-533400">
              <a:buFontTx/>
              <a:buAutoNum type="arabicPeriod"/>
            </a:pPr>
            <a:r>
              <a:rPr lang="en-US" altLang="en-US" sz="2000" dirty="0"/>
              <a:t>I look over my notes every night because I never know how much time will go by before my next pop quiz.</a:t>
            </a:r>
          </a:p>
          <a:p>
            <a:pPr marL="533400" indent="-533400">
              <a:buFontTx/>
              <a:buAutoNum type="arabicPeriod"/>
            </a:pPr>
            <a:r>
              <a:rPr lang="en-US" altLang="en-US" sz="2000" dirty="0"/>
              <a:t>When hunting season comes around, sometimes I’ll spend all day sitting in the woods waiting to get a shot at a big buck. It’s worth it though when I get a nice 10 point.</a:t>
            </a:r>
          </a:p>
          <a:p>
            <a:pPr marL="533400" indent="-533400">
              <a:buFontTx/>
              <a:buAutoNum type="arabicPeriod"/>
            </a:pPr>
            <a:r>
              <a:rPr lang="en-US" altLang="en-US" sz="2000" dirty="0"/>
              <a:t>Today in Psychology class we were talking about Schedules of Reinforcement and everyone was eagerly raising their hands and participating. Miranda raised her hand a couple of times and was eventually called on.</a:t>
            </a:r>
          </a:p>
          <a:p>
            <a:pPr marL="533400" indent="-533400">
              <a:buFontTx/>
              <a:buAutoNum type="arabicPeriod"/>
            </a:pPr>
            <a:endParaRPr lang="en-US" altLang="en-US" sz="2000" dirty="0"/>
          </a:p>
          <a:p>
            <a:pPr marL="533400" indent="-533400">
              <a:buFontTx/>
              <a:buAutoNum type="arabicPeriod"/>
            </a:pPr>
            <a:endParaRPr lang="en-US" altLang="en-US" sz="2000" dirty="0"/>
          </a:p>
        </p:txBody>
      </p:sp>
      <p:sp>
        <p:nvSpPr>
          <p:cNvPr id="29700" name="Rectangle 4">
            <a:extLst>
              <a:ext uri="{FF2B5EF4-FFF2-40B4-BE49-F238E27FC236}">
                <a16:creationId xmlns:a16="http://schemas.microsoft.com/office/drawing/2014/main" id="{22799FB9-0832-4D4D-8A2F-D6B2E3B096DB}"/>
              </a:ext>
            </a:extLst>
          </p:cNvPr>
          <p:cNvSpPr>
            <a:spLocks noGrp="1" noChangeArrowheads="1"/>
          </p:cNvSpPr>
          <p:nvPr>
            <p:ph type="body" sz="half" idx="2"/>
          </p:nvPr>
        </p:nvSpPr>
        <p:spPr>
          <a:xfrm>
            <a:off x="9144000" y="1295400"/>
            <a:ext cx="1295400" cy="4778188"/>
          </a:xfrm>
        </p:spPr>
        <p:txBody>
          <a:bodyPr/>
          <a:lstStyle/>
          <a:p>
            <a:pPr marL="533400" indent="-533400">
              <a:buFontTx/>
              <a:buAutoNum type="arabicPeriod"/>
            </a:pPr>
            <a:r>
              <a:rPr lang="en-US" altLang="en-US" sz="2000" dirty="0"/>
              <a:t>FI</a:t>
            </a:r>
          </a:p>
          <a:p>
            <a:pPr marL="533400" indent="-533400">
              <a:buFontTx/>
              <a:buAutoNum type="arabicPeriod"/>
            </a:pPr>
            <a:endParaRPr lang="en-US" altLang="en-US" sz="2000" dirty="0"/>
          </a:p>
          <a:p>
            <a:pPr marL="533400" indent="-533400">
              <a:buFontTx/>
              <a:buAutoNum type="arabicPeriod"/>
            </a:pPr>
            <a:endParaRPr lang="en-US" altLang="en-US" sz="2000" dirty="0"/>
          </a:p>
          <a:p>
            <a:pPr marL="533400" indent="-533400">
              <a:buFontTx/>
              <a:buAutoNum type="arabicPeriod"/>
            </a:pPr>
            <a:r>
              <a:rPr lang="en-US" altLang="en-US" sz="2000" dirty="0"/>
              <a:t>FR</a:t>
            </a:r>
          </a:p>
          <a:p>
            <a:pPr marL="533400" indent="-533400">
              <a:buFontTx/>
              <a:buAutoNum type="arabicPeriod"/>
            </a:pPr>
            <a:endParaRPr lang="en-US" altLang="en-US" sz="2000" dirty="0"/>
          </a:p>
          <a:p>
            <a:pPr marL="533400" indent="-533400">
              <a:buFontTx/>
              <a:buAutoNum type="arabicPeriod"/>
            </a:pPr>
            <a:r>
              <a:rPr lang="en-US" altLang="en-US" sz="2000" dirty="0"/>
              <a:t>VI</a:t>
            </a:r>
          </a:p>
          <a:p>
            <a:pPr marL="533400" indent="-533400">
              <a:buFontTx/>
              <a:buAutoNum type="arabicPeriod"/>
            </a:pPr>
            <a:endParaRPr lang="en-US" altLang="en-US" sz="2000" dirty="0"/>
          </a:p>
          <a:p>
            <a:pPr marL="533400" indent="-533400">
              <a:buFontTx/>
              <a:buAutoNum type="arabicPeriod"/>
            </a:pPr>
            <a:r>
              <a:rPr lang="en-US" altLang="en-US" sz="2000" dirty="0"/>
              <a:t>Vi</a:t>
            </a:r>
          </a:p>
          <a:p>
            <a:pPr marL="533400" indent="-533400">
              <a:buFontTx/>
              <a:buAutoNum type="arabicPeriod"/>
            </a:pPr>
            <a:endParaRPr lang="en-US" altLang="en-US" sz="2000" dirty="0"/>
          </a:p>
          <a:p>
            <a:pPr marL="533400" indent="-533400">
              <a:buFontTx/>
              <a:buAutoNum type="arabicPeriod"/>
            </a:pPr>
            <a:r>
              <a:rPr lang="en-US" altLang="en-US" sz="2000" dirty="0"/>
              <a:t>VR</a:t>
            </a:r>
          </a:p>
          <a:p>
            <a:pPr marL="533400" indent="-533400">
              <a:buFontTx/>
              <a:buAutoNum type="arabicPeriod"/>
            </a:pPr>
            <a:endParaRPr lang="en-US" altLang="en-US" sz="2400" dirty="0"/>
          </a:p>
          <a:p>
            <a:pPr marL="533400" indent="-533400">
              <a:buFontTx/>
              <a:buAutoNum type="arabicPeriod"/>
            </a:pPr>
            <a:endParaRPr lang="en-US" altLang="en-US" sz="2400" dirty="0"/>
          </a:p>
          <a:p>
            <a:pPr marL="533400" indent="-533400">
              <a:buNone/>
            </a:pPr>
            <a:endParaRPr lang="en-US"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70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70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70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699">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700">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699">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970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1157FD05-6936-41CE-9F81-0C4A37D10BB9}"/>
              </a:ext>
            </a:extLst>
          </p:cNvPr>
          <p:cNvSpPr>
            <a:spLocks noGrp="1" noChangeArrowheads="1"/>
          </p:cNvSpPr>
          <p:nvPr>
            <p:ph type="title"/>
          </p:nvPr>
        </p:nvSpPr>
        <p:spPr>
          <a:xfrm>
            <a:off x="1981200" y="304800"/>
            <a:ext cx="8001000" cy="726141"/>
          </a:xfrm>
        </p:spPr>
        <p:txBody>
          <a:bodyPr/>
          <a:lstStyle/>
          <a:p>
            <a:pPr algn="ctr" eaLnBrk="1" hangingPunct="1"/>
            <a:r>
              <a:rPr lang="en-US" altLang="en-US" b="1" dirty="0">
                <a:latin typeface="+mn-lt"/>
              </a:rPr>
              <a:t>FI, VI, FR, or VR?</a:t>
            </a:r>
          </a:p>
        </p:txBody>
      </p:sp>
      <p:sp>
        <p:nvSpPr>
          <p:cNvPr id="30723" name="Rectangle 3">
            <a:extLst>
              <a:ext uri="{FF2B5EF4-FFF2-40B4-BE49-F238E27FC236}">
                <a16:creationId xmlns:a16="http://schemas.microsoft.com/office/drawing/2014/main" id="{21DE74A5-1E86-4B65-A2F0-35B5DFE7710D}"/>
              </a:ext>
            </a:extLst>
          </p:cNvPr>
          <p:cNvSpPr>
            <a:spLocks noGrp="1" noChangeArrowheads="1"/>
          </p:cNvSpPr>
          <p:nvPr>
            <p:ph type="body" sz="half" idx="1"/>
          </p:nvPr>
        </p:nvSpPr>
        <p:spPr>
          <a:xfrm>
            <a:off x="1591235" y="1362635"/>
            <a:ext cx="7247965" cy="5230906"/>
          </a:xfrm>
          <a:solidFill>
            <a:schemeClr val="bg1"/>
          </a:solidFill>
        </p:spPr>
        <p:txBody>
          <a:bodyPr>
            <a:normAutofit/>
          </a:bodyPr>
          <a:lstStyle/>
          <a:p>
            <a:pPr marL="533400" indent="-533400">
              <a:buAutoNum type="arabicPeriod" startAt="6"/>
            </a:pPr>
            <a:r>
              <a:rPr lang="en-US" altLang="en-US" sz="2000" dirty="0"/>
              <a:t>Madison spanks her son if she has to ask him three times to clean up his room.</a:t>
            </a:r>
          </a:p>
          <a:p>
            <a:pPr marL="533400" indent="-533400">
              <a:buAutoNum type="arabicPeriod" startAt="7"/>
            </a:pPr>
            <a:r>
              <a:rPr lang="en-US" altLang="en-US" sz="2000" dirty="0"/>
              <a:t>Emily has a spelling test every Friday. She usually does well and gets a star sticker.</a:t>
            </a:r>
          </a:p>
          <a:p>
            <a:pPr marL="533400" indent="-533400">
              <a:buAutoNum type="arabicPeriod" startAt="8"/>
            </a:pPr>
            <a:r>
              <a:rPr lang="en-US" altLang="en-US" sz="2000" dirty="0"/>
              <a:t>Steve’s a big gambling man. He plays the slot machines all day hoping for a big win.</a:t>
            </a:r>
          </a:p>
          <a:p>
            <a:pPr marL="533400" indent="-533400">
              <a:buFontTx/>
              <a:buAutoNum type="arabicPeriod" startAt="9"/>
            </a:pPr>
            <a:r>
              <a:rPr lang="en-US" altLang="en-US" sz="2000" dirty="0"/>
              <a:t>Snakes get hungry at certain times of the day. They might watch any number of prey go by before they decide to strike.</a:t>
            </a:r>
          </a:p>
          <a:p>
            <a:pPr marL="533400" indent="-533400">
              <a:buFontTx/>
              <a:buAutoNum type="arabicPeriod" startAt="9"/>
            </a:pPr>
            <a:r>
              <a:rPr lang="en-US" altLang="en-US" sz="2000" dirty="0"/>
              <a:t>Mr. Bertani receives a salary paycheck every 2 weeks</a:t>
            </a:r>
            <a:r>
              <a:rPr lang="en-US" altLang="en-US" sz="2000" dirty="0">
                <a:sym typeface="Wingdings" panose="05000000000000000000" pitchFamily="2" charset="2"/>
              </a:rPr>
              <a:t>.</a:t>
            </a:r>
          </a:p>
          <a:p>
            <a:pPr marL="533400" indent="-533400">
              <a:buFontTx/>
              <a:buAutoNum type="arabicPeriod" startAt="9"/>
            </a:pPr>
            <a:endParaRPr lang="en-US" altLang="en-US" sz="2000" dirty="0">
              <a:sym typeface="Wingdings" panose="05000000000000000000" pitchFamily="2" charset="2"/>
            </a:endParaRPr>
          </a:p>
          <a:p>
            <a:pPr marL="533400" indent="-533400">
              <a:buFontTx/>
              <a:buAutoNum type="arabicPeriod" startAt="9"/>
            </a:pPr>
            <a:r>
              <a:rPr lang="en-US" altLang="en-US" sz="2000" dirty="0">
                <a:sym typeface="Wingdings" panose="05000000000000000000" pitchFamily="2" charset="2"/>
              </a:rPr>
              <a:t>Christina works at a tanning salon. For every 2 bottles of lotion she sells, she gets 1 dollar in commission. </a:t>
            </a:r>
          </a:p>
          <a:p>
            <a:pPr marL="533400" indent="-533400">
              <a:buFontTx/>
              <a:buAutoNum type="arabicPeriod" startAt="9"/>
            </a:pPr>
            <a:r>
              <a:rPr lang="en-US" altLang="en-US" sz="2000" dirty="0"/>
              <a:t>Mike is trying to study for his upcoming Psychology quiz. He reads five pages, then takes a break. He resumes reading and takes another break after he has completed 5 more pages.</a:t>
            </a:r>
          </a:p>
        </p:txBody>
      </p:sp>
      <p:sp>
        <p:nvSpPr>
          <p:cNvPr id="30724" name="Rectangle 4">
            <a:extLst>
              <a:ext uri="{FF2B5EF4-FFF2-40B4-BE49-F238E27FC236}">
                <a16:creationId xmlns:a16="http://schemas.microsoft.com/office/drawing/2014/main" id="{FD518EB4-2237-47AA-89C8-2A49A8A862B8}"/>
              </a:ext>
            </a:extLst>
          </p:cNvPr>
          <p:cNvSpPr>
            <a:spLocks noGrp="1" noChangeArrowheads="1"/>
          </p:cNvSpPr>
          <p:nvPr>
            <p:ph type="body" sz="half" idx="2"/>
          </p:nvPr>
        </p:nvSpPr>
        <p:spPr>
          <a:xfrm>
            <a:off x="9081247" y="1416423"/>
            <a:ext cx="1447800" cy="4827494"/>
          </a:xfrm>
        </p:spPr>
        <p:txBody>
          <a:bodyPr>
            <a:normAutofit lnSpcReduction="10000"/>
          </a:bodyPr>
          <a:lstStyle/>
          <a:p>
            <a:pPr marL="533400" indent="-533400">
              <a:buAutoNum type="arabicPeriod" startAt="6"/>
            </a:pPr>
            <a:r>
              <a:rPr lang="en-US" altLang="en-US" sz="2000" dirty="0"/>
              <a:t>FR</a:t>
            </a:r>
          </a:p>
          <a:p>
            <a:pPr marL="533400" indent="-533400">
              <a:buAutoNum type="arabicPeriod" startAt="6"/>
            </a:pPr>
            <a:endParaRPr lang="en-US" altLang="en-US" sz="2000" dirty="0"/>
          </a:p>
          <a:p>
            <a:pPr marL="533400" indent="-533400">
              <a:buAutoNum type="arabicPeriod" startAt="6"/>
            </a:pPr>
            <a:r>
              <a:rPr lang="en-US" altLang="en-US" sz="2000" dirty="0"/>
              <a:t>FI</a:t>
            </a:r>
          </a:p>
          <a:p>
            <a:pPr marL="533400" indent="-533400">
              <a:buAutoNum type="arabicPeriod" startAt="6"/>
            </a:pPr>
            <a:endParaRPr lang="en-US" altLang="en-US" sz="2000" dirty="0"/>
          </a:p>
          <a:p>
            <a:pPr marL="533400" indent="-533400">
              <a:buAutoNum type="arabicPeriod" startAt="8"/>
            </a:pPr>
            <a:r>
              <a:rPr lang="en-US" altLang="en-US" sz="2000" dirty="0"/>
              <a:t>VR</a:t>
            </a:r>
          </a:p>
          <a:p>
            <a:pPr marL="533400" indent="-533400">
              <a:buAutoNum type="arabicPeriod" startAt="8"/>
            </a:pPr>
            <a:endParaRPr lang="en-US" altLang="en-US" sz="2000" dirty="0"/>
          </a:p>
          <a:p>
            <a:pPr marL="533400" indent="-533400">
              <a:buAutoNum type="arabicPeriod" startAt="8"/>
            </a:pPr>
            <a:r>
              <a:rPr lang="en-US" altLang="en-US" sz="2000" dirty="0"/>
              <a:t>VI</a:t>
            </a:r>
          </a:p>
          <a:p>
            <a:pPr marL="533400" indent="-533400">
              <a:buAutoNum type="arabicPeriod" startAt="8"/>
            </a:pPr>
            <a:endParaRPr lang="en-US" altLang="en-US" sz="2000" dirty="0"/>
          </a:p>
          <a:p>
            <a:pPr marL="533400" indent="-533400">
              <a:buAutoNum type="arabicPeriod" startAt="8"/>
            </a:pPr>
            <a:r>
              <a:rPr lang="en-US" altLang="en-US" sz="2000" dirty="0"/>
              <a:t>FI</a:t>
            </a:r>
          </a:p>
          <a:p>
            <a:pPr marL="533400" indent="-533400">
              <a:buAutoNum type="arabicPeriod" startAt="8"/>
            </a:pPr>
            <a:endParaRPr lang="en-US" altLang="en-US" sz="2000" dirty="0"/>
          </a:p>
          <a:p>
            <a:pPr marL="533400" indent="-533400">
              <a:buAutoNum type="arabicPeriod" startAt="8"/>
            </a:pPr>
            <a:r>
              <a:rPr lang="en-US" altLang="en-US" sz="2000" dirty="0"/>
              <a:t>FR</a:t>
            </a:r>
          </a:p>
          <a:p>
            <a:pPr marL="533400" indent="-533400">
              <a:buAutoNum type="arabicPeriod" startAt="8"/>
            </a:pPr>
            <a:endParaRPr lang="en-US" altLang="en-US" sz="2000" dirty="0"/>
          </a:p>
          <a:p>
            <a:pPr marL="533400" indent="-533400">
              <a:buAutoNum type="arabicPeriod" startAt="8"/>
            </a:pPr>
            <a:r>
              <a:rPr lang="en-US" altLang="en-US" sz="2000" dirty="0"/>
              <a:t>FR</a:t>
            </a:r>
          </a:p>
          <a:p>
            <a:pPr marL="533400" indent="-533400">
              <a:buFontTx/>
              <a:buAutoNum type="arabicPeriod"/>
            </a:pPr>
            <a:endParaRPr lang="en-US"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2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2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2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0724">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0723">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0724">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723">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072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38E21C69-735B-47C3-B245-9986661EA867}"/>
              </a:ext>
            </a:extLst>
          </p:cNvPr>
          <p:cNvSpPr>
            <a:spLocks noGrp="1" noChangeArrowheads="1"/>
          </p:cNvSpPr>
          <p:nvPr>
            <p:ph type="title"/>
          </p:nvPr>
        </p:nvSpPr>
        <p:spPr>
          <a:xfrm>
            <a:off x="1519518" y="304800"/>
            <a:ext cx="8462682" cy="914400"/>
          </a:xfrm>
        </p:spPr>
        <p:txBody>
          <a:bodyPr/>
          <a:lstStyle/>
          <a:p>
            <a:pPr algn="ctr" eaLnBrk="1" hangingPunct="1"/>
            <a:r>
              <a:rPr lang="en-US" altLang="en-US" b="1" dirty="0">
                <a:latin typeface="+mn-lt"/>
              </a:rPr>
              <a:t>FI, VI, FR, or VR?</a:t>
            </a:r>
          </a:p>
        </p:txBody>
      </p:sp>
      <p:sp>
        <p:nvSpPr>
          <p:cNvPr id="31747" name="Rectangle 3">
            <a:extLst>
              <a:ext uri="{FF2B5EF4-FFF2-40B4-BE49-F238E27FC236}">
                <a16:creationId xmlns:a16="http://schemas.microsoft.com/office/drawing/2014/main" id="{A7EBDEA6-35C8-42DB-9CAE-7482FA8C8E78}"/>
              </a:ext>
            </a:extLst>
          </p:cNvPr>
          <p:cNvSpPr>
            <a:spLocks noGrp="1" noChangeArrowheads="1"/>
          </p:cNvSpPr>
          <p:nvPr>
            <p:ph type="body" sz="half" idx="1"/>
          </p:nvPr>
        </p:nvSpPr>
        <p:spPr>
          <a:xfrm>
            <a:off x="1479176" y="1447801"/>
            <a:ext cx="7436224" cy="4728882"/>
          </a:xfrm>
          <a:solidFill>
            <a:schemeClr val="bg1"/>
          </a:solidFill>
        </p:spPr>
        <p:txBody>
          <a:bodyPr/>
          <a:lstStyle/>
          <a:p>
            <a:pPr marL="533400" indent="-533400">
              <a:buNone/>
            </a:pPr>
            <a:r>
              <a:rPr lang="en-US" altLang="en-US" sz="2000" dirty="0"/>
              <a:t>13. Megan is fundraising to try to raise money so she can go on the annual band trip. She goes door to door in her neighborhood trying to sell popcorn tins. She eventually sells some.</a:t>
            </a:r>
          </a:p>
          <a:p>
            <a:pPr marL="533400" indent="-533400">
              <a:buNone/>
            </a:pPr>
            <a:r>
              <a:rPr lang="en-US" altLang="en-US" sz="2000" dirty="0"/>
              <a:t>14. Kylie works in the big city. Her boss is busy, so he only checks her work periodically.</a:t>
            </a:r>
          </a:p>
          <a:p>
            <a:pPr marL="533400" indent="-533400">
              <a:buNone/>
            </a:pPr>
            <a:r>
              <a:rPr lang="en-US" altLang="en-US" sz="2000" dirty="0"/>
              <a:t>15. Mark is a lawyer who owns his own practice. His customers make payments at irregular times.</a:t>
            </a:r>
          </a:p>
          <a:p>
            <a:pPr marL="533400" indent="-533400">
              <a:buNone/>
            </a:pPr>
            <a:r>
              <a:rPr lang="en-US" altLang="en-US" sz="2000" dirty="0"/>
              <a:t>16. Jessica is a dental assistant and gets a raise every year at the same time and never in between.</a:t>
            </a:r>
          </a:p>
          <a:p>
            <a:pPr marL="533400" indent="-533400">
              <a:buNone/>
            </a:pPr>
            <a:r>
              <a:rPr lang="en-US" altLang="en-US" sz="2000" dirty="0"/>
              <a:t>17. Andrew works at a GM factory and is in charge of attaching 3 parts. After he gets his parts attached, he gets some free time before the next car moves down the line.</a:t>
            </a:r>
          </a:p>
          <a:p>
            <a:pPr marL="533400" indent="-533400">
              <a:buNone/>
            </a:pPr>
            <a:r>
              <a:rPr lang="en-US" altLang="en-US" sz="2000" dirty="0"/>
              <a:t>18. Brittany is a telemarketer trying to sell life insurance. After so many calls, someone will eventually buy.</a:t>
            </a:r>
          </a:p>
        </p:txBody>
      </p:sp>
      <p:sp>
        <p:nvSpPr>
          <p:cNvPr id="31748" name="Rectangle 4">
            <a:extLst>
              <a:ext uri="{FF2B5EF4-FFF2-40B4-BE49-F238E27FC236}">
                <a16:creationId xmlns:a16="http://schemas.microsoft.com/office/drawing/2014/main" id="{9D0464FE-A6FC-444B-872E-43E4B30AB6BD}"/>
              </a:ext>
            </a:extLst>
          </p:cNvPr>
          <p:cNvSpPr>
            <a:spLocks noGrp="1" noChangeArrowheads="1"/>
          </p:cNvSpPr>
          <p:nvPr>
            <p:ph type="body" sz="half" idx="2"/>
          </p:nvPr>
        </p:nvSpPr>
        <p:spPr>
          <a:xfrm>
            <a:off x="9067800" y="1559858"/>
            <a:ext cx="1371600" cy="4424083"/>
          </a:xfrm>
        </p:spPr>
        <p:txBody>
          <a:bodyPr>
            <a:normAutofit/>
          </a:bodyPr>
          <a:lstStyle/>
          <a:p>
            <a:pPr marL="533400" indent="-533400">
              <a:buNone/>
            </a:pPr>
            <a:r>
              <a:rPr lang="en-US" altLang="en-US" sz="2000" dirty="0"/>
              <a:t>13. VR</a:t>
            </a:r>
          </a:p>
          <a:p>
            <a:pPr marL="533400" indent="-533400">
              <a:buNone/>
            </a:pPr>
            <a:endParaRPr lang="en-US" altLang="en-US" sz="2000" dirty="0"/>
          </a:p>
          <a:p>
            <a:pPr marL="533400" indent="-533400">
              <a:buNone/>
            </a:pPr>
            <a:r>
              <a:rPr lang="en-US" altLang="en-US" sz="2000" dirty="0"/>
              <a:t>14. VI</a:t>
            </a:r>
          </a:p>
          <a:p>
            <a:pPr marL="533400" indent="-533400">
              <a:buNone/>
            </a:pPr>
            <a:endParaRPr lang="en-US" altLang="en-US" sz="2000" dirty="0"/>
          </a:p>
          <a:p>
            <a:pPr marL="533400" indent="-533400">
              <a:buNone/>
            </a:pPr>
            <a:r>
              <a:rPr lang="en-US" altLang="en-US" sz="2000" dirty="0"/>
              <a:t>15. VI</a:t>
            </a:r>
          </a:p>
          <a:p>
            <a:pPr marL="533400" indent="-533400">
              <a:buNone/>
            </a:pPr>
            <a:endParaRPr lang="en-US" altLang="en-US" sz="2000" dirty="0"/>
          </a:p>
          <a:p>
            <a:pPr marL="533400" indent="-533400">
              <a:buNone/>
            </a:pPr>
            <a:r>
              <a:rPr lang="en-US" altLang="en-US" sz="2000" dirty="0"/>
              <a:t>16. FI</a:t>
            </a:r>
          </a:p>
          <a:p>
            <a:pPr marL="533400" indent="-533400">
              <a:buNone/>
            </a:pPr>
            <a:endParaRPr lang="en-US" altLang="en-US" sz="2000" dirty="0"/>
          </a:p>
          <a:p>
            <a:pPr marL="533400" indent="-533400">
              <a:buNone/>
            </a:pPr>
            <a:r>
              <a:rPr lang="en-US" altLang="en-US" sz="2000" dirty="0"/>
              <a:t>17. FR</a:t>
            </a:r>
          </a:p>
          <a:p>
            <a:pPr marL="533400" indent="-533400">
              <a:buNone/>
            </a:pPr>
            <a:endParaRPr lang="en-US" altLang="en-US" sz="2000" dirty="0"/>
          </a:p>
          <a:p>
            <a:pPr marL="533400" indent="-533400">
              <a:buNone/>
            </a:pPr>
            <a:r>
              <a:rPr lang="en-US" altLang="en-US" sz="2000" dirty="0"/>
              <a:t>18. VR</a:t>
            </a:r>
          </a:p>
          <a:p>
            <a:pPr marL="533400" indent="-533400">
              <a:buNone/>
            </a:pPr>
            <a:endParaRPr lang="en-US"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748">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748">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748">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1747">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174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DCADC49-6C58-47D3-9708-08868047283A}"/>
              </a:ext>
            </a:extLst>
          </p:cNvPr>
          <p:cNvSpPr>
            <a:spLocks noGrp="1" noChangeArrowheads="1"/>
          </p:cNvSpPr>
          <p:nvPr>
            <p:ph type="title"/>
          </p:nvPr>
        </p:nvSpPr>
        <p:spPr>
          <a:xfrm>
            <a:off x="2442882" y="295275"/>
            <a:ext cx="7539318" cy="991160"/>
          </a:xfrm>
        </p:spPr>
        <p:txBody>
          <a:bodyPr>
            <a:normAutofit/>
          </a:bodyPr>
          <a:lstStyle/>
          <a:p>
            <a:pPr algn="ctr" eaLnBrk="1" hangingPunct="1"/>
            <a:r>
              <a:rPr lang="en-US" altLang="en-US" b="1" dirty="0">
                <a:latin typeface="+mn-lt"/>
              </a:rPr>
              <a:t>Motivation</a:t>
            </a:r>
          </a:p>
        </p:txBody>
      </p:sp>
      <p:sp>
        <p:nvSpPr>
          <p:cNvPr id="38915" name="Rectangle 3">
            <a:extLst>
              <a:ext uri="{FF2B5EF4-FFF2-40B4-BE49-F238E27FC236}">
                <a16:creationId xmlns:a16="http://schemas.microsoft.com/office/drawing/2014/main" id="{03ABF663-5D99-4E38-9E90-0CF3D014574F}"/>
              </a:ext>
            </a:extLst>
          </p:cNvPr>
          <p:cNvSpPr>
            <a:spLocks noGrp="1" noChangeArrowheads="1"/>
          </p:cNvSpPr>
          <p:nvPr>
            <p:ph type="body" sz="half" idx="1"/>
          </p:nvPr>
        </p:nvSpPr>
        <p:spPr>
          <a:xfrm>
            <a:off x="1878105" y="1797424"/>
            <a:ext cx="8503023" cy="4298576"/>
          </a:xfrm>
        </p:spPr>
        <p:txBody>
          <a:bodyPr/>
          <a:lstStyle/>
          <a:p>
            <a:pPr marL="0" indent="0">
              <a:buNone/>
            </a:pPr>
            <a:r>
              <a:rPr lang="en-US" altLang="en-US" dirty="0">
                <a:solidFill>
                  <a:srgbClr val="0000FF"/>
                </a:solidFill>
              </a:rPr>
              <a:t>Intrinsic Motivation:</a:t>
            </a:r>
            <a:r>
              <a:rPr lang="en-US" altLang="en-US" dirty="0">
                <a:solidFill>
                  <a:srgbClr val="6600CC"/>
                </a:solidFill>
              </a:rPr>
              <a:t> </a:t>
            </a:r>
            <a:r>
              <a:rPr lang="en-US" altLang="en-US" dirty="0"/>
              <a:t>The</a:t>
            </a:r>
            <a:r>
              <a:rPr lang="en-US" altLang="en-US" dirty="0">
                <a:solidFill>
                  <a:srgbClr val="6600CC"/>
                </a:solidFill>
              </a:rPr>
              <a:t> </a:t>
            </a:r>
            <a:r>
              <a:rPr lang="en-US" altLang="en-US" dirty="0"/>
              <a:t>desire to perform a behavior for its own sake.</a:t>
            </a:r>
          </a:p>
          <a:p>
            <a:pPr marL="0" indent="0">
              <a:buNone/>
            </a:pPr>
            <a:endParaRPr lang="en-US" altLang="en-US" dirty="0">
              <a:solidFill>
                <a:srgbClr val="6600CC"/>
              </a:solidFill>
            </a:endParaRPr>
          </a:p>
          <a:p>
            <a:pPr marL="0" indent="0">
              <a:buNone/>
            </a:pPr>
            <a:r>
              <a:rPr lang="en-US" altLang="en-US" dirty="0">
                <a:solidFill>
                  <a:srgbClr val="0000FF"/>
                </a:solidFill>
              </a:rPr>
              <a:t>Extrinsic Motivation:</a:t>
            </a:r>
            <a:r>
              <a:rPr lang="en-US" altLang="en-US" dirty="0">
                <a:solidFill>
                  <a:srgbClr val="6600CC"/>
                </a:solidFill>
              </a:rPr>
              <a:t> </a:t>
            </a:r>
            <a:r>
              <a:rPr lang="en-US" altLang="en-US" dirty="0"/>
              <a:t>The</a:t>
            </a:r>
            <a:r>
              <a:rPr lang="en-US" altLang="en-US" dirty="0">
                <a:solidFill>
                  <a:srgbClr val="6600CC"/>
                </a:solidFill>
              </a:rPr>
              <a:t> </a:t>
            </a:r>
            <a:r>
              <a:rPr lang="en-US" altLang="en-US" dirty="0"/>
              <a:t>desire to perform a behavior due to promised rewards or threats of punishments.</a:t>
            </a:r>
          </a:p>
          <a:p>
            <a:pPr marL="0" indent="0">
              <a:buNone/>
            </a:pPr>
            <a:endParaRPr lang="en-US" altLang="en-US" dirty="0">
              <a:latin typeface="Palatino Linotype" panose="02040502050505030304" pitchFamily="18" charset="0"/>
            </a:endParaRP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1063</Words>
  <Application>Microsoft Office PowerPoint</Application>
  <PresentationFormat>Widescreen</PresentationFormat>
  <Paragraphs>134</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Palatino Linotype</vt:lpstr>
      <vt:lpstr>Office Theme</vt:lpstr>
      <vt:lpstr>Schedules of Reinforcement</vt:lpstr>
      <vt:lpstr>Example of Continuous Reinforcement</vt:lpstr>
      <vt:lpstr>PowerPoint Presentation</vt:lpstr>
      <vt:lpstr>Ratio vs. Interval</vt:lpstr>
      <vt:lpstr>Fixed-Interval Schedule</vt:lpstr>
      <vt:lpstr>Fixed Interval Reinforcement</vt:lpstr>
      <vt:lpstr>Examples</vt:lpstr>
      <vt:lpstr>Variable-Interval Schedule</vt:lpstr>
      <vt:lpstr>Variable Interval Reinforcement</vt:lpstr>
      <vt:lpstr>Examples</vt:lpstr>
      <vt:lpstr>Fixed-Ratio Schedule</vt:lpstr>
      <vt:lpstr>Example of Fixed Ratio Reinforcement</vt:lpstr>
      <vt:lpstr>Fixed Ratio Reinforcement </vt:lpstr>
      <vt:lpstr>Variable-Ratio Schedule </vt:lpstr>
      <vt:lpstr>Example of Variable Ratio Reinforcement</vt:lpstr>
      <vt:lpstr>Variable Ratio Reinforcement</vt:lpstr>
      <vt:lpstr>Examples</vt:lpstr>
      <vt:lpstr>PowerPoint Presentation</vt:lpstr>
      <vt:lpstr>PowerPoint Presentation</vt:lpstr>
      <vt:lpstr>PowerPoint Presentation</vt:lpstr>
      <vt:lpstr>FI, VI, FR, or VR?</vt:lpstr>
      <vt:lpstr>FI, VI, FR, or VR?</vt:lpstr>
      <vt:lpstr>FI, VI, FR, or VR?</vt:lpstr>
      <vt:lpstr>Motivation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Schedules of Reinforcement</dc:title>
  <dc:creator>M F</dc:creator>
  <cp:lastModifiedBy>M F</cp:lastModifiedBy>
  <cp:revision>12</cp:revision>
  <cp:lastPrinted>2021-12-12T23:21:41Z</cp:lastPrinted>
  <dcterms:created xsi:type="dcterms:W3CDTF">2019-02-28T00:20:15Z</dcterms:created>
  <dcterms:modified xsi:type="dcterms:W3CDTF">2021-12-12T23:23:16Z</dcterms:modified>
</cp:coreProperties>
</file>