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91" r:id="rId2"/>
    <p:sldId id="283" r:id="rId3"/>
    <p:sldId id="286" r:id="rId4"/>
    <p:sldId id="289" r:id="rId5"/>
    <p:sldId id="287" r:id="rId6"/>
    <p:sldId id="288" r:id="rId7"/>
    <p:sldId id="267" r:id="rId8"/>
    <p:sldId id="273" r:id="rId9"/>
    <p:sldId id="284" r:id="rId10"/>
    <p:sldId id="270" r:id="rId11"/>
    <p:sldId id="271" r:id="rId12"/>
    <p:sldId id="275" r:id="rId13"/>
    <p:sldId id="290" r:id="rId14"/>
    <p:sldId id="272" r:id="rId15"/>
    <p:sldId id="292" r:id="rId16"/>
    <p:sldId id="269" r:id="rId17"/>
    <p:sldId id="274" r:id="rId18"/>
    <p:sldId id="285" r:id="rId19"/>
    <p:sldId id="276" r:id="rId20"/>
    <p:sldId id="277" r:id="rId21"/>
    <p:sldId id="278" r:id="rId22"/>
    <p:sldId id="281" r:id="rId23"/>
    <p:sldId id="282" r:id="rId24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5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27950DF-E5DE-41E3-8EA4-EB10C23A4D16}" type="doc">
      <dgm:prSet loTypeId="urn:microsoft.com/office/officeart/2016/7/layout/BasicLinearProcessNumbered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8836BFA-9254-4695-8BBD-822C8890494E}">
      <dgm:prSet/>
      <dgm:spPr/>
      <dgm:t>
        <a:bodyPr/>
        <a:lstStyle/>
        <a:p>
          <a:r>
            <a:rPr lang="en-US" dirty="0"/>
            <a:t>Primary Reinforcer: </a:t>
          </a:r>
        </a:p>
        <a:p>
          <a:r>
            <a:rPr lang="en-US" dirty="0"/>
            <a:t>An innately reinforcing stimulus like food and shelter.</a:t>
          </a:r>
        </a:p>
      </dgm:t>
    </dgm:pt>
    <dgm:pt modelId="{37803D98-556A-480C-9F34-C4DC45060516}" type="parTrans" cxnId="{D7781C0A-C3C9-4E1D-B0E0-7817651F8FBC}">
      <dgm:prSet/>
      <dgm:spPr/>
      <dgm:t>
        <a:bodyPr/>
        <a:lstStyle/>
        <a:p>
          <a:endParaRPr lang="en-US"/>
        </a:p>
      </dgm:t>
    </dgm:pt>
    <dgm:pt modelId="{581A5BF7-024B-4555-A4E4-ACF38A3B3558}" type="sibTrans" cxnId="{D7781C0A-C3C9-4E1D-B0E0-7817651F8FBC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B2974B2D-CBAB-4AC5-A97F-46BA381FEC07}">
      <dgm:prSet/>
      <dgm:spPr/>
      <dgm:t>
        <a:bodyPr/>
        <a:lstStyle/>
        <a:p>
          <a:r>
            <a:rPr lang="en-US" dirty="0"/>
            <a:t>Secondary Reinforcer: </a:t>
          </a:r>
        </a:p>
        <a:p>
          <a:r>
            <a:rPr lang="en-US" dirty="0"/>
            <a:t>A learned reinforcer that gets its power through association with the primary reinforcer.</a:t>
          </a:r>
        </a:p>
      </dgm:t>
    </dgm:pt>
    <dgm:pt modelId="{5158BF8E-255B-4BA0-9A44-A27417FCDA5C}" type="parTrans" cxnId="{4AB2C159-232E-4D43-BC27-F53E9549F444}">
      <dgm:prSet/>
      <dgm:spPr/>
      <dgm:t>
        <a:bodyPr/>
        <a:lstStyle/>
        <a:p>
          <a:endParaRPr lang="en-US"/>
        </a:p>
      </dgm:t>
    </dgm:pt>
    <dgm:pt modelId="{F3813C3D-3791-4D89-BC90-EA1C22D629C1}" type="sibTrans" cxnId="{4AB2C159-232E-4D43-BC27-F53E9549F444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A362A821-615E-482D-8E20-BD0FA78A57D9}" type="pres">
      <dgm:prSet presAssocID="{A27950DF-E5DE-41E3-8EA4-EB10C23A4D16}" presName="Name0" presStyleCnt="0">
        <dgm:presLayoutVars>
          <dgm:animLvl val="lvl"/>
          <dgm:resizeHandles val="exact"/>
        </dgm:presLayoutVars>
      </dgm:prSet>
      <dgm:spPr/>
    </dgm:pt>
    <dgm:pt modelId="{4F5D8188-5434-43B9-9087-3AA21E54738E}" type="pres">
      <dgm:prSet presAssocID="{48836BFA-9254-4695-8BBD-822C8890494E}" presName="compositeNode" presStyleCnt="0">
        <dgm:presLayoutVars>
          <dgm:bulletEnabled val="1"/>
        </dgm:presLayoutVars>
      </dgm:prSet>
      <dgm:spPr/>
    </dgm:pt>
    <dgm:pt modelId="{A95359BC-457B-4696-BB87-FE70AC670B18}" type="pres">
      <dgm:prSet presAssocID="{48836BFA-9254-4695-8BBD-822C8890494E}" presName="bgRect" presStyleLbl="bgAccFollowNode1" presStyleIdx="0" presStyleCnt="2"/>
      <dgm:spPr/>
    </dgm:pt>
    <dgm:pt modelId="{60A0CEFB-2CAD-4CD6-A8B3-91D7EB3C325F}" type="pres">
      <dgm:prSet presAssocID="{581A5BF7-024B-4555-A4E4-ACF38A3B3558}" presName="sibTransNodeCircle" presStyleLbl="alignNode1" presStyleIdx="0" presStyleCnt="4">
        <dgm:presLayoutVars>
          <dgm:chMax val="0"/>
          <dgm:bulletEnabled/>
        </dgm:presLayoutVars>
      </dgm:prSet>
      <dgm:spPr/>
    </dgm:pt>
    <dgm:pt modelId="{14B1823C-5D14-4D0E-AF35-1A9F86D66979}" type="pres">
      <dgm:prSet presAssocID="{48836BFA-9254-4695-8BBD-822C8890494E}" presName="bottomLine" presStyleLbl="alignNode1" presStyleIdx="1" presStyleCnt="4">
        <dgm:presLayoutVars/>
      </dgm:prSet>
      <dgm:spPr/>
    </dgm:pt>
    <dgm:pt modelId="{3056E159-D8F4-43A9-B6D3-E01D4143A71E}" type="pres">
      <dgm:prSet presAssocID="{48836BFA-9254-4695-8BBD-822C8890494E}" presName="nodeText" presStyleLbl="bgAccFollowNode1" presStyleIdx="0" presStyleCnt="2">
        <dgm:presLayoutVars>
          <dgm:bulletEnabled val="1"/>
        </dgm:presLayoutVars>
      </dgm:prSet>
      <dgm:spPr/>
    </dgm:pt>
    <dgm:pt modelId="{EDB520C4-42FD-4780-B4E2-CA52E3BC1217}" type="pres">
      <dgm:prSet presAssocID="{581A5BF7-024B-4555-A4E4-ACF38A3B3558}" presName="sibTrans" presStyleCnt="0"/>
      <dgm:spPr/>
    </dgm:pt>
    <dgm:pt modelId="{E76E27B3-3870-472B-AE94-23431440D53D}" type="pres">
      <dgm:prSet presAssocID="{B2974B2D-CBAB-4AC5-A97F-46BA381FEC07}" presName="compositeNode" presStyleCnt="0">
        <dgm:presLayoutVars>
          <dgm:bulletEnabled val="1"/>
        </dgm:presLayoutVars>
      </dgm:prSet>
      <dgm:spPr/>
    </dgm:pt>
    <dgm:pt modelId="{111960CD-5B70-4C2B-BA21-F63D3999BA1E}" type="pres">
      <dgm:prSet presAssocID="{B2974B2D-CBAB-4AC5-A97F-46BA381FEC07}" presName="bgRect" presStyleLbl="bgAccFollowNode1" presStyleIdx="1" presStyleCnt="2"/>
      <dgm:spPr/>
    </dgm:pt>
    <dgm:pt modelId="{7662EB97-BDCC-443A-96F0-B93705551568}" type="pres">
      <dgm:prSet presAssocID="{F3813C3D-3791-4D89-BC90-EA1C22D629C1}" presName="sibTransNodeCircle" presStyleLbl="alignNode1" presStyleIdx="2" presStyleCnt="4">
        <dgm:presLayoutVars>
          <dgm:chMax val="0"/>
          <dgm:bulletEnabled/>
        </dgm:presLayoutVars>
      </dgm:prSet>
      <dgm:spPr/>
    </dgm:pt>
    <dgm:pt modelId="{73A272C2-BFEA-4B08-BE1A-34D48550385E}" type="pres">
      <dgm:prSet presAssocID="{B2974B2D-CBAB-4AC5-A97F-46BA381FEC07}" presName="bottomLine" presStyleLbl="alignNode1" presStyleIdx="3" presStyleCnt="4">
        <dgm:presLayoutVars/>
      </dgm:prSet>
      <dgm:spPr/>
    </dgm:pt>
    <dgm:pt modelId="{3A1D8D42-C89C-4817-AC3E-8384D38DB6C5}" type="pres">
      <dgm:prSet presAssocID="{B2974B2D-CBAB-4AC5-A97F-46BA381FEC07}" presName="nodeText" presStyleLbl="bgAccFollowNode1" presStyleIdx="1" presStyleCnt="2">
        <dgm:presLayoutVars>
          <dgm:bulletEnabled val="1"/>
        </dgm:presLayoutVars>
      </dgm:prSet>
      <dgm:spPr/>
    </dgm:pt>
  </dgm:ptLst>
  <dgm:cxnLst>
    <dgm:cxn modelId="{BF32E702-BC5A-44FB-A563-A4636253A85A}" type="presOf" srcId="{581A5BF7-024B-4555-A4E4-ACF38A3B3558}" destId="{60A0CEFB-2CAD-4CD6-A8B3-91D7EB3C325F}" srcOrd="0" destOrd="0" presId="urn:microsoft.com/office/officeart/2016/7/layout/BasicLinearProcessNumbered"/>
    <dgm:cxn modelId="{CF4F3D04-615B-4265-B160-0BD95B9EC8B7}" type="presOf" srcId="{F3813C3D-3791-4D89-BC90-EA1C22D629C1}" destId="{7662EB97-BDCC-443A-96F0-B93705551568}" srcOrd="0" destOrd="0" presId="urn:microsoft.com/office/officeart/2016/7/layout/BasicLinearProcessNumbered"/>
    <dgm:cxn modelId="{D7781C0A-C3C9-4E1D-B0E0-7817651F8FBC}" srcId="{A27950DF-E5DE-41E3-8EA4-EB10C23A4D16}" destId="{48836BFA-9254-4695-8BBD-822C8890494E}" srcOrd="0" destOrd="0" parTransId="{37803D98-556A-480C-9F34-C4DC45060516}" sibTransId="{581A5BF7-024B-4555-A4E4-ACF38A3B3558}"/>
    <dgm:cxn modelId="{E46E544A-B024-4460-83B3-309E912AD05F}" type="presOf" srcId="{A27950DF-E5DE-41E3-8EA4-EB10C23A4D16}" destId="{A362A821-615E-482D-8E20-BD0FA78A57D9}" srcOrd="0" destOrd="0" presId="urn:microsoft.com/office/officeart/2016/7/layout/BasicLinearProcessNumbered"/>
    <dgm:cxn modelId="{4AB2C159-232E-4D43-BC27-F53E9549F444}" srcId="{A27950DF-E5DE-41E3-8EA4-EB10C23A4D16}" destId="{B2974B2D-CBAB-4AC5-A97F-46BA381FEC07}" srcOrd="1" destOrd="0" parTransId="{5158BF8E-255B-4BA0-9A44-A27417FCDA5C}" sibTransId="{F3813C3D-3791-4D89-BC90-EA1C22D629C1}"/>
    <dgm:cxn modelId="{A185639E-4191-4456-BDC3-E52796E85C85}" type="presOf" srcId="{48836BFA-9254-4695-8BBD-822C8890494E}" destId="{A95359BC-457B-4696-BB87-FE70AC670B18}" srcOrd="0" destOrd="0" presId="urn:microsoft.com/office/officeart/2016/7/layout/BasicLinearProcessNumbered"/>
    <dgm:cxn modelId="{8E0AA7AE-31EC-4986-8A70-81431621989A}" type="presOf" srcId="{48836BFA-9254-4695-8BBD-822C8890494E}" destId="{3056E159-D8F4-43A9-B6D3-E01D4143A71E}" srcOrd="1" destOrd="0" presId="urn:microsoft.com/office/officeart/2016/7/layout/BasicLinearProcessNumbered"/>
    <dgm:cxn modelId="{6B6E56E8-AC73-4C12-BFB1-88E174DEFF52}" type="presOf" srcId="{B2974B2D-CBAB-4AC5-A97F-46BA381FEC07}" destId="{111960CD-5B70-4C2B-BA21-F63D3999BA1E}" srcOrd="0" destOrd="0" presId="urn:microsoft.com/office/officeart/2016/7/layout/BasicLinearProcessNumbered"/>
    <dgm:cxn modelId="{3D8AD8F9-C6CF-43E7-A8D5-EB76D9A0B2DC}" type="presOf" srcId="{B2974B2D-CBAB-4AC5-A97F-46BA381FEC07}" destId="{3A1D8D42-C89C-4817-AC3E-8384D38DB6C5}" srcOrd="1" destOrd="0" presId="urn:microsoft.com/office/officeart/2016/7/layout/BasicLinearProcessNumbered"/>
    <dgm:cxn modelId="{4E21DBB3-9FFE-43D5-A07D-C508226E2489}" type="presParOf" srcId="{A362A821-615E-482D-8E20-BD0FA78A57D9}" destId="{4F5D8188-5434-43B9-9087-3AA21E54738E}" srcOrd="0" destOrd="0" presId="urn:microsoft.com/office/officeart/2016/7/layout/BasicLinearProcessNumbered"/>
    <dgm:cxn modelId="{56D7A7C7-3ADD-4E35-A2E0-DCE804789229}" type="presParOf" srcId="{4F5D8188-5434-43B9-9087-3AA21E54738E}" destId="{A95359BC-457B-4696-BB87-FE70AC670B18}" srcOrd="0" destOrd="0" presId="urn:microsoft.com/office/officeart/2016/7/layout/BasicLinearProcessNumbered"/>
    <dgm:cxn modelId="{3D361763-9DA9-4208-A533-946F011E864B}" type="presParOf" srcId="{4F5D8188-5434-43B9-9087-3AA21E54738E}" destId="{60A0CEFB-2CAD-4CD6-A8B3-91D7EB3C325F}" srcOrd="1" destOrd="0" presId="urn:microsoft.com/office/officeart/2016/7/layout/BasicLinearProcessNumbered"/>
    <dgm:cxn modelId="{D3CB6457-311E-4CB6-AF0E-AB3BCBFD3FFF}" type="presParOf" srcId="{4F5D8188-5434-43B9-9087-3AA21E54738E}" destId="{14B1823C-5D14-4D0E-AF35-1A9F86D66979}" srcOrd="2" destOrd="0" presId="urn:microsoft.com/office/officeart/2016/7/layout/BasicLinearProcessNumbered"/>
    <dgm:cxn modelId="{CF2B786E-6451-4D4A-90F8-FD5586694B53}" type="presParOf" srcId="{4F5D8188-5434-43B9-9087-3AA21E54738E}" destId="{3056E159-D8F4-43A9-B6D3-E01D4143A71E}" srcOrd="3" destOrd="0" presId="urn:microsoft.com/office/officeart/2016/7/layout/BasicLinearProcessNumbered"/>
    <dgm:cxn modelId="{44C7440F-6A6F-423B-B600-59F4E2BC87C1}" type="presParOf" srcId="{A362A821-615E-482D-8E20-BD0FA78A57D9}" destId="{EDB520C4-42FD-4780-B4E2-CA52E3BC1217}" srcOrd="1" destOrd="0" presId="urn:microsoft.com/office/officeart/2016/7/layout/BasicLinearProcessNumbered"/>
    <dgm:cxn modelId="{E266C080-EDE1-4792-975D-DBD07C8D9F8D}" type="presParOf" srcId="{A362A821-615E-482D-8E20-BD0FA78A57D9}" destId="{E76E27B3-3870-472B-AE94-23431440D53D}" srcOrd="2" destOrd="0" presId="urn:microsoft.com/office/officeart/2016/7/layout/BasicLinearProcessNumbered"/>
    <dgm:cxn modelId="{07F186FF-B0CA-4BB8-BDB1-691EF61989FB}" type="presParOf" srcId="{E76E27B3-3870-472B-AE94-23431440D53D}" destId="{111960CD-5B70-4C2B-BA21-F63D3999BA1E}" srcOrd="0" destOrd="0" presId="urn:microsoft.com/office/officeart/2016/7/layout/BasicLinearProcessNumbered"/>
    <dgm:cxn modelId="{D34C6F92-E6C7-4563-885D-B7E2F69DDB7E}" type="presParOf" srcId="{E76E27B3-3870-472B-AE94-23431440D53D}" destId="{7662EB97-BDCC-443A-96F0-B93705551568}" srcOrd="1" destOrd="0" presId="urn:microsoft.com/office/officeart/2016/7/layout/BasicLinearProcessNumbered"/>
    <dgm:cxn modelId="{985038ED-89F9-4B8C-A920-4FBD30D47C82}" type="presParOf" srcId="{E76E27B3-3870-472B-AE94-23431440D53D}" destId="{73A272C2-BFEA-4B08-BE1A-34D48550385E}" srcOrd="2" destOrd="0" presId="urn:microsoft.com/office/officeart/2016/7/layout/BasicLinearProcessNumbered"/>
    <dgm:cxn modelId="{FAC021BE-FE63-4890-B1F3-B544AD82C307}" type="presParOf" srcId="{E76E27B3-3870-472B-AE94-23431440D53D}" destId="{3A1D8D42-C89C-4817-AC3E-8384D38DB6C5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5359BC-457B-4696-BB87-FE70AC670B18}">
      <dsp:nvSpPr>
        <dsp:cNvPr id="0" name=""/>
        <dsp:cNvSpPr/>
      </dsp:nvSpPr>
      <dsp:spPr>
        <a:xfrm>
          <a:off x="1283" y="0"/>
          <a:ext cx="5006206" cy="4351338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0303" tIns="330200" rIns="390303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Primary Reinforcer: </a:t>
          </a:r>
        </a:p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An innately reinforcing stimulus like food and shelter.</a:t>
          </a:r>
        </a:p>
      </dsp:txBody>
      <dsp:txXfrm>
        <a:off x="1283" y="1653508"/>
        <a:ext cx="5006206" cy="2610802"/>
      </dsp:txXfrm>
    </dsp:sp>
    <dsp:sp modelId="{60A0CEFB-2CAD-4CD6-A8B3-91D7EB3C325F}">
      <dsp:nvSpPr>
        <dsp:cNvPr id="0" name=""/>
        <dsp:cNvSpPr/>
      </dsp:nvSpPr>
      <dsp:spPr>
        <a:xfrm>
          <a:off x="1851685" y="435133"/>
          <a:ext cx="1305401" cy="130540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774" tIns="12700" rIns="101774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1</a:t>
          </a:r>
        </a:p>
      </dsp:txBody>
      <dsp:txXfrm>
        <a:off x="2042857" y="626305"/>
        <a:ext cx="923057" cy="923057"/>
      </dsp:txXfrm>
    </dsp:sp>
    <dsp:sp modelId="{14B1823C-5D14-4D0E-AF35-1A9F86D66979}">
      <dsp:nvSpPr>
        <dsp:cNvPr id="0" name=""/>
        <dsp:cNvSpPr/>
      </dsp:nvSpPr>
      <dsp:spPr>
        <a:xfrm>
          <a:off x="1283" y="4351266"/>
          <a:ext cx="5006206" cy="72"/>
        </a:xfrm>
        <a:prstGeom prst="rect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accent2">
              <a:hueOff val="-485121"/>
              <a:satOff val="-27976"/>
              <a:lumOff val="28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1960CD-5B70-4C2B-BA21-F63D3999BA1E}">
      <dsp:nvSpPr>
        <dsp:cNvPr id="0" name=""/>
        <dsp:cNvSpPr/>
      </dsp:nvSpPr>
      <dsp:spPr>
        <a:xfrm>
          <a:off x="5508110" y="0"/>
          <a:ext cx="5006206" cy="4351338"/>
        </a:xfrm>
        <a:prstGeom prst="rect">
          <a:avLst/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0303" tIns="330200" rIns="390303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Secondary Reinforcer: </a:t>
          </a:r>
        </a:p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A learned reinforcer that gets its power through association with the primary reinforcer.</a:t>
          </a:r>
        </a:p>
      </dsp:txBody>
      <dsp:txXfrm>
        <a:off x="5508110" y="1653508"/>
        <a:ext cx="5006206" cy="2610802"/>
      </dsp:txXfrm>
    </dsp:sp>
    <dsp:sp modelId="{7662EB97-BDCC-443A-96F0-B93705551568}">
      <dsp:nvSpPr>
        <dsp:cNvPr id="0" name=""/>
        <dsp:cNvSpPr/>
      </dsp:nvSpPr>
      <dsp:spPr>
        <a:xfrm>
          <a:off x="7358512" y="435133"/>
          <a:ext cx="1305401" cy="1305401"/>
        </a:xfrm>
        <a:prstGeom prst="ellipse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accent2">
              <a:hueOff val="-970242"/>
              <a:satOff val="-55952"/>
              <a:lumOff val="57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774" tIns="12700" rIns="101774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2</a:t>
          </a:r>
        </a:p>
      </dsp:txBody>
      <dsp:txXfrm>
        <a:off x="7549684" y="626305"/>
        <a:ext cx="923057" cy="923057"/>
      </dsp:txXfrm>
    </dsp:sp>
    <dsp:sp modelId="{73A272C2-BFEA-4B08-BE1A-34D48550385E}">
      <dsp:nvSpPr>
        <dsp:cNvPr id="0" name=""/>
        <dsp:cNvSpPr/>
      </dsp:nvSpPr>
      <dsp:spPr>
        <a:xfrm>
          <a:off x="5508110" y="4351266"/>
          <a:ext cx="5006206" cy="72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2E04003-15A7-4C4E-BC9E-BE95B224DA37}" type="datetimeFigureOut">
              <a:rPr lang="en-US" smtClean="0"/>
              <a:t>12/12/2021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FE3224C-B692-430B-9A56-B8AA57BF3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8712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08587A40-7F7B-4609-B1C0-69C8FF12E1A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03A581C2-C57A-4CA4-8339-D1BFB8281B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4720" y="4415790"/>
            <a:ext cx="5140960" cy="4183380"/>
          </a:xfrm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C30B7443-C18C-4FB2-A0F2-AFD287FBDEA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3D2071FF-D487-4248-AE29-7087CFB9C1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4720" y="4415790"/>
            <a:ext cx="5140960" cy="4183380"/>
          </a:xfrm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2069EFDE-4CB9-4807-8AEF-1BD84BBACB2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F3DBF0F8-03C1-48EA-9DEB-C1F39D0E91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4720" y="4415790"/>
            <a:ext cx="5140960" cy="4183380"/>
          </a:xfrm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A5BECDF1-88BB-45AE-94CC-5F46D3D9AE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4813" y="695325"/>
            <a:ext cx="6202362" cy="3489325"/>
          </a:xfrm>
          <a:ln/>
        </p:spPr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A6740807-6129-4B31-8989-3DC24B4ECF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1040" y="4415790"/>
            <a:ext cx="5608320" cy="4184994"/>
          </a:xfrm>
          <a:noFill/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OBJECTIVE 12| Describe the shaping procedure, and how it can increase our understanding of what animals and babies can discriminate.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22F17E33-9433-48BD-9749-F7E78B263CE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092F9012-8B60-4627-88F3-4DD99B717D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4720" y="4415790"/>
            <a:ext cx="5140960" cy="4183380"/>
          </a:xfrm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BFF5D857-6EDA-4505-8BFA-4B7952D5FB3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4813" y="695325"/>
            <a:ext cx="6202362" cy="3489325"/>
          </a:xfrm>
          <a:ln/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A9BD3867-8B54-425E-B715-0B66EEAF6D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1040" y="4415790"/>
            <a:ext cx="5608320" cy="4184994"/>
          </a:xfrm>
          <a:noFill/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OBJECTIVE 15| Discuss the ways negative punishment, positive punishment, and negative reinforcement differ, and list some drawbacks of punishment as a behavior-control technique.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BBB28091-CC3B-485F-B3DA-23B390C46FC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6D64A618-E01E-413F-B930-4490303C28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4720" y="4415790"/>
            <a:ext cx="5140960" cy="4183380"/>
          </a:xfrm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6C84EAD6-5333-43AC-84CE-09FACF41CDC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59E3099B-AFC7-4EFB-A743-63E8629929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4720" y="4415790"/>
            <a:ext cx="5140960" cy="4183380"/>
          </a:xfrm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94B1CEFF-4F04-4B1B-8F1A-1123478A80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ECC2BC49-3D0A-4C51-92D9-622ABBB670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4720" y="4415790"/>
            <a:ext cx="5140960" cy="4183380"/>
          </a:xfrm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8061AF0B-0447-4DF9-9B92-98B46706FD1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64BB97AA-C3B6-4873-A086-FB3717FFE6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4720" y="4415790"/>
            <a:ext cx="5140960" cy="4183380"/>
          </a:xfrm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B022F-2226-458C-848E-0A78D91203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11F3FB-50B6-42E5-A8AF-CFB4FA3D99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C00C4A-E462-448D-9DCF-FF85839B78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AE0D4-3D3C-49D5-8374-6C767BAD8235}" type="datetimeFigureOut">
              <a:rPr lang="en-US" smtClean="0"/>
              <a:t>12/12/2021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BE2A5E-4610-4FF2-A1A7-CFC735575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AD863F-DC0F-490E-B4EF-E7F5A28CB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0DB6B-53D3-439A-B9D7-1FDBBC72D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36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50E0E-42EE-41B2-AD97-D07C2BC70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075489-E334-4146-9BED-FD54CF9133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B72FE5-6062-4D05-A183-9D115B9D6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AE0D4-3D3C-49D5-8374-6C767BAD8235}" type="datetimeFigureOut">
              <a:rPr lang="en-US" smtClean="0"/>
              <a:t>12/12/2021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7C4685-D8B7-4716-9FC4-EB03C722C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C90932-AAF1-4715-B85D-9E4493063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0DB6B-53D3-439A-B9D7-1FDBBC72D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752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C80C50-9446-4961-BFC8-EF9AC01A4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F4D889-2F6A-4A26-9EEE-2CA54F1F70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B1EA01-CE7A-481D-A6C6-7E3C9C834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AE0D4-3D3C-49D5-8374-6C767BAD8235}" type="datetimeFigureOut">
              <a:rPr lang="en-US" smtClean="0"/>
              <a:t>12/12/2021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DD8E88-704E-4F62-A289-E481D846A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43E9AA-3FBF-4F0D-8C20-C49E751B3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0DB6B-53D3-439A-B9D7-1FDBBC72D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771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BD9AA-4E6D-4399-B66C-A8DA4A3D7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D6A282-C425-4A40-8FC4-2C172EDE94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FF9AB0-2D2F-455A-A2B8-E9589633A8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390E10-72B9-45AC-9E54-FD1DB3C19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AE0D4-3D3C-49D5-8374-6C767BAD8235}" type="datetimeFigureOut">
              <a:rPr lang="en-US" smtClean="0"/>
              <a:t>12/12/2021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CFEAD7-65E6-4501-8916-428C57201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1041D8-869D-4BDC-9F42-8861AEF9A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0DB6B-53D3-439A-B9D7-1FDBBC72D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325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06870-3812-4F60-AC20-3288D7339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50D163-63A7-4A8F-B443-C62EE9213B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4E8C1B-8C83-4FF6-A25D-70D467B460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3AC086-F80F-4F5F-8ED4-2EE49121CF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51DC69-0358-4D9A-866D-1E5866E5DC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018CDB0-FB05-4DB3-ACB3-36B840B4C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AE0D4-3D3C-49D5-8374-6C767BAD8235}" type="datetimeFigureOut">
              <a:rPr lang="en-US" smtClean="0"/>
              <a:t>12/12/2021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BC63B11-37A3-45EE-AF50-EF915D775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830D51E-6F96-4E1F-9EBE-A6764A909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0DB6B-53D3-439A-B9D7-1FDBBC72D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422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73787-4C18-451A-A97C-9C6167E14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7B22B18-81B2-4530-9C52-AF5C4BB581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AE0D4-3D3C-49D5-8374-6C767BAD8235}" type="datetimeFigureOut">
              <a:rPr lang="en-US" smtClean="0"/>
              <a:t>12/12/2021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699E7D-8B3F-4128-9AD1-B042A46EC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30AE2A-C0D7-4EEF-AAA4-F7301A627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0DB6B-53D3-439A-B9D7-1FDBBC72D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142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62EF3D0-D619-4185-8E36-11A01C23F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AE0D4-3D3C-49D5-8374-6C767BAD8235}" type="datetimeFigureOut">
              <a:rPr lang="en-US" smtClean="0"/>
              <a:t>12/12/2021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CD31CC-C207-49C2-9317-00E6E623E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B2059B-DC4A-4921-AE27-01931C0A4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0DB6B-53D3-439A-B9D7-1FDBBC72D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240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BE7A4-975E-48DB-8221-74FABFEC4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AAA09A-61AC-4D4A-A69C-24E0261B8E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661947-0AEE-40DB-AA6C-AB408903AE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2C0335-DC1D-4B3D-87EC-F733AF37F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AE0D4-3D3C-49D5-8374-6C767BAD8235}" type="datetimeFigureOut">
              <a:rPr lang="en-US" smtClean="0"/>
              <a:t>12/12/2021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CB0F62-E32B-41A5-BBFB-C3970EF52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BF492D-59AF-48C2-A9FA-0D4C8B9FD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0DB6B-53D3-439A-B9D7-1FDBBC72D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371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057DE-3DA5-46F9-AA3D-2830CB463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0011CA-4913-4177-A17D-42BE4B84B8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96D5A6-6664-40BD-842D-FC92A23237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9CCBCD-C20C-4EA2-89F2-B4F428E84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AE0D4-3D3C-49D5-8374-6C767BAD8235}" type="datetimeFigureOut">
              <a:rPr lang="en-US" smtClean="0"/>
              <a:t>12/12/2021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6EBF61-5122-473F-9003-6181EAF37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DEDA8E-E4FA-4D56-B96B-A847257E5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0DB6B-53D3-439A-B9D7-1FDBBC72D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051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FA2F7-EDDB-461E-813D-BE14DD7D9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739038-2453-4F6C-BFE7-765737F480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0E32E0-B849-49FA-821F-371E1FEB9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AE0D4-3D3C-49D5-8374-6C767BAD8235}" type="datetimeFigureOut">
              <a:rPr lang="en-US" smtClean="0"/>
              <a:t>12/12/2021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9A8FF4-20F1-4D58-B169-F353436C9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D08F1A-C67D-47C8-90C8-9D6CBD706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0DB6B-53D3-439A-B9D7-1FDBBC72D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911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8CE4F9E-2817-4FAF-8085-D25D6E725C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DE7FAD-BF59-49F6-B7FB-5B601B9379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DBB1D2-353D-4B9C-9039-F22444DF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AE0D4-3D3C-49D5-8374-6C767BAD8235}" type="datetimeFigureOut">
              <a:rPr lang="en-US" smtClean="0"/>
              <a:t>12/12/2021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EF79DD-F8D8-4688-9EE5-098F14D30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47C5F2-5A74-4591-9EA6-977A34860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0DB6B-53D3-439A-B9D7-1FDBBC72D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561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F7C1784-C539-4CD6-B0DA-EC025BF70F7F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1727200" y="0"/>
            <a:ext cx="10464800" cy="63246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6C73F8E-EC5A-47D3-ABDC-E02D6841FE3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347200" y="6381750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ET </a:t>
            </a:r>
            <a:fld id="{D437ACB1-6890-4EBE-A546-CF0627156DD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55253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6427-9D8E-4658-965E-88EBF9306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7200" y="0"/>
            <a:ext cx="10464800" cy="1295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841B4C-0030-432A-8E75-2D438107E342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727200" y="1600200"/>
            <a:ext cx="5130800" cy="47244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D265DE-5CED-459D-8588-58AA39462D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61200" y="1600200"/>
            <a:ext cx="5130800" cy="47244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BD197C-D845-4A82-AE6C-2AAA7942541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347200" y="6381750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ET </a:t>
            </a:r>
            <a:fld id="{1FCD1E78-B519-47D6-9683-6FA99CFE316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5929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783445F-D447-42CF-B386-04ABE099D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15A834-9A21-4244-B47E-08CEB9E79A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46186A-B1BC-43A6-B468-5AE896AC15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2AE0D4-3D3C-49D5-8374-6C767BAD8235}" type="datetimeFigureOut">
              <a:rPr lang="en-US" smtClean="0"/>
              <a:t>12/12/2021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A0A9DE-6D83-41A1-9E39-DACACCB428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1BF75A-F980-47E0-8574-94DA57E528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90DB6B-53D3-439A-B9D7-1FDBBC72D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465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vimeo.com/35754924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D0F10C9-6E21-4C87-A696-CA55DADCA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/>
          <a:lstStyle/>
          <a:p>
            <a:pPr algn="ctr"/>
            <a:r>
              <a:rPr lang="en-US" b="1" dirty="0">
                <a:latin typeface="+mn-lt"/>
              </a:rPr>
              <a:t>Classical Conditioning Wrap-Up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E4A0DFF-C21D-44F2-B9E9-6D1381654C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4389"/>
            <a:ext cx="10515600" cy="456257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Do movies and tv classically condition us to fear minority groups?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Use 	US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/>
              <a:t>UR</a:t>
            </a:r>
          </a:p>
          <a:p>
            <a:pPr marL="0" indent="0">
              <a:buNone/>
            </a:pPr>
            <a:r>
              <a:rPr lang="en-US" dirty="0"/>
              <a:t>	NS </a:t>
            </a:r>
            <a:r>
              <a:rPr lang="en-US" dirty="0">
                <a:sym typeface="Wingdings" panose="05000000000000000000" pitchFamily="2" charset="2"/>
              </a:rPr>
              <a:t>+ US UR </a:t>
            </a:r>
          </a:p>
          <a:p>
            <a:pPr marL="0" indent="0">
              <a:buNone/>
            </a:pPr>
            <a:r>
              <a:rPr lang="en-US" dirty="0">
                <a:sym typeface="Wingdings" panose="05000000000000000000" pitchFamily="2" charset="2"/>
              </a:rPr>
              <a:t>	</a:t>
            </a:r>
            <a:r>
              <a:rPr lang="en-US" dirty="0"/>
              <a:t>CS </a:t>
            </a:r>
            <a:r>
              <a:rPr lang="en-US" dirty="0">
                <a:sym typeface="Wingdings" panose="05000000000000000000" pitchFamily="2" charset="2"/>
              </a:rPr>
              <a:t> CR</a:t>
            </a:r>
          </a:p>
          <a:p>
            <a:pPr marL="0" indent="0">
              <a:buNone/>
            </a:pPr>
            <a:endParaRPr lang="en-US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dirty="0"/>
              <a:t>How can this conditioning be extinguished?</a:t>
            </a:r>
          </a:p>
        </p:txBody>
      </p:sp>
    </p:spTree>
    <p:extLst>
      <p:ext uri="{BB962C8B-B14F-4D97-AF65-F5344CB8AC3E}">
        <p14:creationId xmlns:p14="http://schemas.microsoft.com/office/powerpoint/2010/main" val="2196745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4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394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6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46ECE96-1A85-444F-BBB4-1C22F49CB0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956" y="643467"/>
            <a:ext cx="7428088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0498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4AA93CA3-DAEF-4E06-B042-06412CE16E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6871" y="633748"/>
            <a:ext cx="4136116" cy="1622321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altLang="en-US" sz="4400" b="1" kern="1200" dirty="0">
                <a:solidFill>
                  <a:schemeClr val="tx1"/>
                </a:solidFill>
                <a:latin typeface="+mn-lt"/>
                <a:ea typeface="+mj-ea"/>
                <a:cs typeface="+mj-cs"/>
              </a:rPr>
              <a:t>Operant Conditioning</a:t>
            </a:r>
            <a:br>
              <a:rPr lang="en-US" altLang="en-US" sz="4400" b="1" kern="1200" dirty="0">
                <a:solidFill>
                  <a:schemeClr val="tx1"/>
                </a:solidFill>
                <a:latin typeface="+mn-lt"/>
                <a:ea typeface="+mj-ea"/>
                <a:cs typeface="+mj-cs"/>
              </a:rPr>
            </a:br>
            <a:r>
              <a:rPr lang="en-US" altLang="en-US" sz="4400" b="1" kern="1200" dirty="0">
                <a:solidFill>
                  <a:schemeClr val="tx1"/>
                </a:solidFill>
                <a:latin typeface="+mn-lt"/>
                <a:ea typeface="+mj-ea"/>
                <a:cs typeface="+mj-cs"/>
              </a:rPr>
              <a:t>(Behaviorism)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F1F3F59C-8F13-40C4-8291-579A92D42C9E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182880" y="2438400"/>
            <a:ext cx="4240107" cy="3785419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endParaRPr lang="en-US" altLang="en-US" sz="2000" b="1" dirty="0"/>
          </a:p>
          <a:p>
            <a:r>
              <a:rPr lang="en-US" altLang="en-US" sz="2800" dirty="0"/>
              <a:t>Works on voluntary behavior.</a:t>
            </a:r>
            <a:endParaRPr lang="en-US" altLang="en-US" sz="2800" b="1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altLang="en-US" sz="2800" b="1" dirty="0"/>
          </a:p>
          <a:p>
            <a:r>
              <a:rPr lang="en-US" altLang="en-US" sz="2800" dirty="0"/>
              <a:t>You learn to do things to earn rewards and to avoid punishment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altLang="en-US" sz="2000" dirty="0"/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A close up of a map&#10;&#10;Description automatically generated">
            <a:extLst>
              <a:ext uri="{FF2B5EF4-FFF2-40B4-BE49-F238E27FC236}">
                <a16:creationId xmlns:a16="http://schemas.microsoft.com/office/drawing/2014/main" id="{39416A8B-D2F8-4879-8823-DF84045994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862" y="1420933"/>
            <a:ext cx="6019331" cy="4012887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02839FF9-0EE8-44EA-BD22-71EC9ED584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700" y="643467"/>
            <a:ext cx="8356599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5028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9F6E4096-90EF-4464-B190-BBE1E05677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07011" y="4433047"/>
            <a:ext cx="10765410" cy="9861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altLang="en-US" sz="6000" b="1" dirty="0">
                <a:latin typeface="+mn-lt"/>
              </a:rPr>
              <a:t>B.F. Skinner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99916687-796B-492E-BD2A-3E4154369420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1376313" y="5665510"/>
            <a:ext cx="9426806" cy="719122"/>
          </a:xfr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algn="ctr"/>
            <a:r>
              <a:rPr lang="en-US" altLang="en-US" sz="2400" dirty="0"/>
              <a:t>The father of Operant Conditioning.</a:t>
            </a:r>
          </a:p>
          <a:p>
            <a:pPr algn="ctr"/>
            <a:r>
              <a:rPr lang="en-US" altLang="en-US" sz="2400" dirty="0"/>
              <a:t>Created the Skinner Box for research.</a:t>
            </a:r>
          </a:p>
        </p:txBody>
      </p:sp>
      <p:pic>
        <p:nvPicPr>
          <p:cNvPr id="26629" name="Picture 5" descr="bf-skinner-sm">
            <a:extLst>
              <a:ext uri="{FF2B5EF4-FFF2-40B4-BE49-F238E27FC236}">
                <a16:creationId xmlns:a16="http://schemas.microsoft.com/office/drawing/2014/main" id="{7CF7F499-B371-4F53-A59B-F94739A0C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957" y="321733"/>
            <a:ext cx="4014369" cy="3984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3D83F26F-C55B-4A92-9AFF-4894D14E27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1253414"/>
            <a:ext cx="0" cy="212090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Content Placeholder 3" descr="A picture containing text&#10;&#10;Description automatically generated">
            <a:extLst>
              <a:ext uri="{FF2B5EF4-FFF2-40B4-BE49-F238E27FC236}">
                <a16:creationId xmlns:a16="http://schemas.microsoft.com/office/drawing/2014/main" id="{50FD857A-65D7-499D-9D24-F229F782D8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527" y="321735"/>
            <a:ext cx="3376659" cy="3984259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95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 descr="A close up of a device&#10;&#10;Description automatically generated">
            <a:extLst>
              <a:ext uri="{FF2B5EF4-FFF2-40B4-BE49-F238E27FC236}">
                <a16:creationId xmlns:a16="http://schemas.microsoft.com/office/drawing/2014/main" id="{3A47C638-DFE2-4306-B5D7-E775A36B5B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956" y="643467"/>
            <a:ext cx="7428088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7728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71">
            <a:extLst>
              <a:ext uri="{FF2B5EF4-FFF2-40B4-BE49-F238E27FC236}">
                <a16:creationId xmlns:a16="http://schemas.microsoft.com/office/drawing/2014/main" id="{EE09A529-E47C-4634-BB98-0A9526C372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Content Placeholder 3" descr="A picture containing cat, indoor, electronics&#10;&#10;Description automatically generated">
            <a:extLst>
              <a:ext uri="{FF2B5EF4-FFF2-40B4-BE49-F238E27FC236}">
                <a16:creationId xmlns:a16="http://schemas.microsoft.com/office/drawing/2014/main" id="{D3E23F7C-6F90-4F07-9AB9-5CB5F4091F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442" b="-1"/>
          <a:stretch/>
        </p:blipFill>
        <p:spPr>
          <a:xfrm>
            <a:off x="-1" y="10"/>
            <a:ext cx="12192001" cy="4666928"/>
          </a:xfrm>
          <a:prstGeom prst="rect">
            <a:avLst/>
          </a:prstGeom>
        </p:spPr>
      </p:pic>
      <p:sp>
        <p:nvSpPr>
          <p:cNvPr id="74" name="Oval 73">
            <a:extLst>
              <a:ext uri="{FF2B5EF4-FFF2-40B4-BE49-F238E27FC236}">
                <a16:creationId xmlns:a16="http://schemas.microsoft.com/office/drawing/2014/main" id="{569C1A01-6FB5-43CE-ADCC-936728ACA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56267" y="4388303"/>
            <a:ext cx="824089" cy="702986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2763B2D2-C43B-4245-8CBC-2ED2BF18FF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04998" y="4935071"/>
            <a:ext cx="5021782" cy="112589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altLang="en-US" sz="4400" b="1" dirty="0">
                <a:solidFill>
                  <a:srgbClr val="000000"/>
                </a:solidFill>
                <a:latin typeface="+mn-lt"/>
              </a:rPr>
              <a:t>Operant Chamber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5624EA50-B140-4541-92AD-BF0050B17513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6057870" y="4935071"/>
            <a:ext cx="5712789" cy="150993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en-US" sz="2400" dirty="0">
                <a:solidFill>
                  <a:srgbClr val="000000"/>
                </a:solidFill>
              </a:rPr>
              <a:t>B.F. Skinner developed the Operant Chamber, or the Skinner Box, to study operant conditioning.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83DF6CA0-98B0-4568-B59B-C8A47E8C73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41723" y="248823"/>
            <a:ext cx="3505495" cy="77071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altLang="en-US" sz="4400" b="1" kern="1200" dirty="0">
                <a:solidFill>
                  <a:schemeClr val="tx1"/>
                </a:solidFill>
                <a:latin typeface="+mn-lt"/>
                <a:ea typeface="+mj-ea"/>
                <a:cs typeface="+mj-cs"/>
              </a:rPr>
              <a:t>Key Terms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8F6AF56A-7923-4B12-BD01-A40BFB57391E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195492" y="1425203"/>
            <a:ext cx="4086422" cy="4798617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en-US" altLang="en-US" sz="2400" b="1" u="sng" dirty="0"/>
              <a:t>Reinforcement</a:t>
            </a:r>
          </a:p>
          <a:p>
            <a:r>
              <a:rPr lang="en-US" altLang="en-US" sz="2400" dirty="0"/>
              <a:t>Increases the behavior</a:t>
            </a:r>
          </a:p>
          <a:p>
            <a:pPr marL="457200" lvl="1" indent="-228600">
              <a:buFont typeface="Arial" panose="020B0604020202020204" pitchFamily="34" charset="0"/>
              <a:buChar char="•"/>
            </a:pPr>
            <a:endParaRPr lang="en-US" altLang="en-US" sz="2400" dirty="0"/>
          </a:p>
          <a:p>
            <a:r>
              <a:rPr lang="en-US" altLang="en-US" sz="2400" b="1" u="sng" dirty="0"/>
              <a:t>Punishment</a:t>
            </a:r>
          </a:p>
          <a:p>
            <a:r>
              <a:rPr lang="en-US" altLang="en-US" sz="2400" dirty="0"/>
              <a:t>Decreases the behavior</a:t>
            </a:r>
          </a:p>
          <a:p>
            <a:pPr marL="0" indent="-228600">
              <a:buFont typeface="Arial" panose="020B0604020202020204" pitchFamily="34" charset="0"/>
              <a:buChar char="•"/>
            </a:pPr>
            <a:endParaRPr lang="en-US" altLang="en-US" sz="2400" dirty="0"/>
          </a:p>
          <a:p>
            <a:r>
              <a:rPr lang="en-US" altLang="en-US" sz="2400" b="1" u="sng" dirty="0"/>
              <a:t>2 types (positive and negative)</a:t>
            </a:r>
          </a:p>
          <a:p>
            <a:r>
              <a:rPr lang="en-US" altLang="en-US" sz="2400" dirty="0"/>
              <a:t>Positive = add something</a:t>
            </a:r>
          </a:p>
          <a:p>
            <a:r>
              <a:rPr lang="en-US" altLang="en-US" sz="2400" dirty="0"/>
              <a:t>Negative = remove something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1F4F64BA-700C-4284-A065-68F9570C9D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688" y="1500877"/>
            <a:ext cx="6584098" cy="3720662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1D0AF59-99C3-4251-AB9A-C966C6AD4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855405F-37A2-4869-9154-F8BE3BECE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79FDCBB0-A318-4515-8B77-204C10D8CF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997" y="643467"/>
            <a:ext cx="8808006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8082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1AA27DF0-42C0-498E-9934-580707B1E0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953807"/>
          </a:xfrm>
        </p:spPr>
        <p:txBody>
          <a:bodyPr/>
          <a:lstStyle/>
          <a:p>
            <a:pPr algn="ctr"/>
            <a:r>
              <a:rPr lang="en-US" altLang="en-US" b="1" dirty="0">
                <a:latin typeface="+mn-lt"/>
              </a:rPr>
              <a:t>Which type is this?</a:t>
            </a:r>
          </a:p>
        </p:txBody>
      </p:sp>
      <p:pic>
        <p:nvPicPr>
          <p:cNvPr id="20486" name="Picture 6">
            <a:extLst>
              <a:ext uri="{FF2B5EF4-FFF2-40B4-BE49-F238E27FC236}">
                <a16:creationId xmlns:a16="http://schemas.microsoft.com/office/drawing/2014/main" id="{6CE94774-9E07-4DE4-933F-1CA6AD67E4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1917" y="1748118"/>
            <a:ext cx="5048250" cy="3790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8" name="Picture 8" descr="payroll-processing">
            <a:extLst>
              <a:ext uri="{FF2B5EF4-FFF2-40B4-BE49-F238E27FC236}">
                <a16:creationId xmlns:a16="http://schemas.microsoft.com/office/drawing/2014/main" id="{FFCE669F-5ED8-4D66-AC98-AF90B3D825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59291">
            <a:off x="7754470" y="3388660"/>
            <a:ext cx="3038475" cy="149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89" name="Rectangle 9">
            <a:extLst>
              <a:ext uri="{FF2B5EF4-FFF2-40B4-BE49-F238E27FC236}">
                <a16:creationId xmlns:a16="http://schemas.microsoft.com/office/drawing/2014/main" id="{FCF65BFD-18B2-4092-A650-B6B95A0C24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8271" y="1958789"/>
            <a:ext cx="23622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 sz="440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eaLnBrk="0" hangingPunct="0">
              <a:defRPr sz="440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eaLnBrk="0" hangingPunct="0">
              <a:defRPr sz="440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eaLnBrk="0" hangingPunct="0">
              <a:defRPr sz="440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eaLnBrk="0" hangingPunct="0">
              <a:defRPr sz="440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Working</a:t>
            </a:r>
          </a:p>
        </p:txBody>
      </p:sp>
      <p:sp>
        <p:nvSpPr>
          <p:cNvPr id="20491" name="Rectangle 11">
            <a:extLst>
              <a:ext uri="{FF2B5EF4-FFF2-40B4-BE49-F238E27FC236}">
                <a16:creationId xmlns:a16="http://schemas.microsoft.com/office/drawing/2014/main" id="{85C6A7E6-6FA6-44D5-948B-8C3EE0328F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789" y="5791200"/>
            <a:ext cx="356347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 sz="440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eaLnBrk="0" hangingPunct="0">
              <a:defRPr sz="440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eaLnBrk="0" hangingPunct="0">
              <a:defRPr sz="440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eaLnBrk="0" hangingPunct="0">
              <a:defRPr sz="440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eaLnBrk="0" hangingPunct="0">
              <a:defRPr sz="440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You go to work </a:t>
            </a:r>
            <a:r>
              <a:rPr lang="en-US" altLang="en-US" sz="2400" dirty="0">
                <a:solidFill>
                  <a:srgbClr val="44546A"/>
                </a:solidFill>
              </a:rPr>
              <a:t>and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get rewarded by a paycheck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B69151FF-49E5-49EF-8E93-49DCD1DE2F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99247" y="605118"/>
            <a:ext cx="10515600" cy="1000405"/>
          </a:xfrm>
        </p:spPr>
        <p:txBody>
          <a:bodyPr/>
          <a:lstStyle/>
          <a:p>
            <a:pPr algn="ctr"/>
            <a:r>
              <a:rPr lang="en-US" altLang="en-US" b="1" dirty="0">
                <a:latin typeface="+mn-lt"/>
              </a:rPr>
              <a:t>Which type is this?</a:t>
            </a:r>
          </a:p>
        </p:txBody>
      </p:sp>
      <p:sp>
        <p:nvSpPr>
          <p:cNvPr id="21509" name="Rectangle 5">
            <a:extLst>
              <a:ext uri="{FF2B5EF4-FFF2-40B4-BE49-F238E27FC236}">
                <a16:creationId xmlns:a16="http://schemas.microsoft.com/office/drawing/2014/main" id="{DF2DCF15-0C7F-477F-ABE2-01853C0E55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6341" y="1782156"/>
            <a:ext cx="3863789" cy="963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 sz="440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eaLnBrk="0" hangingPunct="0">
              <a:defRPr sz="440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eaLnBrk="0" hangingPunct="0">
              <a:defRPr sz="440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eaLnBrk="0" hangingPunct="0">
              <a:defRPr sz="440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eaLnBrk="0" hangingPunct="0">
              <a:defRPr sz="440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Curfew</a:t>
            </a:r>
          </a:p>
        </p:txBody>
      </p:sp>
      <p:sp>
        <p:nvSpPr>
          <p:cNvPr id="21510" name="Rectangle 6">
            <a:extLst>
              <a:ext uri="{FF2B5EF4-FFF2-40B4-BE49-F238E27FC236}">
                <a16:creationId xmlns:a16="http://schemas.microsoft.com/office/drawing/2014/main" id="{382F7062-EE16-4FEA-9D30-33AAEC1927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0553" y="4783884"/>
            <a:ext cx="3581400" cy="1325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 sz="440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eaLnBrk="0" hangingPunct="0">
              <a:defRPr sz="440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eaLnBrk="0" hangingPunct="0">
              <a:defRPr sz="440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eaLnBrk="0" hangingPunct="0">
              <a:defRPr sz="440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eaLnBrk="0" hangingPunct="0">
              <a:defRPr sz="440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You come home by curfew to avoid getting yelled at.</a:t>
            </a:r>
          </a:p>
        </p:txBody>
      </p:sp>
      <p:pic>
        <p:nvPicPr>
          <p:cNvPr id="21512" name="Picture 8" descr="photos">
            <a:extLst>
              <a:ext uri="{FF2B5EF4-FFF2-40B4-BE49-F238E27FC236}">
                <a16:creationId xmlns:a16="http://schemas.microsoft.com/office/drawing/2014/main" id="{B40A99AF-FF08-4FF6-B3AA-1158BEB639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2188" y="3065930"/>
            <a:ext cx="3810000" cy="2543175"/>
          </a:xfrm>
          <a:prstGeom prst="rect">
            <a:avLst/>
          </a:prstGeom>
          <a:noFill/>
          <a:ln w="63500">
            <a:solidFill>
              <a:srgbClr val="2C884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13" name="Line 9">
            <a:extLst>
              <a:ext uri="{FF2B5EF4-FFF2-40B4-BE49-F238E27FC236}">
                <a16:creationId xmlns:a16="http://schemas.microsoft.com/office/drawing/2014/main" id="{F528DE4A-60EA-4256-A7B0-687B67AE7DA7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3886200"/>
            <a:ext cx="3733800" cy="2514600"/>
          </a:xfrm>
          <a:prstGeom prst="line">
            <a:avLst/>
          </a:prstGeom>
          <a:noFill/>
          <a:ln w="127000">
            <a:solidFill>
              <a:srgbClr val="2C884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515" name="Picture 11" descr="article-0-12FC8285000005DC-572_468x313">
            <a:extLst>
              <a:ext uri="{FF2B5EF4-FFF2-40B4-BE49-F238E27FC236}">
                <a16:creationId xmlns:a16="http://schemas.microsoft.com/office/drawing/2014/main" id="{2AE07F2E-D471-4806-90B2-17F62152C4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0553" y="2106705"/>
            <a:ext cx="3581400" cy="2395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84514EB9-2542-4177-9839-3772C74AF3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6"/>
            <a:ext cx="10515600" cy="1042334"/>
          </a:xfrm>
        </p:spPr>
        <p:txBody>
          <a:bodyPr/>
          <a:lstStyle/>
          <a:p>
            <a:pPr algn="ctr"/>
            <a:r>
              <a:rPr lang="en-US" altLang="en-US" b="1" dirty="0">
                <a:latin typeface="+mn-lt"/>
              </a:rPr>
              <a:t>Which type is this?</a:t>
            </a:r>
          </a:p>
        </p:txBody>
      </p:sp>
      <p:sp>
        <p:nvSpPr>
          <p:cNvPr id="28677" name="Rectangle 5">
            <a:extLst>
              <a:ext uri="{FF2B5EF4-FFF2-40B4-BE49-F238E27FC236}">
                <a16:creationId xmlns:a16="http://schemas.microsoft.com/office/drawing/2014/main" id="{3434F693-6AB6-463E-84E4-3DF5536BCC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2518" y="1828800"/>
            <a:ext cx="4195482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 sz="440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eaLnBrk="0" hangingPunct="0">
              <a:defRPr sz="440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eaLnBrk="0" hangingPunct="0">
              <a:defRPr sz="440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eaLnBrk="0" hangingPunct="0">
              <a:defRPr sz="440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eaLnBrk="0" hangingPunct="0">
              <a:defRPr sz="440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Superstition</a:t>
            </a:r>
          </a:p>
        </p:txBody>
      </p:sp>
      <p:sp>
        <p:nvSpPr>
          <p:cNvPr id="28678" name="Rectangle 6">
            <a:extLst>
              <a:ext uri="{FF2B5EF4-FFF2-40B4-BE49-F238E27FC236}">
                <a16:creationId xmlns:a16="http://schemas.microsoft.com/office/drawing/2014/main" id="{7C6A28B9-9873-4DF9-AFD9-1F25859B84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4341" y="4303059"/>
            <a:ext cx="4137212" cy="1801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 sz="440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eaLnBrk="0" hangingPunct="0">
              <a:defRPr sz="440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eaLnBrk="0" hangingPunct="0">
              <a:defRPr sz="440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eaLnBrk="0" hangingPunct="0">
              <a:defRPr sz="440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eaLnBrk="0" hangingPunct="0">
              <a:defRPr sz="440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You do things you know have no real impact on reality because that one time you did it, the team won.</a:t>
            </a:r>
          </a:p>
        </p:txBody>
      </p:sp>
      <p:pic>
        <p:nvPicPr>
          <p:cNvPr id="28680" name="Picture 8" descr="mlb_a_mets-rally-cap_gb1_300">
            <a:extLst>
              <a:ext uri="{FF2B5EF4-FFF2-40B4-BE49-F238E27FC236}">
                <a16:creationId xmlns:a16="http://schemas.microsoft.com/office/drawing/2014/main" id="{A2F8C984-4DA8-413D-AB2D-9FD081C158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3276600"/>
            <a:ext cx="3581400" cy="238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84" name="Picture 12" descr="t1larg">
            <a:extLst>
              <a:ext uri="{FF2B5EF4-FFF2-40B4-BE49-F238E27FC236}">
                <a16:creationId xmlns:a16="http://schemas.microsoft.com/office/drawing/2014/main" id="{FE2DD63C-04CE-4BFB-985A-C46DAAD9EF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748117"/>
            <a:ext cx="4267200" cy="240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22A4867F-A062-470F-A1FA-EA2A26C3A5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b="1" dirty="0">
                <a:latin typeface="+mn-lt"/>
              </a:rPr>
              <a:t>Operant Conditioning Examples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F750D2AD-832D-4418-9F1E-4B422DBACB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0512" y="2021542"/>
            <a:ext cx="2362200" cy="1325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 sz="440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eaLnBrk="0" hangingPunct="0">
              <a:defRPr sz="440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eaLnBrk="0" hangingPunct="0">
              <a:defRPr sz="440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eaLnBrk="0" hangingPunct="0">
              <a:defRPr sz="440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eaLnBrk="0" hangingPunct="0">
              <a:defRPr sz="440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Go to school</a:t>
            </a:r>
          </a:p>
        </p:txBody>
      </p:sp>
      <p:sp>
        <p:nvSpPr>
          <p:cNvPr id="23556" name="Rectangle 4">
            <a:extLst>
              <a:ext uri="{FF2B5EF4-FFF2-40B4-BE49-F238E27FC236}">
                <a16:creationId xmlns:a16="http://schemas.microsoft.com/office/drawing/2014/main" id="{BAB45C79-4CC5-41B8-B98B-7E2CE55398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163" y="4651131"/>
            <a:ext cx="6075484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 sz="440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eaLnBrk="0" hangingPunct="0">
              <a:defRPr sz="440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eaLnBrk="0" hangingPunct="0">
              <a:defRPr sz="440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eaLnBrk="0" hangingPunct="0">
              <a:defRPr sz="440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eaLnBrk="0" hangingPunct="0">
              <a:defRPr sz="440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You take challenging courses, do lots of work so that you can (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) go to a better school, (ii) please your parents, (iii) fear of embarrassment, and/or (iv) have more knowledge.</a:t>
            </a:r>
          </a:p>
        </p:txBody>
      </p:sp>
      <p:pic>
        <p:nvPicPr>
          <p:cNvPr id="23561" name="Picture 9" descr="report-card">
            <a:extLst>
              <a:ext uri="{FF2B5EF4-FFF2-40B4-BE49-F238E27FC236}">
                <a16:creationId xmlns:a16="http://schemas.microsoft.com/office/drawing/2014/main" id="{5D49008A-7EB0-45FD-A7A3-973A2683D0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082" y="2391568"/>
            <a:ext cx="2514600" cy="2074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63" name="Picture 11" descr="AR-140619662">
            <a:extLst>
              <a:ext uri="{FF2B5EF4-FFF2-40B4-BE49-F238E27FC236}">
                <a16:creationId xmlns:a16="http://schemas.microsoft.com/office/drawing/2014/main" id="{69B40C9E-ABB0-48DA-9634-380F7D0FC5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6484" y="2164976"/>
            <a:ext cx="2352675" cy="1982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65" name="Picture 13" descr="510c0523e2840">
            <a:extLst>
              <a:ext uri="{FF2B5EF4-FFF2-40B4-BE49-F238E27FC236}">
                <a16:creationId xmlns:a16="http://schemas.microsoft.com/office/drawing/2014/main" id="{D6F920C8-2751-43F1-AF5C-4C57D12526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0012" y="4056530"/>
            <a:ext cx="27432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OpCond">
            <a:extLst>
              <a:ext uri="{FF2B5EF4-FFF2-40B4-BE49-F238E27FC236}">
                <a16:creationId xmlns:a16="http://schemas.microsoft.com/office/drawing/2014/main" id="{E00589D8-73BA-47E0-9BAD-4E0B9B7E4B72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24200" y="2041525"/>
            <a:ext cx="7239000" cy="2895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008CF-0D13-4F41-A02C-900CA6A75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52872"/>
          </a:xfrm>
        </p:spPr>
        <p:txBody>
          <a:bodyPr/>
          <a:lstStyle/>
          <a:p>
            <a:pPr algn="ctr"/>
            <a:r>
              <a:rPr lang="en-US" b="1" dirty="0">
                <a:latin typeface="+mn-lt"/>
              </a:rPr>
              <a:t>The Office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0FA8F-7FF0-4937-818A-58EE3293A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4389"/>
            <a:ext cx="10515600" cy="456257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Classical conditioning is relatively easy to see in this video.  But can you explain how it shows operant conditioning?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hlinkClick r:id="rId2"/>
              </a:rPr>
              <a:t>https://vimeo.com/35754924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9400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7EDF5351-43A4-4169-9272-BA4FC4A7E9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25824" y="932330"/>
            <a:ext cx="4261037" cy="914399"/>
          </a:xfrm>
        </p:spPr>
        <p:txBody>
          <a:bodyPr>
            <a:normAutofit/>
          </a:bodyPr>
          <a:lstStyle/>
          <a:p>
            <a:pPr algn="ctr"/>
            <a:r>
              <a:rPr lang="en-US" altLang="en-US" sz="4400" b="1" dirty="0">
                <a:latin typeface="+mn-lt"/>
              </a:rPr>
              <a:t>Shaping</a:t>
            </a:r>
          </a:p>
        </p:txBody>
      </p:sp>
      <p:pic>
        <p:nvPicPr>
          <p:cNvPr id="4" name="Content Placeholder 3" descr="A close up of a bird&#10;&#10;Description automatically generated">
            <a:extLst>
              <a:ext uri="{FF2B5EF4-FFF2-40B4-BE49-F238E27FC236}">
                <a16:creationId xmlns:a16="http://schemas.microsoft.com/office/drawing/2014/main" id="{922D35A5-486A-449E-92D4-49CACEE1F4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0813" y="1143000"/>
            <a:ext cx="6076950" cy="4562475"/>
          </a:xfrm>
        </p:spPr>
      </p:pic>
      <p:sp>
        <p:nvSpPr>
          <p:cNvPr id="24579" name="Rectangle 3">
            <a:extLst>
              <a:ext uri="{FF2B5EF4-FFF2-40B4-BE49-F238E27FC236}">
                <a16:creationId xmlns:a16="http://schemas.microsoft.com/office/drawing/2014/main" id="{55B50509-C8AC-4E8A-9782-3D199BC4985A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239636" y="2510117"/>
            <a:ext cx="4799023" cy="2286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sz="2800" dirty="0"/>
              <a:t>Guide behavior towards the desired target behavior through </a:t>
            </a:r>
            <a:r>
              <a:rPr lang="en-US" altLang="en-US" sz="2800" b="1" dirty="0"/>
              <a:t>successive approximations</a:t>
            </a:r>
            <a:r>
              <a:rPr lang="en-US" altLang="en-US" sz="2800" dirty="0"/>
              <a:t>.</a:t>
            </a: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>
            <a:extLst>
              <a:ext uri="{FF2B5EF4-FFF2-40B4-BE49-F238E27FC236}">
                <a16:creationId xmlns:a16="http://schemas.microsoft.com/office/drawing/2014/main" id="{E55BD082-5011-4FCC-9C64-F20BF78F1B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altLang="en-US" b="1" dirty="0">
                <a:latin typeface="+mn-lt"/>
              </a:rPr>
              <a:t>Primary &amp; Secondary Reinforcers</a:t>
            </a:r>
          </a:p>
        </p:txBody>
      </p:sp>
      <p:graphicFrame>
        <p:nvGraphicFramePr>
          <p:cNvPr id="34821" name="Rectangle 2">
            <a:extLst>
              <a:ext uri="{FF2B5EF4-FFF2-40B4-BE49-F238E27FC236}">
                <a16:creationId xmlns:a16="http://schemas.microsoft.com/office/drawing/2014/main" id="{771C5029-A76D-4ECF-9754-E8D3C0BC762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383351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10F5C1B-1930-4B44-B84D-D7CE0EE65A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6825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69CB8FA9-34D4-4110-BBBC-CB69B5E993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466627"/>
            <a:ext cx="10515600" cy="876693"/>
          </a:xfrm>
        </p:spPr>
        <p:txBody>
          <a:bodyPr>
            <a:normAutofit/>
          </a:bodyPr>
          <a:lstStyle/>
          <a:p>
            <a:pPr algn="ctr"/>
            <a:r>
              <a:rPr lang="en-US" altLang="en-US" b="1" dirty="0">
                <a:latin typeface="+mn-lt"/>
              </a:rPr>
              <a:t>Punishment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818C09E8-898D-4BAC-8364-1537EEF3C7C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1461156"/>
            <a:ext cx="10515600" cy="4715808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en-US" sz="3200" dirty="0"/>
              <a:t>An event that decreases the behavior it follows. </a:t>
            </a:r>
          </a:p>
        </p:txBody>
      </p:sp>
      <p:pic>
        <p:nvPicPr>
          <p:cNvPr id="38916" name="Picture 4" descr="Punishment">
            <a:extLst>
              <a:ext uri="{FF2B5EF4-FFF2-40B4-BE49-F238E27FC236}">
                <a16:creationId xmlns:a16="http://schemas.microsoft.com/office/drawing/2014/main" id="{D99ACF9C-266C-471D-BDD9-80D8ACFB1F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6246" y="2511164"/>
            <a:ext cx="7239000" cy="3724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321AB3CE-F217-4303-8CFF-08180CC8FC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latin typeface="+mn-lt"/>
              </a:rPr>
              <a:t>Punishment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F81BA9C5-CCD8-461C-BBE5-DBA2DE7162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sz="3200" dirty="0"/>
              <a:t>Effective punishment:</a:t>
            </a:r>
          </a:p>
          <a:p>
            <a:pPr lvl="1"/>
            <a:endParaRPr lang="en-US" altLang="en-US" sz="2800" dirty="0"/>
          </a:p>
          <a:p>
            <a:pPr marL="457200" lvl="1" indent="0">
              <a:buNone/>
            </a:pPr>
            <a:r>
              <a:rPr lang="en-US" altLang="en-US" sz="2800" dirty="0"/>
              <a:t>Should occur as soon as possible after the behavior</a:t>
            </a:r>
          </a:p>
          <a:p>
            <a:pPr lvl="1"/>
            <a:endParaRPr lang="en-US" altLang="en-US" sz="2800" dirty="0"/>
          </a:p>
          <a:p>
            <a:pPr marL="457200" lvl="1" indent="0">
              <a:buNone/>
            </a:pPr>
            <a:r>
              <a:rPr lang="en-US" altLang="en-US" sz="2800" dirty="0"/>
              <a:t>Should be sufficient, i.e., strong enough</a:t>
            </a:r>
          </a:p>
          <a:p>
            <a:pPr lvl="1"/>
            <a:endParaRPr lang="en-US" altLang="en-US" sz="2800" dirty="0"/>
          </a:p>
          <a:p>
            <a:pPr marL="457200" lvl="1" indent="0">
              <a:buNone/>
            </a:pPr>
            <a:r>
              <a:rPr lang="en-US" altLang="en-US" sz="2800" dirty="0"/>
              <a:t>Should be certain, occurring every time the behavior does</a:t>
            </a:r>
          </a:p>
          <a:p>
            <a:pPr lvl="1"/>
            <a:endParaRPr lang="en-US" altLang="en-US" sz="2800" dirty="0"/>
          </a:p>
          <a:p>
            <a:pPr marL="457200" lvl="1" indent="0">
              <a:buNone/>
            </a:pPr>
            <a:r>
              <a:rPr lang="en-US" altLang="en-US" sz="2800" dirty="0"/>
              <a:t>Should be consistent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C0F240F3-42EF-4ECD-A9AC-055001D418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1050437"/>
          </a:xfrm>
        </p:spPr>
        <p:txBody>
          <a:bodyPr>
            <a:normAutofit/>
          </a:bodyPr>
          <a:lstStyle/>
          <a:p>
            <a:pPr algn="ctr"/>
            <a:r>
              <a:rPr lang="en-US" altLang="en-US" b="1" dirty="0">
                <a:latin typeface="+mn-lt"/>
              </a:rPr>
              <a:t>Punishment</a:t>
            </a: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9CCC9B03-A0BD-4EBE-92DE-CD3580905E5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1608992"/>
            <a:ext cx="10515600" cy="4567971"/>
          </a:xfrm>
        </p:spPr>
        <p:txBody>
          <a:bodyPr>
            <a:normAutofit/>
          </a:bodyPr>
          <a:lstStyle/>
          <a:p>
            <a:pPr marL="533400" indent="-533400">
              <a:buFontTx/>
              <a:buAutoNum type="arabicPeriod"/>
            </a:pPr>
            <a:r>
              <a:rPr lang="en-US" altLang="en-US" dirty="0"/>
              <a:t>Results in unwanted fears.</a:t>
            </a:r>
          </a:p>
          <a:p>
            <a:pPr marL="533400" indent="-533400">
              <a:buFontTx/>
              <a:buAutoNum type="arabicPeriod"/>
            </a:pPr>
            <a:r>
              <a:rPr lang="en-US" altLang="en-US" dirty="0"/>
              <a:t>May convey no information to the creature.</a:t>
            </a:r>
          </a:p>
          <a:p>
            <a:pPr marL="533400" indent="-533400">
              <a:buFontTx/>
              <a:buAutoNum type="arabicPeriod"/>
            </a:pPr>
            <a:r>
              <a:rPr lang="en-US" altLang="en-US" dirty="0"/>
              <a:t>Justifies pain to others.</a:t>
            </a:r>
          </a:p>
          <a:p>
            <a:pPr marL="533400" indent="-533400">
              <a:buFontTx/>
              <a:buAutoNum type="arabicPeriod"/>
            </a:pPr>
            <a:r>
              <a:rPr lang="en-US" altLang="en-US" dirty="0"/>
              <a:t>Causes unwanted behaviors to reappear in its absence.</a:t>
            </a:r>
          </a:p>
          <a:p>
            <a:pPr marL="533400" indent="-533400">
              <a:buFontTx/>
              <a:buAutoNum type="arabicPeriod"/>
            </a:pPr>
            <a:r>
              <a:rPr lang="en-US" altLang="en-US" dirty="0"/>
              <a:t>Causes aggression towards the agent.</a:t>
            </a:r>
          </a:p>
          <a:p>
            <a:pPr marL="533400" indent="-533400">
              <a:buFontTx/>
              <a:buAutoNum type="arabicPeriod"/>
            </a:pPr>
            <a:r>
              <a:rPr lang="en-US" altLang="en-US" dirty="0"/>
              <a:t>Although there may be some justification for occasional punishment (</a:t>
            </a:r>
            <a:r>
              <a:rPr lang="en-US" altLang="en-US" dirty="0" err="1"/>
              <a:t>Larzelaere</a:t>
            </a:r>
            <a:r>
              <a:rPr lang="en-US" altLang="en-US" dirty="0"/>
              <a:t> &amp; Baumrind, 2002), it usually leads to negative effects.</a:t>
            </a:r>
          </a:p>
        </p:txBody>
      </p:sp>
      <p:sp>
        <p:nvSpPr>
          <p:cNvPr id="43012" name="Rectangle 4">
            <a:extLst>
              <a:ext uri="{FF2B5EF4-FFF2-40B4-BE49-F238E27FC236}">
                <a16:creationId xmlns:a16="http://schemas.microsoft.com/office/drawing/2014/main" id="{6DC4D4E3-EFE0-4871-A6A7-BC11AD23EC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823" y="5358911"/>
            <a:ext cx="11297692" cy="1133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en-US" sz="2400" dirty="0">
                <a:latin typeface="+mn-lt"/>
              </a:rPr>
              <a:t>	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4572000"/>
            <a:ext cx="7058307" cy="1964266"/>
          </a:xfrm>
          <a:prstGeom prst="rect">
            <a:avLst/>
          </a:prstGeom>
          <a:solidFill>
            <a:srgbClr val="5F54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154" name="Rectangle 2">
            <a:extLst>
              <a:ext uri="{FF2B5EF4-FFF2-40B4-BE49-F238E27FC236}">
                <a16:creationId xmlns:a16="http://schemas.microsoft.com/office/drawing/2014/main" id="{02791BC0-7058-4839-93BF-42635958BE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24256" y="4767072"/>
            <a:ext cx="6594189" cy="162521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altLang="en-US" sz="4400" b="1" dirty="0">
                <a:solidFill>
                  <a:srgbClr val="FFFFFF"/>
                </a:solidFill>
                <a:latin typeface="+mn-lt"/>
              </a:rPr>
              <a:t>Learned Helplessness</a:t>
            </a:r>
          </a:p>
        </p:txBody>
      </p:sp>
      <p:pic>
        <p:nvPicPr>
          <p:cNvPr id="4" name="Content Placeholder 3" descr="A close up of a sign&#10;&#10;Description automatically generated">
            <a:extLst>
              <a:ext uri="{FF2B5EF4-FFF2-40B4-BE49-F238E27FC236}">
                <a16:creationId xmlns:a16="http://schemas.microsoft.com/office/drawing/2014/main" id="{88457E00-9CB3-443D-96D4-B292BAEEDE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8"/>
          <a:stretch/>
        </p:blipFill>
        <p:spPr>
          <a:xfrm>
            <a:off x="327547" y="321733"/>
            <a:ext cx="7058306" cy="4107392"/>
          </a:xfrm>
          <a:prstGeom prst="rect">
            <a:avLst/>
          </a:prstGeom>
        </p:spPr>
      </p:pic>
      <p:sp>
        <p:nvSpPr>
          <p:cNvPr id="74" name="Rectangle 73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9175B779-E4FC-48BB-A15E-1816C8568477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7725266" y="917725"/>
            <a:ext cx="3942478" cy="485236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en-US" sz="2400" dirty="0">
                <a:solidFill>
                  <a:srgbClr val="FFFFFF"/>
                </a:solidFill>
              </a:rPr>
              <a:t>No longer try to avoid an unpleasant stimulus because it appears unavoidable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srgbClr val="FFFFFF"/>
              </a:solidFill>
            </a:endParaRPr>
          </a:p>
          <a:p>
            <a:r>
              <a:rPr lang="en-US" altLang="en-US" sz="2400" dirty="0">
                <a:solidFill>
                  <a:srgbClr val="FFFFFF"/>
                </a:solidFill>
              </a:rPr>
              <a:t>Possible model for depression in humans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5" grpId="0" build="p" bldLvl="2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1F0F1743-102D-469D-A300-113F207DE2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b="1" dirty="0">
                <a:latin typeface="+mn-lt"/>
              </a:rPr>
              <a:t>Behavioral Change Using Biofeedback</a:t>
            </a:r>
          </a:p>
        </p:txBody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C11899A7-1AEE-449A-B038-8142C7DCB0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  <a:p>
            <a:pPr marL="0" indent="0">
              <a:buNone/>
            </a:pPr>
            <a:r>
              <a:rPr lang="en-US" altLang="en-US" dirty="0"/>
              <a:t>Biofeedback is an operant technique that teaches people to gain voluntary control over bodily processes like heart rate and blood pressure</a:t>
            </a:r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r>
              <a:rPr lang="en-US" altLang="en-US" dirty="0"/>
              <a:t>When used to control brain activity it is called neurofeedback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526</Words>
  <Application>Microsoft Office PowerPoint</Application>
  <PresentationFormat>Widescreen</PresentationFormat>
  <Paragraphs>84</Paragraphs>
  <Slides>23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Wingdings</vt:lpstr>
      <vt:lpstr>Office Theme</vt:lpstr>
      <vt:lpstr>Classical Conditioning Wrap-Up</vt:lpstr>
      <vt:lpstr>PowerPoint Presentation</vt:lpstr>
      <vt:lpstr>Operant Conditioning (Behaviorism)</vt:lpstr>
      <vt:lpstr>PowerPoint Presentation</vt:lpstr>
      <vt:lpstr>B.F. Skinner</vt:lpstr>
      <vt:lpstr>PowerPoint Presentation</vt:lpstr>
      <vt:lpstr>Operant Chamber</vt:lpstr>
      <vt:lpstr>Key Terms</vt:lpstr>
      <vt:lpstr>PowerPoint Presentation</vt:lpstr>
      <vt:lpstr>Which type is this?</vt:lpstr>
      <vt:lpstr>Which type is this?</vt:lpstr>
      <vt:lpstr>Which type is this?</vt:lpstr>
      <vt:lpstr>Operant Conditioning Examples</vt:lpstr>
      <vt:lpstr>PowerPoint Presentation</vt:lpstr>
      <vt:lpstr>The Office</vt:lpstr>
      <vt:lpstr>Shaping</vt:lpstr>
      <vt:lpstr>Primary &amp; Secondary Reinforcers</vt:lpstr>
      <vt:lpstr>PowerPoint Presentation</vt:lpstr>
      <vt:lpstr>Punishment</vt:lpstr>
      <vt:lpstr>Punishment</vt:lpstr>
      <vt:lpstr>Punishment</vt:lpstr>
      <vt:lpstr>Learned Helplessness</vt:lpstr>
      <vt:lpstr>Behavioral Change Using Biofeedback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 F</dc:creator>
  <cp:lastModifiedBy>M F</cp:lastModifiedBy>
  <cp:revision>8</cp:revision>
  <cp:lastPrinted>2021-12-08T22:42:25Z</cp:lastPrinted>
  <dcterms:created xsi:type="dcterms:W3CDTF">2020-01-06T00:59:28Z</dcterms:created>
  <dcterms:modified xsi:type="dcterms:W3CDTF">2021-12-12T23:23:24Z</dcterms:modified>
</cp:coreProperties>
</file>