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49" r:id="rId2"/>
    <p:sldId id="504" r:id="rId3"/>
    <p:sldId id="496" r:id="rId4"/>
    <p:sldId id="497" r:id="rId5"/>
    <p:sldId id="494" r:id="rId6"/>
    <p:sldId id="498" r:id="rId7"/>
    <p:sldId id="495" r:id="rId8"/>
    <p:sldId id="506" r:id="rId9"/>
    <p:sldId id="500" r:id="rId10"/>
    <p:sldId id="392" r:id="rId11"/>
    <p:sldId id="501" r:id="rId12"/>
    <p:sldId id="451" r:id="rId13"/>
    <p:sldId id="507" r:id="rId14"/>
    <p:sldId id="503" r:id="rId15"/>
    <p:sldId id="452" r:id="rId16"/>
    <p:sldId id="509" r:id="rId17"/>
    <p:sldId id="508" r:id="rId18"/>
    <p:sldId id="502" r:id="rId19"/>
  </p:sldIdLst>
  <p:sldSz cx="9144000" cy="6858000" type="letter"/>
  <p:notesSz cx="6858000" cy="91741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4BFF"/>
    <a:srgbClr val="FFFF00"/>
    <a:srgbClr val="1389FF"/>
    <a:srgbClr val="C0C0C0"/>
    <a:srgbClr val="0000FF"/>
    <a:srgbClr val="FFB9FF"/>
    <a:srgbClr val="47C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7" autoAdjust="0"/>
    <p:restoredTop sz="90706" autoAdjust="0"/>
  </p:normalViewPr>
  <p:slideViewPr>
    <p:cSldViewPr>
      <p:cViewPr varScale="1">
        <p:scale>
          <a:sx n="79" d="100"/>
          <a:sy n="79" d="100"/>
        </p:scale>
        <p:origin x="1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1.xml"/><Relationship Id="rId3" Type="http://schemas.openxmlformats.org/officeDocument/2006/relationships/slide" Target="slides/slide4.xml"/><Relationship Id="rId7" Type="http://schemas.openxmlformats.org/officeDocument/2006/relationships/slide" Target="slides/slide9.xml"/><Relationship Id="rId2" Type="http://schemas.openxmlformats.org/officeDocument/2006/relationships/slide" Target="slides/slide3.xml"/><Relationship Id="rId1" Type="http://schemas.openxmlformats.org/officeDocument/2006/relationships/slide" Target="slides/slide1.xml"/><Relationship Id="rId6" Type="http://schemas.openxmlformats.org/officeDocument/2006/relationships/slide" Target="slides/slide7.xml"/><Relationship Id="rId11" Type="http://schemas.openxmlformats.org/officeDocument/2006/relationships/slide" Target="slides/slide18.xml"/><Relationship Id="rId5" Type="http://schemas.openxmlformats.org/officeDocument/2006/relationships/slide" Target="slides/slide6.xml"/><Relationship Id="rId10" Type="http://schemas.openxmlformats.org/officeDocument/2006/relationships/slide" Target="slides/slide15.xml"/><Relationship Id="rId4" Type="http://schemas.openxmlformats.org/officeDocument/2006/relationships/slide" Target="slides/slide5.xml"/><Relationship Id="rId9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C020CFF-24CB-4CDD-B522-52F0E9BFA8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B055B1F-48C8-4F34-A35D-C5D874D09D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59C918F1-EABD-4451-A37D-CF758846089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15375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B73E0F1A-F4F1-459D-8B5D-657069299C3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15375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2648B81-1BFB-425B-A8E2-EC605E0EE0A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F83CBF03-2A16-4ED2-8A55-7D2F157A85E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4C4ACCDB-7503-408B-AD24-D731A574E30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1EF3558-6DB2-4593-B354-E9EDBDCD5EC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7388"/>
            <a:ext cx="4589462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9346FE34-0BA3-432F-B4F5-FCA2386346A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57688"/>
            <a:ext cx="5486400" cy="412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0AC1A924-D86F-4E84-AF78-261C9C4CB0A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13788"/>
            <a:ext cx="29718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3191" name="Rectangle 7">
            <a:extLst>
              <a:ext uri="{FF2B5EF4-FFF2-40B4-BE49-F238E27FC236}">
                <a16:creationId xmlns:a16="http://schemas.microsoft.com/office/drawing/2014/main" id="{CA70EC4C-ABF3-44A7-BB5E-525836D10B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13788"/>
            <a:ext cx="29718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21C33CD-EF76-49E5-9F77-250ECDBF279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F275B1A3-46C4-4EAB-A80C-40BB3EA837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C139F87-80CD-49EF-9E23-F249BB0085A7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D8BF7ABC-E38A-4920-8ED3-43C2B73488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978E744-4F74-46AB-93EF-83686AEE1F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b="1"/>
              <a:t>OBJECTIVE 16</a:t>
            </a:r>
            <a:r>
              <a:rPr lang="en-US" altLang="en-US" b="1">
                <a:cs typeface="Arial" panose="020B0604020202020204" pitchFamily="34" charset="0"/>
              </a:rPr>
              <a:t>| List five cognitive skills shared by the great apes and humans.</a:t>
            </a:r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0F62B88-CAC5-4927-904E-A4A649067E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199D02E-4C18-4D70-974C-FC4825C2CEC4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86E83F6F-0F9B-4A7B-BA17-B8B5AF3680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C5FC6D5A-05A4-4F8C-882A-A34D92D86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7766C8C2-DC25-43F1-96FB-F39A865EC0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66C12B8-60E5-43A1-8794-FFD785A3B0FF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D2443A9C-9B02-4343-B700-243BA989BA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024EA7BE-6858-44AC-97D7-762DF1182A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543251DC-1A0C-4BF6-AF7B-76C57E1327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DFF9415-6EFF-4CEE-8FF5-01A95B61790A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6B022A4F-7B07-4A13-AE09-AC39D85C66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E40DFE11-CAE2-4418-8719-BBA993FFBA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72727CB4-FD27-445B-86E9-963B7EEBE1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3056526-A781-455A-9C84-FEB3D4D9A298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FF6D3F29-AB10-4F0D-B782-D8BFD3F415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0037D653-ED5F-47CF-96B6-85FDB09133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A1658F75-F39F-49B7-B91C-FF77076890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4A27A46-921E-4A73-8737-5FD90BE3653E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439564B6-BB2E-4D53-9F3F-AAA4AF8210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B4D993-FF49-4B0E-A705-26FF812841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E76CB64-D7EC-4288-B218-A74476DE5B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769F510-E0FC-4FAC-A5EB-189957099A0D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78AEA4D-008A-4992-B926-782DE8E458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5C405BCA-4091-4AC1-B521-D429A3BE44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b="1"/>
              <a:t>OBJECTIVE 17</a:t>
            </a:r>
            <a:r>
              <a:rPr lang="en-US" altLang="en-US" b="1">
                <a:cs typeface="Arial" panose="020B0604020202020204" pitchFamily="34" charset="0"/>
              </a:rPr>
              <a:t>| Outline the arguments for and against the idea that animals and humans share the capacity for language.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5553CF5C-5245-4308-9725-6F0899A9CF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DC86955-F09B-4F77-BE73-5B085945B6F7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F81C5982-0B82-4B48-A3B6-E86CB7B39E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4A0FFD8-CDD1-4213-8D2A-44742D94A9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OBJECTIVE 17</a:t>
            </a:r>
            <a:r>
              <a:rPr lang="en-US" altLang="en-US" b="1">
                <a:cs typeface="Arial" panose="020B0604020202020204" pitchFamily="34" charset="0"/>
              </a:rPr>
              <a:t>| Outline the arguments for and against the idea that animals and humans share the capacity for language.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A9E4A20-9B70-4B93-8320-0A06F32360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4B83912-667D-4226-B4E0-A7B0CCBE071B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812BC636-7101-4D37-AD71-B71588570F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4337477E-D2DD-4270-8837-ECE8F23D01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4CEE6020-A0AB-4EA2-92F6-4A57BA8598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1F9822E-865E-4483-88EB-2430FEB630C7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575F69A-74F2-407C-BF17-50BFDFFC08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3C746C8B-B8AB-422A-BF46-8E5470E83C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2892835-0BEB-4CC2-B502-E3998CB478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5D4D026-B0A9-4BCB-BB0D-465C66A63595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F88395AA-9FFA-4084-B4C9-030C217185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53C6B774-DDC5-4E2A-AC0D-C8A0BCFBAF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A479B18A-003C-4E7F-9703-892ACF853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714A1A-1F70-4AD9-AAEB-1CB8A9EF9905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FC061473-63DA-425C-A6D8-7BBF3AFDCD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F3FAF415-A398-45A1-994F-3906F1890D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793F5690-495F-4E94-AB3B-E93C7486EB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71429E4-389F-4289-BCDE-96926C958F8C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1FD1E107-C5C6-4F70-990E-115B07AF8B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F575C5EE-AABE-49B8-BB2C-53B95F2047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8342E929-8B04-4603-8875-662F62203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7C9286B-3145-4C11-B5D4-26EC9516E009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2D0D7C53-A7CC-4F71-9AC2-EF7671F6BD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A965ABBF-0D42-4990-864F-CA26772AC7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BB3DF65E-FC89-42CA-AEEF-E6435C9552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578A1B4-C6E7-49F7-ADE3-F6A0E29531A5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6DC07A03-6BE2-4390-815A-5F52EB4320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4C627FB5-D62E-49BB-B177-6C78CCE1D1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8D204B49-A1D0-4900-9730-676E33673C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0A35CF1-FB17-4A20-9A0B-2D71C08A268C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87850934-F74E-4079-80D4-9EE296ADBA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CEC5EECB-1E0B-4F61-B674-31569A7B2A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41149D6C-17AC-4F4E-9D40-3F3E63F735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3B00635-1315-4018-9D8F-081F94997B90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CC7834ED-34D7-49C0-B9AA-42EE28E635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0C9BF915-0C78-438A-A32A-1110CAF99E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33D86A2B-032E-4382-A1A3-2C47165597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F9A7F8E-989A-4B2E-B10A-F20B3EB4831A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AA36B8D1-FD47-43C7-BB5D-154C8AADAA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5E3E251C-BF15-4AD4-9BC0-5E99909AB1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FAC257-C75A-4039-8D05-5C4611F43F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F727B0B-BE49-434E-9CA6-8C76174BEF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368CC9-4EEE-479E-9DC0-80434F124D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B44C26-3507-43B4-84D7-4A14A70DC6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5172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F623E8-9AE7-430D-BDAD-DECBC24D04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99FD0C-C57F-43B0-B140-145FFF0B22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C9D503-E0C9-4B5B-A1D7-AA8DF775A1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A13CC-11A2-4BC5-838D-0E2D490FC6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8256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7CE79B-CC81-42CF-BD58-80B1AD314F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FDABF18-962A-4B88-8078-EF185B2AB3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11069E-424A-468E-B11C-740285CDC8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4386-EAF8-41F4-9F88-DD0450D3E1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041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DACD3F-368F-4159-8C54-8082D3A6CE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BCFB27-D88D-44B2-A64E-36BA4F04AF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878B59-41B4-4396-A9E5-75C680BBAD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6D11E2-C46F-4D2D-BAEA-3D1FBE34E9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07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20146CA-5391-4F14-8D49-2BE8D8FA70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0E4E800-1E77-41C6-BD4D-67A5488F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7ADCE3D-1409-4FE3-B42A-490362CD19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552D8E-22AA-4B7A-A936-353BD1ACB7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6238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BC23C91-D4D9-4F2C-A74A-5436C79A2A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B55746C-8700-48F2-992E-4970608560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ABCD8C6-92E3-4451-AA15-F6884288EA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364D-536F-4170-8E05-AA79449243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5182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C4D246C-8D08-44AD-A72D-0B1B4482C4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525F4E8-4710-4669-B599-B10ABC1B7E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6B418F5-0B56-40E4-8E06-CF12E00780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25E568-66AE-41C2-9C02-10F48BF9C4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515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664171-17CD-4C9E-B4D8-3DE0035E89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82B8A4-B705-4499-81F1-57AB9073D3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9543AA-C290-4903-9936-4E2DFFD6DD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0B4CD6-2767-48D1-8C41-1AAAD6E78D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352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234447-B3C2-47CB-B573-9B99596795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30791E-1956-44AD-9082-BAD731C4BD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CE17A1-4078-4EC3-8F32-8FF9B3FFDC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D846E6-DE52-4342-A135-FF8A71E4EE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794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B6EA75-7A92-49F8-BF94-8DC46065E5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727968-6D83-429F-BEEA-74F5203B96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DB02CA-610A-400D-BE82-0CEE747A9A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0AB07B-2266-4E5C-818C-E8A8E5AFFA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517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70E27F-F2F8-43D3-BA02-5CCA6FC04A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E39D23-667C-455A-99D9-ADA2E1B3D4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D56E5F-EDF6-4388-AB88-52B2D0BB95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01F90F-A6E9-42F6-83A2-561A1DB185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4943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E7DEFC-34EB-4922-8B36-F86CC8422D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134671-26C8-4A0B-9A24-0EDAD57AAA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B763F9-3A0E-4C6D-97A9-5C52500BCE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C04826-E1A8-4664-B478-D7B7B2652B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1023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307FB-5756-475A-B407-0D1A737F24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74AE746-57A0-4F51-904C-4C1D873A4F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ADA9D51E-BF7D-4C11-98A3-5154361E7C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FC1654-2095-44EC-BADC-E6EBD941F5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40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2B52E4E-CD6A-4967-9902-0603240B9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09AC3-8A93-4A34-B21D-8B0346B7CD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64B7265-F1FB-4A9C-B652-E48DFE1707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76DDA28-2957-40DE-9FAB-AE66925E18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AF2FAAA-C7D3-4DD1-81FE-A37BFBDD491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0208446-67BD-40EA-BCAC-DDF0D2EA591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A7A5F6CF-E92A-4BC4-9CB8-9414050133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0849" y="363462"/>
            <a:ext cx="7772400" cy="1143000"/>
          </a:xfrm>
        </p:spPr>
        <p:txBody>
          <a:bodyPr/>
          <a:lstStyle/>
          <a:p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Do Animals Think?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958B01D-87A8-4CA9-9C4C-57D4C8C0068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1" y="1752600"/>
            <a:ext cx="4191000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Common cognitive skills in humans:</a:t>
            </a:r>
          </a:p>
        </p:txBody>
      </p:sp>
      <p:pic>
        <p:nvPicPr>
          <p:cNvPr id="4103" name="Picture 9" descr="12673_MyersPsy8e_10UN28">
            <a:extLst>
              <a:ext uri="{FF2B5EF4-FFF2-40B4-BE49-F238E27FC236}">
                <a16:creationId xmlns:a16="http://schemas.microsoft.com/office/drawing/2014/main" id="{157EAECD-CF4C-4A4A-AE90-293BBCE7E5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768600"/>
            <a:ext cx="3810000" cy="2540000"/>
          </a:xfrm>
        </p:spPr>
      </p:pic>
      <p:sp>
        <p:nvSpPr>
          <p:cNvPr id="4101" name="Rectangle 6">
            <a:extLst>
              <a:ext uri="{FF2B5EF4-FFF2-40B4-BE49-F238E27FC236}">
                <a16:creationId xmlns:a16="http://schemas.microsoft.com/office/drawing/2014/main" id="{097E8BFD-B393-4FBB-A62F-81EFE82FC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352800"/>
            <a:ext cx="38100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271588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43088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338388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833688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29088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74808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20528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66248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Concept formation.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Insight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Problem Solving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Culture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Sense of Self?</a:t>
            </a:r>
          </a:p>
        </p:txBody>
      </p:sp>
      <p:sp>
        <p:nvSpPr>
          <p:cNvPr id="4102" name="Text Box 7">
            <a:extLst>
              <a:ext uri="{FF2B5EF4-FFF2-40B4-BE49-F238E27FC236}">
                <a16:creationId xmlns:a16="http://schemas.microsoft.com/office/drawing/2014/main" id="{DEE1E509-53EC-485C-AAC7-D9E005DD9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6613" y="4800600"/>
            <a:ext cx="334719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African grey parrot assorts red</a:t>
            </a:r>
          </a:p>
          <a:p>
            <a:pPr algn="ctr" eaLnBrk="1" hangingPunct="1"/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blocks from green balls.</a:t>
            </a:r>
          </a:p>
        </p:txBody>
      </p:sp>
      <p:sp>
        <p:nvSpPr>
          <p:cNvPr id="4104" name="Text Box 11">
            <a:extLst>
              <a:ext uri="{FF2B5EF4-FFF2-40B4-BE49-F238E27FC236}">
                <a16:creationId xmlns:a16="http://schemas.microsoft.com/office/drawing/2014/main" id="{3335AF5D-1BE6-4766-8B94-DA2763F9F93C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312944" y="4183856"/>
            <a:ext cx="9921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/>
              <a:t>William Munoz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C4B14B3B-02F8-47AF-AA42-86A4298D19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Concept Formation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448A40E7-000D-4299-8FE7-A6541FFDA4A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76400"/>
            <a:ext cx="4267200" cy="4648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Pigeons can sort objects according to their similarity.</a:t>
            </a:r>
          </a:p>
          <a:p>
            <a:pPr marL="0" indent="0" eaLnBrk="1" hangingPunct="1">
              <a:buNone/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Shown pictures of cars, cats, chairs, and flowers they learn the category</a:t>
            </a:r>
          </a:p>
          <a:p>
            <a:pPr marL="0" indent="0" eaLnBrk="1" hangingPunct="1">
              <a:buNone/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Shown a picture of a chair they reliably peck the key for ‘chairs’</a:t>
            </a:r>
          </a:p>
        </p:txBody>
      </p:sp>
      <p:pic>
        <p:nvPicPr>
          <p:cNvPr id="6149" name="Picture 6" descr="160165493_61ccaf17b0_m">
            <a:extLst>
              <a:ext uri="{FF2B5EF4-FFF2-40B4-BE49-F238E27FC236}">
                <a16:creationId xmlns:a16="http://schemas.microsoft.com/office/drawing/2014/main" id="{E1E12EA4-E867-436E-9116-BE3E25ABC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38400"/>
            <a:ext cx="4191000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026">
            <a:extLst>
              <a:ext uri="{FF2B5EF4-FFF2-40B4-BE49-F238E27FC236}">
                <a16:creationId xmlns:a16="http://schemas.microsoft.com/office/drawing/2014/main" id="{1332ACE0-6A70-4894-B1F6-B043161F39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1513" y="26193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Insight</a:t>
            </a:r>
          </a:p>
        </p:txBody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144E628E-76BE-4673-ADA1-2150202F388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88169" y="1403728"/>
            <a:ext cx="7967662" cy="990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Chimpanzees show insightful behavior when solving problems. (Kohler)</a:t>
            </a:r>
          </a:p>
        </p:txBody>
      </p:sp>
      <p:sp>
        <p:nvSpPr>
          <p:cNvPr id="8197" name="Text Box 1030">
            <a:extLst>
              <a:ext uri="{FF2B5EF4-FFF2-40B4-BE49-F238E27FC236}">
                <a16:creationId xmlns:a16="http://schemas.microsoft.com/office/drawing/2014/main" id="{60417C20-0ED5-483B-A7E8-71097E4F7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7613" y="5972175"/>
            <a:ext cx="38525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Sultan uses sticks to get food.</a:t>
            </a:r>
          </a:p>
        </p:txBody>
      </p:sp>
      <p:pic>
        <p:nvPicPr>
          <p:cNvPr id="8198" name="Picture 1032" descr="Sultan">
            <a:extLst>
              <a:ext uri="{FF2B5EF4-FFF2-40B4-BE49-F238E27FC236}">
                <a16:creationId xmlns:a16="http://schemas.microsoft.com/office/drawing/2014/main" id="{2DF6B639-A75F-406A-A0C9-AA71E2237F4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8875" y="2674938"/>
            <a:ext cx="4243388" cy="3297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026">
            <a:extLst>
              <a:ext uri="{FF2B5EF4-FFF2-40B4-BE49-F238E27FC236}">
                <a16:creationId xmlns:a16="http://schemas.microsoft.com/office/drawing/2014/main" id="{6E6C6452-2D5A-4025-9F4D-CE5EDB23C9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1513" y="26193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Problem Solving</a:t>
            </a:r>
          </a:p>
        </p:txBody>
      </p:sp>
      <p:sp>
        <p:nvSpPr>
          <p:cNvPr id="10244" name="Rectangle 1027">
            <a:extLst>
              <a:ext uri="{FF2B5EF4-FFF2-40B4-BE49-F238E27FC236}">
                <a16:creationId xmlns:a16="http://schemas.microsoft.com/office/drawing/2014/main" id="{B7AEB946-1DB7-40FA-AE89-924A05DD708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92238" y="1447800"/>
            <a:ext cx="3810000" cy="13716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Apes are famous, much like us, for solving problems.</a:t>
            </a:r>
          </a:p>
        </p:txBody>
      </p:sp>
      <p:pic>
        <p:nvPicPr>
          <p:cNvPr id="10245" name="Picture 1028" descr="12673_MyersPsy8e_10UN25">
            <a:extLst>
              <a:ext uri="{FF2B5EF4-FFF2-40B4-BE49-F238E27FC236}">
                <a16:creationId xmlns:a16="http://schemas.microsoft.com/office/drawing/2014/main" id="{7D3E4105-F505-499C-98A2-6577FFDC5BA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1600200"/>
            <a:ext cx="2887663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6" name="Text Box 1030">
            <a:extLst>
              <a:ext uri="{FF2B5EF4-FFF2-40B4-BE49-F238E27FC236}">
                <a16:creationId xmlns:a16="http://schemas.microsoft.com/office/drawing/2014/main" id="{95AF4816-9720-4B72-B1EF-D50D25F12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6248400"/>
            <a:ext cx="313028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Chimpanzee fishing for ants.</a:t>
            </a:r>
          </a:p>
        </p:txBody>
      </p:sp>
      <p:pic>
        <p:nvPicPr>
          <p:cNvPr id="10247" name="Picture 1033" descr="T304870A">
            <a:extLst>
              <a:ext uri="{FF2B5EF4-FFF2-40B4-BE49-F238E27FC236}">
                <a16:creationId xmlns:a16="http://schemas.microsoft.com/office/drawing/2014/main" id="{A897C424-CC77-4C58-B02C-6BC0E1F11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8005"/>
            <a:ext cx="55435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026">
            <a:extLst>
              <a:ext uri="{FF2B5EF4-FFF2-40B4-BE49-F238E27FC236}">
                <a16:creationId xmlns:a16="http://schemas.microsoft.com/office/drawing/2014/main" id="{2AD70903-8FB1-4B92-8B69-020181D8C7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7622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Animal Culture</a:t>
            </a:r>
          </a:p>
        </p:txBody>
      </p:sp>
      <p:sp>
        <p:nvSpPr>
          <p:cNvPr id="12292" name="Rectangle 1027">
            <a:extLst>
              <a:ext uri="{FF2B5EF4-FFF2-40B4-BE49-F238E27FC236}">
                <a16:creationId xmlns:a16="http://schemas.microsoft.com/office/drawing/2014/main" id="{52A942A8-D2F9-4EEC-8877-BA39961C4F4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57213" y="1576388"/>
            <a:ext cx="8001000" cy="11430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Animals display customs and culture that are learned and transmitted over generations.</a:t>
            </a:r>
          </a:p>
        </p:txBody>
      </p:sp>
      <p:pic>
        <p:nvPicPr>
          <p:cNvPr id="12293" name="Picture 1028" descr="12673_MyersPsy8e_10UN26">
            <a:extLst>
              <a:ext uri="{FF2B5EF4-FFF2-40B4-BE49-F238E27FC236}">
                <a16:creationId xmlns:a16="http://schemas.microsoft.com/office/drawing/2014/main" id="{A05004C4-8D6F-43B2-AF2C-836C21464E15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1575" y="3048000"/>
            <a:ext cx="3656013" cy="246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4" name="Picture 1030" descr="12673_MyersPsy8e_10UN27">
            <a:extLst>
              <a:ext uri="{FF2B5EF4-FFF2-40B4-BE49-F238E27FC236}">
                <a16:creationId xmlns:a16="http://schemas.microsoft.com/office/drawing/2014/main" id="{D8EE2A14-8013-4273-9F17-E2B34F7FA3F8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775" y="3048000"/>
            <a:ext cx="3656013" cy="2444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5" name="Text Box 1032">
            <a:extLst>
              <a:ext uri="{FF2B5EF4-FFF2-40B4-BE49-F238E27FC236}">
                <a16:creationId xmlns:a16="http://schemas.microsoft.com/office/drawing/2014/main" id="{2C16767D-34E4-4FD6-BC19-7B62DF824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508625"/>
            <a:ext cx="3810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Dolphins teach their young to use sponges as</a:t>
            </a:r>
          </a:p>
          <a:p>
            <a:pPr algn="ctr" eaLnBrk="1" hangingPunct="1"/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forging tools.</a:t>
            </a:r>
          </a:p>
        </p:txBody>
      </p:sp>
      <p:sp>
        <p:nvSpPr>
          <p:cNvPr id="12296" name="Text Box 1033">
            <a:extLst>
              <a:ext uri="{FF2B5EF4-FFF2-40B4-BE49-F238E27FC236}">
                <a16:creationId xmlns:a16="http://schemas.microsoft.com/office/drawing/2014/main" id="{FA42BAE0-D87D-4C24-B26B-97E654DB9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6395" y="5562600"/>
            <a:ext cx="386067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Chimpanzee mother using and</a:t>
            </a:r>
          </a:p>
          <a:p>
            <a:pPr algn="ctr" eaLnBrk="1" hangingPunct="1"/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teaching a young chimp how to use</a:t>
            </a:r>
          </a:p>
          <a:p>
            <a:pPr algn="ctr" eaLnBrk="1" hangingPunct="1"/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stone hammer.</a:t>
            </a:r>
          </a:p>
        </p:txBody>
      </p:sp>
      <p:sp>
        <p:nvSpPr>
          <p:cNvPr id="12297" name="Text Box 1034">
            <a:extLst>
              <a:ext uri="{FF2B5EF4-FFF2-40B4-BE49-F238E27FC236}">
                <a16:creationId xmlns:a16="http://schemas.microsoft.com/office/drawing/2014/main" id="{88BE761C-63CA-409F-B690-280CE04C8A2B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459162" y="4618038"/>
            <a:ext cx="15398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900"/>
              <a:t>Copyright Amanda K Coakes</a:t>
            </a:r>
          </a:p>
        </p:txBody>
      </p:sp>
      <p:sp>
        <p:nvSpPr>
          <p:cNvPr id="12298" name="Text Box 1036">
            <a:extLst>
              <a:ext uri="{FF2B5EF4-FFF2-40B4-BE49-F238E27FC236}">
                <a16:creationId xmlns:a16="http://schemas.microsoft.com/office/drawing/2014/main" id="{AF3D0FA2-86F5-4D08-A007-AFB69CEC1520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559675" y="4327525"/>
            <a:ext cx="23304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900"/>
              <a:t>Michael Nichols/ National Geographic Society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1026">
            <a:extLst>
              <a:ext uri="{FF2B5EF4-FFF2-40B4-BE49-F238E27FC236}">
                <a16:creationId xmlns:a16="http://schemas.microsoft.com/office/drawing/2014/main" id="{67EBF227-D0F2-4404-AB8E-8782A7FB06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7622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Mental States</a:t>
            </a:r>
          </a:p>
        </p:txBody>
      </p:sp>
      <p:sp>
        <p:nvSpPr>
          <p:cNvPr id="14340" name="Rectangle 1027">
            <a:extLst>
              <a:ext uri="{FF2B5EF4-FFF2-40B4-BE49-F238E27FC236}">
                <a16:creationId xmlns:a16="http://schemas.microsoft.com/office/drawing/2014/main" id="{424C4B31-0288-45E1-A850-5897B5B4023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57213" y="1576388"/>
            <a:ext cx="7977187" cy="27670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Can animals infer mental states in themselves and others? </a:t>
            </a:r>
          </a:p>
          <a:p>
            <a:pPr marL="0" indent="0" eaLnBrk="1" hangingPunct="1">
              <a:buFontTx/>
              <a:buNone/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To some extent. Chimps and orangutans (and dolphins) used mirrors to inspect themselves when a researcher put paint spots on their faces or bodies.</a:t>
            </a:r>
          </a:p>
        </p:txBody>
      </p:sp>
      <p:pic>
        <p:nvPicPr>
          <p:cNvPr id="14341" name="Picture 1035" descr="mp-chimpinmirror2">
            <a:extLst>
              <a:ext uri="{FF2B5EF4-FFF2-40B4-BE49-F238E27FC236}">
                <a16:creationId xmlns:a16="http://schemas.microsoft.com/office/drawing/2014/main" id="{B4AEE932-15CB-413D-9982-252009B02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495800"/>
            <a:ext cx="3124200" cy="226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026">
            <a:extLst>
              <a:ext uri="{FF2B5EF4-FFF2-40B4-BE49-F238E27FC236}">
                <a16:creationId xmlns:a16="http://schemas.microsoft.com/office/drawing/2014/main" id="{5193980B-4400-4CD7-A2C2-6DAA693637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Do Animals Exhibit Language?</a:t>
            </a:r>
          </a:p>
        </p:txBody>
      </p:sp>
      <p:sp>
        <p:nvSpPr>
          <p:cNvPr id="16388" name="Rectangle 1027">
            <a:extLst>
              <a:ext uri="{FF2B5EF4-FFF2-40B4-BE49-F238E27FC236}">
                <a16:creationId xmlns:a16="http://schemas.microsoft.com/office/drawing/2014/main" id="{B5F81B6A-BEC5-4C10-AA57-BA21E4EFFB2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52600"/>
            <a:ext cx="3886200" cy="46482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There is no doubt that animals communicate.</a:t>
            </a:r>
          </a:p>
          <a:p>
            <a:pPr marL="0" indent="0" eaLnBrk="1" hangingPunct="1">
              <a:buFontTx/>
              <a:buNone/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Vervet</a:t>
            </a: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monkeys, whales and even honey bees communicate with members of their species and other species.</a:t>
            </a:r>
          </a:p>
        </p:txBody>
      </p:sp>
      <p:pic>
        <p:nvPicPr>
          <p:cNvPr id="16389" name="Picture 1035" descr="06waggleDance_jpg">
            <a:extLst>
              <a:ext uri="{FF2B5EF4-FFF2-40B4-BE49-F238E27FC236}">
                <a16:creationId xmlns:a16="http://schemas.microsoft.com/office/drawing/2014/main" id="{B335C0EE-DB51-4BCD-822E-5A521842E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75" y="2133600"/>
            <a:ext cx="4322763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261FA076-1F11-4ED7-ACD1-1FC2B77184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1513" y="27622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Rico Collie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06F9AE5C-BB8F-4EBE-9692-7E6CDCC56DB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4572000" cy="4648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Knows 200 items by name and can fetch any one of them from a group of 10 items</a:t>
            </a:r>
          </a:p>
          <a:p>
            <a:pPr marL="0" indent="0" eaLnBrk="1" hangingPunct="1">
              <a:buNone/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If asked to retrieve a toy he has never heard, Rico will pick out the novel toy </a:t>
            </a:r>
          </a:p>
          <a:p>
            <a:pPr marL="0" indent="0" eaLnBrk="1" hangingPunct="1">
              <a:buNone/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When hearing that novel word four weeks later will as often as not pick out that toy.</a:t>
            </a:r>
          </a:p>
        </p:txBody>
      </p:sp>
      <p:pic>
        <p:nvPicPr>
          <p:cNvPr id="18437" name="Picture 4" descr="12673_MyersPsy8e_10UN29">
            <a:extLst>
              <a:ext uri="{FF2B5EF4-FFF2-40B4-BE49-F238E27FC236}">
                <a16:creationId xmlns:a16="http://schemas.microsoft.com/office/drawing/2014/main" id="{92385656-EAF2-4861-A3DE-D357FD98719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1565124"/>
            <a:ext cx="2743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26">
            <a:extLst>
              <a:ext uri="{FF2B5EF4-FFF2-40B4-BE49-F238E27FC236}">
                <a16:creationId xmlns:a16="http://schemas.microsoft.com/office/drawing/2014/main" id="{243C22E8-7B8A-4FE2-AC53-257C31FE4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1513" y="271463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The Case of Apes</a:t>
            </a:r>
          </a:p>
        </p:txBody>
      </p:sp>
      <p:sp>
        <p:nvSpPr>
          <p:cNvPr id="20484" name="Rectangle 1027">
            <a:extLst>
              <a:ext uri="{FF2B5EF4-FFF2-40B4-BE49-F238E27FC236}">
                <a16:creationId xmlns:a16="http://schemas.microsoft.com/office/drawing/2014/main" id="{D660CD08-E83C-452A-B7B8-2286209333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1513" y="1313770"/>
            <a:ext cx="7772400" cy="230028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Chimps do not have a vocal apparatus for human-like speech (Hayes &amp; Hayes,1951). Therefore, Gardner and Gardner (1969) used American Sign Language (ASL) to train Washoe, a chimp, who learned 182 signs by the age of 32.</a:t>
            </a:r>
          </a:p>
        </p:txBody>
      </p:sp>
      <p:pic>
        <p:nvPicPr>
          <p:cNvPr id="20485" name="Picture 1029" descr="photo_babywashoe">
            <a:extLst>
              <a:ext uri="{FF2B5EF4-FFF2-40B4-BE49-F238E27FC236}">
                <a16:creationId xmlns:a16="http://schemas.microsoft.com/office/drawing/2014/main" id="{D3BC979E-F084-426A-BFB8-8412A3226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08425"/>
            <a:ext cx="3086100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1031" descr="photo_washoe4">
            <a:extLst>
              <a:ext uri="{FF2B5EF4-FFF2-40B4-BE49-F238E27FC236}">
                <a16:creationId xmlns:a16="http://schemas.microsoft.com/office/drawing/2014/main" id="{4A9D59FA-A068-4A5D-83C9-B2B02F2A9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13" y="3581400"/>
            <a:ext cx="2147887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4">
            <a:extLst>
              <a:ext uri="{FF2B5EF4-FFF2-40B4-BE49-F238E27FC236}">
                <a16:creationId xmlns:a16="http://schemas.microsoft.com/office/drawing/2014/main" id="{FA0834DC-C924-4AEB-99A4-E32CA1583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513" y="3810000"/>
            <a:ext cx="41036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5">
            <a:extLst>
              <a:ext uri="{FF2B5EF4-FFF2-40B4-BE49-F238E27FC236}">
                <a16:creationId xmlns:a16="http://schemas.microsoft.com/office/drawing/2014/main" id="{C60F1B90-FE9B-4E4E-A7B4-33CA394B4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3810000"/>
            <a:ext cx="2906713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8">
            <a:extLst>
              <a:ext uri="{FF2B5EF4-FFF2-40B4-BE49-F238E27FC236}">
                <a16:creationId xmlns:a16="http://schemas.microsoft.com/office/drawing/2014/main" id="{C6C400DC-9870-46B9-AECA-5AAD992C83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1513" y="27622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Gestured Communication</a:t>
            </a:r>
          </a:p>
        </p:txBody>
      </p:sp>
      <p:sp>
        <p:nvSpPr>
          <p:cNvPr id="22534" name="Rectangle 10">
            <a:extLst>
              <a:ext uri="{FF2B5EF4-FFF2-40B4-BE49-F238E27FC236}">
                <a16:creationId xmlns:a16="http://schemas.microsoft.com/office/drawing/2014/main" id="{D9A155A2-8C4F-4021-97E0-5751EF7DF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1513" y="1585913"/>
            <a:ext cx="7772400" cy="1614487"/>
          </a:xfrm>
          <a:noFill/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Animals, like humans, exhibit communication through gestures. It is possible that vocal speech developed from gestures during the course of evolution.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id="{ADB7806C-F316-40C7-AFCA-37F67E8DCF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1513" y="27622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Sign Language</a:t>
            </a:r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545F760F-FB93-48EA-ABB0-A15D0780060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37419" y="1477962"/>
            <a:ext cx="7239000" cy="11430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American Sign Language (ASL) is instrumental in teaching chimpanzees a form of communication.</a:t>
            </a:r>
          </a:p>
        </p:txBody>
      </p:sp>
      <p:pic>
        <p:nvPicPr>
          <p:cNvPr id="24581" name="Picture 4" descr="un10-p387-top">
            <a:extLst>
              <a:ext uri="{FF2B5EF4-FFF2-40B4-BE49-F238E27FC236}">
                <a16:creationId xmlns:a16="http://schemas.microsoft.com/office/drawing/2014/main" id="{821DDFAE-D434-4DD8-9FBA-2AC2D7FE9E5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9226" y="2607431"/>
            <a:ext cx="3833812" cy="2795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2" name="Text Box 5">
            <a:extLst>
              <a:ext uri="{FF2B5EF4-FFF2-40B4-BE49-F238E27FC236}">
                <a16:creationId xmlns:a16="http://schemas.microsoft.com/office/drawing/2014/main" id="{88E9E928-3499-463C-86FE-455B06176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638800"/>
            <a:ext cx="451514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When asked, this chimpanzee uses</a:t>
            </a:r>
          </a:p>
          <a:p>
            <a:pPr algn="ctr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a sign to say it is a baby.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>
            <a:extLst>
              <a:ext uri="{FF2B5EF4-FFF2-40B4-BE49-F238E27FC236}">
                <a16:creationId xmlns:a16="http://schemas.microsoft.com/office/drawing/2014/main" id="{1140668B-8A78-4A83-B262-FCD72E9E1A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7622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Computer Assisted Language</a:t>
            </a:r>
          </a:p>
        </p:txBody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031F64D0-E19D-4B62-A993-47DCCFED2C8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61974" y="1600200"/>
            <a:ext cx="8124825" cy="2209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Others have shown that </a:t>
            </a:r>
            <a:r>
              <a:rPr lang="en-US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bonobo pygmy chimpanzees 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can develop even greater vocabularies and perhaps semantic nuances in learning a language (Savage-Rumbaugh, 1991). </a:t>
            </a:r>
            <a:r>
              <a:rPr lang="en-US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Kanzi and </a:t>
            </a:r>
            <a:r>
              <a:rPr lang="en-US" alt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Panbanish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developed vocabulary for hundreds of words and phrases.</a:t>
            </a:r>
          </a:p>
        </p:txBody>
      </p:sp>
      <p:pic>
        <p:nvPicPr>
          <p:cNvPr id="26629" name="Picture 4" descr="12673_MyersPsy8e_10UN32">
            <a:extLst>
              <a:ext uri="{FF2B5EF4-FFF2-40B4-BE49-F238E27FC236}">
                <a16:creationId xmlns:a16="http://schemas.microsoft.com/office/drawing/2014/main" id="{710A8A56-35DF-4CD0-8FE6-F8051F3D74B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0" y="3733800"/>
            <a:ext cx="3390900" cy="2536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>
            <a:extLst>
              <a:ext uri="{FF2B5EF4-FFF2-40B4-BE49-F238E27FC236}">
                <a16:creationId xmlns:a16="http://schemas.microsoft.com/office/drawing/2014/main" id="{2C825CD9-C9A2-40A1-B44A-B415AA06E1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399" y="304800"/>
            <a:ext cx="5486401" cy="1295400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Anecdotal: </a:t>
            </a:r>
            <a:b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Washoe’s Phrase</a:t>
            </a:r>
          </a:p>
        </p:txBody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47DDC2B1-C142-4509-A7D1-DA004875C1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73152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“You me go out, please.”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Combined words creatively?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Swan as “water bird”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Pinocchio doll as  “elephant baby”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Second Infant died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Repeatedly asked “Baby”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She is told “Baby dead, baby gone, baby finished.”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When told about a foster baby Washoe signed “Baby, my baby.”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400" dirty="0"/>
          </a:p>
        </p:txBody>
      </p:sp>
      <p:pic>
        <p:nvPicPr>
          <p:cNvPr id="28677" name="Picture 5" descr="photo_washoe2">
            <a:extLst>
              <a:ext uri="{FF2B5EF4-FFF2-40B4-BE49-F238E27FC236}">
                <a16:creationId xmlns:a16="http://schemas.microsoft.com/office/drawing/2014/main" id="{719E958E-8D44-413D-A901-9C39ABB5C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304800"/>
            <a:ext cx="2881312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139DECB4-B54E-4479-86E2-19AB2BD3D5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0676" y="768440"/>
            <a:ext cx="3915692" cy="819639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Koko</a:t>
            </a:r>
          </a:p>
        </p:txBody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2FB1C6B7-F052-4BE8-B53D-72D786E2D9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9296" y="1981200"/>
            <a:ext cx="3827404" cy="4122874"/>
          </a:xfrm>
        </p:spPr>
        <p:txBody>
          <a:bodyPr anchor="t">
            <a:normAutofit/>
          </a:bodyPr>
          <a:lstStyle/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Signs spontaneously</a:t>
            </a:r>
          </a:p>
          <a:p>
            <a:pPr marL="0" indent="0" eaLnBrk="1" hangingPunct="1">
              <a:buNone/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Modestly bilingual in that she can translate English to ASL.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F8F36E2-BBE5-43FE-822F-AD8CAE08C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78947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5" name="Picture 5" descr="g22506_u20092_koko_pix_koko_smoky">
            <a:extLst>
              <a:ext uri="{FF2B5EF4-FFF2-40B4-BE49-F238E27FC236}">
                <a16:creationId xmlns:a16="http://schemas.microsoft.com/office/drawing/2014/main" id="{1A12C035-344F-4D39-9790-34733A4AA6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r="8216" b="3"/>
          <a:stretch/>
        </p:blipFill>
        <p:spPr bwMode="auto">
          <a:xfrm>
            <a:off x="5061858" y="573678"/>
            <a:ext cx="3827405" cy="57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4A5C24E3-5C29-45B9-B670-F8D7D58A6E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963877"/>
            <a:ext cx="2620771" cy="4930246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altLang="en-US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Criticism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2" name="Rectangle 3">
            <a:extLst>
              <a:ext uri="{FF2B5EF4-FFF2-40B4-BE49-F238E27FC236}">
                <a16:creationId xmlns:a16="http://schemas.microsoft.com/office/drawing/2014/main" id="{A5836417-9778-4659-B80A-913D8BC4FE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/>
          </a:bodyPr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1900">
                <a:latin typeface="Calibri" panose="020F0502020204030204" pitchFamily="34" charset="0"/>
                <a:cs typeface="Calibri" panose="020F0502020204030204" pitchFamily="34" charset="0"/>
              </a:rPr>
              <a:t>Apes acquire their limited vocabularies with a great deal of difficulty, unlike children who develop vocabularies at amazing rates.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1900">
                <a:latin typeface="Calibri" panose="020F0502020204030204" pitchFamily="34" charset="0"/>
                <a:cs typeface="Calibri" panose="020F0502020204030204" pitchFamily="34" charset="0"/>
              </a:rPr>
              <a:t>Chimpanzees can make signs to receive a reward, just as a pigeon who pecks at the key receives a reward. However, pigeons have not learned a language.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1900">
                <a:latin typeface="Calibri" panose="020F0502020204030204" pitchFamily="34" charset="0"/>
                <a:cs typeface="Calibri" panose="020F0502020204030204" pitchFamily="34" charset="0"/>
              </a:rPr>
              <a:t>Chimpanzees use signs meaningfully but lack syntax.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1900">
                <a:latin typeface="Calibri" panose="020F0502020204030204" pitchFamily="34" charset="0"/>
                <a:cs typeface="Calibri" panose="020F0502020204030204" pitchFamily="34" charset="0"/>
              </a:rPr>
              <a:t>Presented with ambiguous information, people tend to see what they want to see. (Washoe was just separately naming water and bird.)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>
            <a:extLst>
              <a:ext uri="{FF2B5EF4-FFF2-40B4-BE49-F238E27FC236}">
                <a16:creationId xmlns:a16="http://schemas.microsoft.com/office/drawing/2014/main" id="{5EE516D5-A2CE-45EB-A1AA-93E14D9BE6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95552"/>
            <a:ext cx="6096000" cy="990600"/>
          </a:xfrm>
        </p:spPr>
        <p:txBody>
          <a:bodyPr/>
          <a:lstStyle/>
          <a:p>
            <a:pPr eaLnBrk="1" hangingPunct="1"/>
            <a:r>
              <a:rPr lang="en-US" altLang="en-US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Nim</a:t>
            </a:r>
            <a:r>
              <a:rPr lang="en-US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Chimpski</a:t>
            </a:r>
            <a:r>
              <a:rPr lang="en-US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(Terrace)</a:t>
            </a:r>
          </a:p>
        </p:txBody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57438768-81A3-4AF0-9825-9502E353E2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4724400" cy="4876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Learned 125 signs in four years and signed 20,000 utterances with two or more signs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Stuck at Two-Word Stage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Nim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eat </a:t>
            </a:r>
            <a:r>
              <a:rPr lang="en-US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Nim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eat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Drink eat me </a:t>
            </a:r>
            <a:r>
              <a:rPr lang="en-US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Nim</a:t>
            </a: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Me eat me eat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You me banana me banana you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  <p:pic>
        <p:nvPicPr>
          <p:cNvPr id="34821" name="Picture 5" descr="NimChimpsky">
            <a:extLst>
              <a:ext uri="{FF2B5EF4-FFF2-40B4-BE49-F238E27FC236}">
                <a16:creationId xmlns:a16="http://schemas.microsoft.com/office/drawing/2014/main" id="{33645895-FAC6-48DC-9BF5-F810B7BEE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33662"/>
            <a:ext cx="3886200" cy="315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87A57295-2710-4920-B99A-4D1FA03A6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8067929-4D33-4306-9E2F-67C49CDDB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" y="465745"/>
            <a:ext cx="8343900" cy="5639435"/>
          </a:xfrm>
          <a:prstGeom prst="rect">
            <a:avLst/>
          </a:prstGeom>
          <a:solidFill>
            <a:schemeClr val="tx1">
              <a:alpha val="9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ABBA1748-DE06-419B-966F-409A8576E4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894027"/>
            <a:ext cx="2620771" cy="4782873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altLang="en-US" sz="37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68" name="Rectangle 3">
            <a:extLst>
              <a:ext uri="{FF2B5EF4-FFF2-40B4-BE49-F238E27FC236}">
                <a16:creationId xmlns:a16="http://schemas.microsoft.com/office/drawing/2014/main" id="{F890BC8A-42B9-4CB2-8984-CBCEC0DBE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32024" y="894027"/>
            <a:ext cx="4783326" cy="4782873"/>
          </a:xfrm>
        </p:spPr>
        <p:txBody>
          <a:bodyPr anchor="ctr"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by language we mean the ability to communicate through a meaningful sequence of symbols . . . than YES</a:t>
            </a:r>
          </a:p>
          <a:p>
            <a:pPr marL="0" indent="0" eaLnBrk="1" hangingPunct="1">
              <a:buNone/>
            </a:pPr>
            <a:endParaRPr lang="en-US" alt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by language we mean verbal or signed expression of complex grammar . . . than NO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87A57295-2710-4920-B99A-4D1FA03A6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8067929-4D33-4306-9E2F-67C49CDDB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" y="465745"/>
            <a:ext cx="8343900" cy="5639435"/>
          </a:xfrm>
          <a:prstGeom prst="rect">
            <a:avLst/>
          </a:prstGeom>
          <a:solidFill>
            <a:schemeClr val="tx1">
              <a:alpha val="9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8053BDA8-1A86-45C0-B480-6029C0E772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894027"/>
            <a:ext cx="2620771" cy="47828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eaLnBrk="1" hangingPunct="1">
              <a:lnSpc>
                <a:spcPct val="90000"/>
              </a:lnSpc>
            </a:pPr>
            <a:r>
              <a:rPr lang="en-US" altLang="en-US" sz="37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6" name="Rectangle 3">
            <a:extLst>
              <a:ext uri="{FF2B5EF4-FFF2-40B4-BE49-F238E27FC236}">
                <a16:creationId xmlns:a16="http://schemas.microsoft.com/office/drawing/2014/main" id="{FD9AF2A2-692D-4EE4-A387-AF781F7181E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32024" y="894027"/>
            <a:ext cx="4783326" cy="47828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we say that animals can use meaningful sequences of signs to communicate a capability for language, our understanding would be naive… Steven Pinker (1995) concludes, “chimps do not develop language.”  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802</Words>
  <Application>Microsoft Office PowerPoint</Application>
  <PresentationFormat>Letter Paper (8.5x11 in)</PresentationFormat>
  <Paragraphs>110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Default Design</vt:lpstr>
      <vt:lpstr>Do Animals Think?</vt:lpstr>
      <vt:lpstr>Concept Formation</vt:lpstr>
      <vt:lpstr>Insight</vt:lpstr>
      <vt:lpstr>Problem Solving</vt:lpstr>
      <vt:lpstr>Animal Culture</vt:lpstr>
      <vt:lpstr>Mental States</vt:lpstr>
      <vt:lpstr>Do Animals Exhibit Language?</vt:lpstr>
      <vt:lpstr>Rico Collie</vt:lpstr>
      <vt:lpstr>The Case of Apes</vt:lpstr>
      <vt:lpstr>Gestured Communication</vt:lpstr>
      <vt:lpstr>Sign Language</vt:lpstr>
      <vt:lpstr>Computer Assisted Language</vt:lpstr>
      <vt:lpstr>Anecdotal:  Washoe’s Phrase</vt:lpstr>
      <vt:lpstr>Koko</vt:lpstr>
      <vt:lpstr>Criticism</vt:lpstr>
      <vt:lpstr>Nim Chimpski (Terrace)</vt:lpstr>
      <vt:lpstr>Conclusions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Animals Think?</dc:title>
  <dc:creator>M F</dc:creator>
  <cp:lastModifiedBy>M F</cp:lastModifiedBy>
  <cp:revision>3</cp:revision>
  <dcterms:created xsi:type="dcterms:W3CDTF">2020-04-07T21:25:36Z</dcterms:created>
  <dcterms:modified xsi:type="dcterms:W3CDTF">2020-04-07T21:32:57Z</dcterms:modified>
</cp:coreProperties>
</file>