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73" r:id="rId3"/>
    <p:sldId id="269" r:id="rId4"/>
    <p:sldId id="263" r:id="rId5"/>
    <p:sldId id="264" r:id="rId6"/>
    <p:sldId id="265" r:id="rId7"/>
    <p:sldId id="274" r:id="rId8"/>
    <p:sldId id="261" r:id="rId9"/>
    <p:sldId id="275" r:id="rId10"/>
    <p:sldId id="276" r:id="rId11"/>
    <p:sldId id="267" r:id="rId12"/>
    <p:sldId id="266" r:id="rId13"/>
    <p:sldId id="272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85" d="100"/>
          <a:sy n="85" d="100"/>
        </p:scale>
        <p:origin x="59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47648-1F91-48F7-9FA3-45DE1E4383EC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55070-F659-432D-B3BA-733978000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26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19E55EE-B1C9-4421-A43A-ACFB6C7B95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DE387E-259D-4628-9E0C-ABD2B55957F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1193E9F-3112-47D7-BEC3-477BD9AF31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BFCC62F-7CF5-4ED2-A449-99EFAF2EAF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0148E1F7-1832-4EA6-BF1D-C4BFA7B21E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B5002-EFBE-49E3-A52D-9719C5E4648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0DD21DAD-5B0B-4400-A391-AFF8970040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CF4F4D64-5981-45F1-8E8C-C57DC4CE0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297B8FD-6D9B-46B4-8CF1-FF3D96EB4F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AB0341-2838-4BE6-B055-F742C0EB0780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6DC6323-1E2C-4419-9A3A-AD9747AE44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C1D7455-BF75-4505-B428-7B281200D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/>
              <a:t>OBJECTIVE 1| Define </a:t>
            </a:r>
            <a:r>
              <a:rPr lang="en-US" altLang="en-US" b="1" i="1"/>
              <a:t>motivation </a:t>
            </a:r>
            <a:r>
              <a:rPr lang="en-US" altLang="en-US" b="1"/>
              <a:t>as psychologists use the term today, and name four perspectives useful for studying motivated behaviors.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902332D-CABA-45B3-B751-E4C74C014F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71EA8A-E021-4CC4-9E38-A6263151F646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4DA0A765-F1D2-4973-8628-BEFF6E2DEB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83EA0EC-A5CA-4E63-9384-676BAD8BCB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/>
              <a:t>OBJECTIVE 3| Explain how drive-reduction theory views human motivation.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5A0CE1A-EA80-447A-98CD-FE391DFFF7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746685A-1518-4C7C-BA47-A05C63A861E0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9983817-0461-42FD-B306-0B2C13DB7A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6838A9A-680F-4CC8-A593-027902BF6C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90DEDFA-250A-4BAF-AAF8-333CE1B3B5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C552405-830D-4D8F-A0D5-9C240C3767F1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B00DE66-4D0C-4DE8-83E5-8505CB7BB6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51744EB-C9DD-4422-88F7-7E147BA801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05B321B1-03BE-44B0-9FE6-A79B86D8BD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9E0985E-E8D5-4302-A886-3E0EBB3FC097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E15331BF-0165-480E-BDA7-CD508EBF91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B940F1D8-0C96-47C5-954A-FC2EBD1CE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/>
              <a:t>OBJECTIVE 4| Discuss the contribution of arousal theory to the study of motivation.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668469F9-28FB-4175-8169-6652F5F713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5B327D-A9A5-4B72-86D5-48E54AF56C7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309DF83D-B9EE-41D2-A0AD-18596B227C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00D632C-CD42-44D1-A0A2-80AFD14DE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/>
              <a:t>OBJECTIVE 5| Describe Maslow’s hierarchy of needs.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30817-AB11-4887-95D2-E7338B039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31C1C-81BF-4C43-9733-E9E994A8A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A21E4-535F-4544-9D25-795586FE6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670CB-4F6D-409B-82CE-FFC1A0B01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B8329-00FD-45D6-8F4D-F40D37A4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2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0D4C1-5680-4F8A-A62F-2FE739A50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4B028-2BF2-49A4-AA20-15E9D6069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A0149-4438-49F4-B420-D09E28839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C5169-6692-45C8-A974-06175631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FA55F-8E0F-4AFE-B865-66EFA54F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D64D8-82A5-499A-A7DE-42AD3B923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CF7FD-FF77-438E-A6AD-DEC27ECDD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4D753-5258-4353-899D-868EB13D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01B90-0A6B-41D2-B9FB-539FD076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0A5E-B805-4EE8-9B77-2FBC850A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17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20BB-DA2E-4FB8-8C3E-9AFE0049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7161-BD17-4ED9-811C-20ED7BC374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2D67B-5A89-438D-9364-93A18D19D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335B51-3A91-434F-8A54-1DD374D7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4E28A-1B96-49F1-9265-C9E22BC6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0F996B-00A6-4E4A-9277-78B6622C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5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52E54-DF24-4669-9BD8-04779111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4603D-EA79-4D6B-B8C0-CB6C1F0E1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EEF69-E631-41E2-AD1C-D99FE5B1B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253257-526A-44E9-8108-F36CECFC0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F4C81-D700-4BB2-88D2-44DD4A944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A263D-3F69-4F18-AE11-ACAFC70E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95F58-A370-4119-9D5F-EB2E170EF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7AADC7-B250-41BE-A1C1-D81611122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1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D4A1A-6273-4770-BAAF-5FED89944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9B727B-44E8-4390-8850-99EFF5A8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034825-6BCC-46F0-9AA4-87847A6B5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3EE941-2C98-4CC7-ADB6-322ED1DBE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5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0538FD-2C7B-40D3-ABD0-3C538E6A3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1879C-8D16-4875-99BF-9A33BF91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A570F-6998-4809-B2C1-368CFC4D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82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74632-F07C-4380-94DC-7083655DD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41A0F-41A9-4C42-A925-187C9CDB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DD056-71B0-4816-9353-679A4B348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5453A-3AAC-4DFE-BC97-A27A337F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B9C21-938B-481E-B187-0114FFE2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D45B4-33F0-4464-AC57-0A8A63B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1A6E-B9F8-4F4B-B723-CBE71372E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A3D39D-2C9F-49DE-B153-618B390E0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BB127-131B-4011-9335-D2C5B9F79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CF59F-9B64-46F5-80C2-7F2949411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C484D-B78A-4ECA-AE0D-E226DA96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51CD4-8F80-4B75-A446-316C7DCA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4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8B17-7BE8-45B2-ADFF-C8743C7E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16A7B6-A832-4558-A785-D4F19DF44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21BA0-7CB5-4368-80E2-ECB04D4F5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EA679-9E7B-4BB6-A673-DEB88B972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36686-5304-4FAC-93BB-42928D28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3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D7EE25-17FB-4CB5-8478-C0D572055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27AB89-59EC-49C6-86A3-47DA01BFF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4D3D3-296F-4A1D-BF82-DF94D0CBD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FA244-AB8A-4E0F-B84B-2895B516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2BE5A-E03E-4307-B1D3-88B2F783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82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99CE5-F305-4CC0-B67F-3CCBAD55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64BA7-92C8-4C7C-A3FB-7E8FC146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45B2A-3EE6-4917-A4BB-F6508D3D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63F45-FF36-494A-B07E-0E84B94E85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22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88DD1A-7809-41A7-8302-6E919BAB1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9E623-5201-4C11-8E8B-5902D1903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28F9E-3ADC-4888-AE4C-9E985D0139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D8407-B605-41B0-A6E0-1F27B0BF0EC9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9CAC1-FDC8-4A0C-9BD3-4622413BF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EC62E-9857-4B0C-A1C9-B9565388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938C5-D9DE-4D37-B062-1173AA584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8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70998804-66A4-4DE9-B13B-101F9E0662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33369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Motives vs. Emotions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FA24220-F3E8-4C5A-AAE9-B0FD0EB77C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49506"/>
            <a:ext cx="10515600" cy="452745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3200" u="sng" dirty="0"/>
              <a:t>Motive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800" dirty="0"/>
              <a:t>Specific need or desire, such as hunger, thirst, or achievement, that prompts goal-directed behavior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200" u="sng" dirty="0"/>
              <a:t>Emotions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800" dirty="0"/>
              <a:t>Feeling, such as fear, joy, or surprise, that underlies behavior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200" dirty="0"/>
              <a:t>Motive predicts behavior better than emotion.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EAE7775-1B73-450E-8C3D-65E8461CF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12497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latin typeface="+mn-lt"/>
              </a:rPr>
              <a:t>Instincts and Evolutionary Psychology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71F4D28-8F48-4F1F-8070-CF00E357B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456734"/>
            <a:ext cx="10515600" cy="4720230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altLang="en-US" dirty="0"/>
              <a:t>Instincts are fixed behaviors that are not learned; </a:t>
            </a:r>
          </a:p>
          <a:p>
            <a:pPr marL="0" indent="0" algn="ctr" eaLnBrk="1" hangingPunct="1">
              <a:buNone/>
              <a:defRPr/>
            </a:pPr>
            <a:r>
              <a:rPr lang="en-US" altLang="en-US" dirty="0"/>
              <a:t>and are found throughout the species</a:t>
            </a:r>
          </a:p>
          <a:p>
            <a:pPr marL="0" indent="0">
              <a:buNone/>
              <a:defRPr/>
            </a:pPr>
            <a:endParaRPr lang="en-US" altLang="en-US" dirty="0"/>
          </a:p>
        </p:txBody>
      </p:sp>
      <p:pic>
        <p:nvPicPr>
          <p:cNvPr id="6149" name="Picture 6" descr="http://upload.wikimedia.org/wikipedia/commons/2/27/Southern_Masked_Weaver.jpg">
            <a:extLst>
              <a:ext uri="{FF2B5EF4-FFF2-40B4-BE49-F238E27FC236}">
                <a16:creationId xmlns:a16="http://schemas.microsoft.com/office/drawing/2014/main" id="{9D20B2B2-0EDD-4B07-8BD3-97A026632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80" y="3128683"/>
            <a:ext cx="3809813" cy="2832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8" descr="http://www.justingalushaphotography.com/uploads/5/5/4/8/5548294/9667613_orig.jpg">
            <a:extLst>
              <a:ext uri="{FF2B5EF4-FFF2-40B4-BE49-F238E27FC236}">
                <a16:creationId xmlns:a16="http://schemas.microsoft.com/office/drawing/2014/main" id="{45C36910-20DC-40F2-BE40-473B0D57D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836" y="3128683"/>
            <a:ext cx="3590364" cy="277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FE9CC87-BB0D-4FD0-983D-676B8B0C0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613" y="963877"/>
            <a:ext cx="4011691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 Do humans have instincts?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" name="Rectangle 3">
            <a:extLst>
              <a:ext uri="{FF2B5EF4-FFF2-40B4-BE49-F238E27FC236}">
                <a16:creationId xmlns:a16="http://schemas.microsoft.com/office/drawing/2014/main" id="{64A472C6-7704-4DC8-B0B0-6BA6ED9024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555812"/>
            <a:ext cx="6377769" cy="56567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Most important behaviors are learned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Human behavior is not </a:t>
            </a:r>
            <a:r>
              <a:rPr lang="en-US" altLang="en-US" sz="2400" b="1" dirty="0"/>
              <a:t>fixed</a:t>
            </a:r>
            <a:r>
              <a:rPr lang="en-US" altLang="en-US" sz="2400" dirty="0"/>
              <a:t> and found throughout the species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However, humans have reflexes (instincts?)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We may be predisposed to act certain ways due to evolutionary adaptations.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>
            <a:extLst>
              <a:ext uri="{FF2B5EF4-FFF2-40B4-BE49-F238E27FC236}">
                <a16:creationId xmlns:a16="http://schemas.microsoft.com/office/drawing/2014/main" id="{9AC8B796-DBA9-444B-99CB-E3D0E69DA1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69228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Theories of Motivation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0C3E1B-D3DF-4B2C-B8B0-6094F0CE4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586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AutoNum type="arabicPeriod"/>
            </a:pPr>
            <a:r>
              <a:rPr lang="en-US" altLang="en-US" sz="3600" dirty="0"/>
              <a:t>  Drive-Reduction Theory (behaviorism)</a:t>
            </a:r>
          </a:p>
          <a:p>
            <a:pPr>
              <a:buFont typeface="Wingdings" panose="05000000000000000000" pitchFamily="2" charset="2"/>
              <a:buAutoNum type="arabicPeriod"/>
            </a:pPr>
            <a:endParaRPr lang="en-US" altLang="en-US" sz="3600" dirty="0"/>
          </a:p>
          <a:p>
            <a:pPr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   </a:t>
            </a:r>
            <a:r>
              <a:rPr lang="en-US" altLang="en-US" sz="3600" dirty="0"/>
              <a:t>Incentive Theory (behaviorism)</a:t>
            </a:r>
          </a:p>
          <a:p>
            <a:pPr>
              <a:buFont typeface="Wingdings" panose="05000000000000000000" pitchFamily="2" charset="2"/>
              <a:buAutoNum type="arabicPeriod"/>
            </a:pPr>
            <a:endParaRPr lang="en-US" altLang="en-US" sz="3600" dirty="0"/>
          </a:p>
          <a:p>
            <a:pPr>
              <a:buFont typeface="Wingdings" panose="05000000000000000000" pitchFamily="2" charset="2"/>
              <a:buAutoNum type="arabicPeriod"/>
            </a:pPr>
            <a:r>
              <a:rPr lang="en-US" altLang="en-US" sz="3600" dirty="0"/>
              <a:t>   Arousal Theory</a:t>
            </a:r>
          </a:p>
          <a:p>
            <a:pPr>
              <a:buFont typeface="Wingdings" panose="05000000000000000000" pitchFamily="2" charset="2"/>
              <a:buAutoNum type="arabicPeriod"/>
            </a:pPr>
            <a:endParaRPr lang="en-US" altLang="en-US" sz="3600" dirty="0"/>
          </a:p>
          <a:p>
            <a:pPr>
              <a:buFont typeface="Wingdings" panose="05000000000000000000" pitchFamily="2" charset="2"/>
              <a:buAutoNum type="arabicPeriod"/>
            </a:pPr>
            <a:r>
              <a:rPr lang="en-US" altLang="en-US" sz="3600" dirty="0"/>
              <a:t>  Hierarchy of Motives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5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13968DF0-601D-4403-9642-B9DAE64C41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Drive-Reduction Theory</a:t>
            </a:r>
          </a:p>
        </p:txBody>
      </p:sp>
      <p:pic>
        <p:nvPicPr>
          <p:cNvPr id="7" name="Content Placeholder 6" descr="A close up of a card&#10;&#10;Description automatically generated">
            <a:extLst>
              <a:ext uri="{FF2B5EF4-FFF2-40B4-BE49-F238E27FC236}">
                <a16:creationId xmlns:a16="http://schemas.microsoft.com/office/drawing/2014/main" id="{54EDC552-14F1-4906-B8E4-4D94BC597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1265115"/>
            <a:ext cx="7188199" cy="208457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DAFE3-83AA-4A91-B5AA-BE09D49D4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38599" y="3393141"/>
            <a:ext cx="7188199" cy="300765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altLang="en-US" sz="2800" dirty="0"/>
          </a:p>
          <a:p>
            <a:r>
              <a:rPr lang="en-US" altLang="en-US" sz="2800" dirty="0"/>
              <a:t>Drive Reduction replaced the instinct theory. </a:t>
            </a:r>
          </a:p>
          <a:p>
            <a:endParaRPr lang="en-US" altLang="en-US" sz="2800" dirty="0"/>
          </a:p>
          <a:p>
            <a:r>
              <a:rPr lang="en-US" altLang="en-US" sz="2800" dirty="0"/>
              <a:t>A bodily need creates a drive (unpleasant state) that motivates you to satisfy the need.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A7BC72D3-317F-4A10-BD6E-6AFDC95259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114" y="643467"/>
            <a:ext cx="4350471" cy="119024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Drive Reduction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58BB1-80DA-4082-A53A-0F434BDA9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2804" y="2342561"/>
            <a:ext cx="4147794" cy="37111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800" dirty="0">
                <a:solidFill>
                  <a:schemeClr val="bg1"/>
                </a:solidFill>
              </a:rPr>
              <a:t>The goal of drive reduction is homeostasis</a:t>
            </a:r>
          </a:p>
          <a:p>
            <a:endParaRPr lang="en-US" altLang="en-US" sz="2800" dirty="0">
              <a:solidFill>
                <a:schemeClr val="bg1"/>
              </a:solidFill>
            </a:endParaRPr>
          </a:p>
          <a:p>
            <a:r>
              <a:rPr lang="en-US" altLang="en-US" sz="2800" dirty="0">
                <a:solidFill>
                  <a:schemeClr val="bg1"/>
                </a:solidFill>
              </a:rPr>
              <a:t>The maintenance of a steady internal state – balance.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B2E61FAD-B0D6-4599-8949-ED7C00529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004528"/>
            <a:ext cx="6250769" cy="46880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42" name="Title 1">
            <a:extLst>
              <a:ext uri="{FF2B5EF4-FFF2-40B4-BE49-F238E27FC236}">
                <a16:creationId xmlns:a16="http://schemas.microsoft.com/office/drawing/2014/main" id="{1F3F0A78-47C0-467E-AB42-621A8AD2D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38580" y="416456"/>
            <a:ext cx="6046962" cy="1454051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+mn-lt"/>
              </a:rPr>
              <a:t>Biological Drives (Primary Drives)</a:t>
            </a:r>
          </a:p>
        </p:txBody>
      </p:sp>
      <p:sp>
        <p:nvSpPr>
          <p:cNvPr id="78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" name="Graphic 70" descr="Brain in head">
            <a:extLst>
              <a:ext uri="{FF2B5EF4-FFF2-40B4-BE49-F238E27FC236}">
                <a16:creationId xmlns:a16="http://schemas.microsoft.com/office/drawing/2014/main" id="{B9F31E55-7221-40B4-A2C0-3A2831E76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D72DEF9F-7FBE-4410-A3BE-BF1DA7C951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7485" y="2079812"/>
            <a:ext cx="5986020" cy="43617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Created by Clark Hull (1951).  Out of favor now.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Many primary drives start in the hypothalamus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Hunger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Thirst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Sex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Evolutionary psychology talks about the four Fs (fighting, fleeing, feeding and reproducing).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41EBC60-AD1B-4A03-A725-1C3F0D29B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latin typeface="+mn-lt"/>
              </a:rPr>
              <a:t>Drive Reduction Theory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96802F6-3451-44EC-B2A2-25F72275E0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3200" b="1" dirty="0"/>
              <a:t>Strength</a:t>
            </a:r>
          </a:p>
          <a:p>
            <a:pPr marL="0" indent="0" eaLnBrk="1" hangingPunct="1">
              <a:buNone/>
            </a:pPr>
            <a:r>
              <a:rPr lang="en-US" altLang="en-US" sz="3200" dirty="0"/>
              <a:t>	Explains most primary drives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marL="0" indent="0" eaLnBrk="1" hangingPunct="1">
              <a:buNone/>
            </a:pPr>
            <a:r>
              <a:rPr lang="en-US" altLang="en-US" sz="3200" b="1" dirty="0"/>
              <a:t>Weakness</a:t>
            </a:r>
            <a:r>
              <a:rPr lang="en-US" altLang="en-US" sz="3200" dirty="0"/>
              <a:t> </a:t>
            </a:r>
          </a:p>
          <a:p>
            <a:pPr marL="0" indent="0" eaLnBrk="1" hangingPunct="1">
              <a:buNone/>
            </a:pPr>
            <a:r>
              <a:rPr lang="en-US" altLang="en-US" sz="3200" dirty="0"/>
              <a:t>	Doesn’t explain more complex behaviors/secondary drives (love, belonging, status, giving).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44EA859-5471-4378-9E3B-7AA49A634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55463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Incentive Theory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41D24E08-C512-464F-8363-0DC5AB36C1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65729"/>
            <a:ext cx="10515600" cy="47112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n-US" sz="4400" dirty="0"/>
              <a:t>People are motivated by incentives (rewards)</a:t>
            </a:r>
          </a:p>
          <a:p>
            <a:pPr marL="0" indent="0">
              <a:buNone/>
            </a:pPr>
            <a:endParaRPr lang="en-US" altLang="en-US" sz="4400" dirty="0"/>
          </a:p>
          <a:p>
            <a:pPr marL="0" indent="0">
              <a:buNone/>
            </a:pPr>
            <a:r>
              <a:rPr lang="en-US" altLang="en-US" sz="4400" u="sng" dirty="0"/>
              <a:t>Intrinsic</a:t>
            </a:r>
            <a:r>
              <a:rPr lang="en-US" altLang="en-US" sz="4400" dirty="0"/>
              <a:t> – from the action itself or from within</a:t>
            </a:r>
          </a:p>
          <a:p>
            <a:pPr marL="0" indent="0">
              <a:buNone/>
            </a:pPr>
            <a:endParaRPr lang="en-US" altLang="en-US" sz="4400" u="sng" dirty="0"/>
          </a:p>
          <a:p>
            <a:pPr marL="0" indent="0">
              <a:buNone/>
            </a:pPr>
            <a:r>
              <a:rPr lang="en-US" altLang="en-US" sz="4400" u="sng" dirty="0"/>
              <a:t>Extrinsic</a:t>
            </a:r>
            <a:r>
              <a:rPr lang="en-US" altLang="en-US" sz="4400" dirty="0"/>
              <a:t> – for something else (incentive)</a:t>
            </a:r>
          </a:p>
          <a:p>
            <a:pPr marL="0" indent="0">
              <a:buNone/>
            </a:pPr>
            <a:endParaRPr lang="en-US" altLang="en-US" sz="4400" dirty="0"/>
          </a:p>
          <a:p>
            <a:pPr marL="0" indent="0">
              <a:buNone/>
            </a:pPr>
            <a:r>
              <a:rPr lang="en-US" altLang="en-US" sz="4400" i="1" dirty="0"/>
              <a:t>	</a:t>
            </a:r>
            <a:r>
              <a:rPr lang="en-US" altLang="en-US" sz="4400" i="1" u="sng" dirty="0" err="1"/>
              <a:t>Overjustification</a:t>
            </a:r>
            <a:r>
              <a:rPr lang="en-US" altLang="en-US" sz="4400" dirty="0"/>
              <a:t> – giving a reward to someone intrinsically motivated may hurt motivation…better to do nothing.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B6CB063-AA65-4AB8-945A-33234F4CB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30" y="723406"/>
            <a:ext cx="4083424" cy="22977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Overjustification</a:t>
            </a:r>
            <a:endParaRPr lang="en-US" b="1" kern="12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BBEE3A3-B1B4-4E63-8A5D-44781F471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251" y="776464"/>
            <a:ext cx="6631341" cy="53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49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974F16B-405B-4BFF-91B4-13AC51CC49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3721245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Arousal Theory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A459C8B-A84F-4F40-947A-74DC1D1CC4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People do things in order to seek out an optimal level of excitement at any given moment.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high level of arousal – let’s do something epic tonight.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low level of arousal – let’s stay in tonight.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 am bored with my life I need a new job.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 am stressed at work, let’s take a vacation.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agirlnamedpj.com/wp-content/uploads/binge-watching-netflix.jpg">
            <a:extLst>
              <a:ext uri="{FF2B5EF4-FFF2-40B4-BE49-F238E27FC236}">
                <a16:creationId xmlns:a16="http://schemas.microsoft.com/office/drawing/2014/main" id="{BE57E2AB-839B-42ED-A956-5A6F8978D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497138"/>
            <a:ext cx="4648200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F9A2417E-3182-441A-97DC-E5FC13033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12207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  <a:cs typeface="Calibri" panose="020F0502020204030204" pitchFamily="34" charset="0"/>
              </a:rPr>
              <a:t>Optimum Arousal</a:t>
            </a:r>
          </a:p>
        </p:txBody>
      </p:sp>
      <p:sp>
        <p:nvSpPr>
          <p:cNvPr id="556034" name="Rectangle 2">
            <a:extLst>
              <a:ext uri="{FF2B5EF4-FFF2-40B4-BE49-F238E27FC236}">
                <a16:creationId xmlns:a16="http://schemas.microsoft.com/office/drawing/2014/main" id="{6C6EBEAB-D456-46E8-8D75-163F0CA20F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14022"/>
            <a:ext cx="10515600" cy="498677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en-US" dirty="0"/>
              <a:t>Humans seek optimum levels of arousal.  </a:t>
            </a:r>
          </a:p>
          <a:p>
            <a:pPr marL="0" indent="0">
              <a:buNone/>
              <a:defRPr/>
            </a:pPr>
            <a:r>
              <a:rPr lang="en-US" altLang="en-US" dirty="0"/>
              <a:t>Sometimes we want lots of arousal </a:t>
            </a:r>
          </a:p>
          <a:p>
            <a:pPr marL="0" indent="0">
              <a:buNone/>
              <a:defRPr/>
            </a:pPr>
            <a:r>
              <a:rPr lang="en-US" altLang="en-US" dirty="0"/>
              <a:t>Sometimes we want very low arousal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 algn="ctr">
              <a:buNone/>
              <a:defRPr/>
            </a:pPr>
            <a:r>
              <a:rPr lang="en-US" altLang="en-US" dirty="0"/>
              <a:t>Some of us tend to want more and some of us tend to want less.</a:t>
            </a:r>
          </a:p>
        </p:txBody>
      </p:sp>
      <p:pic>
        <p:nvPicPr>
          <p:cNvPr id="12293" name="Picture 2" descr="http://3.bp.blogspot.com/_w44R6EU_-_Y/TOGiMzjXopI/AAAAAAAAABI/uLbQdpaVTWM/s1600/sky_diving.jpg">
            <a:extLst>
              <a:ext uri="{FF2B5EF4-FFF2-40B4-BE49-F238E27FC236}">
                <a16:creationId xmlns:a16="http://schemas.microsoft.com/office/drawing/2014/main" id="{A57C0FD6-9079-4E7E-B52C-E1F407294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59" y="3263154"/>
            <a:ext cx="28194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594CC6A6-CFE9-4E45-ACFC-3916667B0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42334"/>
          </a:xfrm>
        </p:spPr>
        <p:txBody>
          <a:bodyPr/>
          <a:lstStyle/>
          <a:p>
            <a:pPr algn="ctr"/>
            <a:r>
              <a:rPr lang="en-US" altLang="en-US" b="1">
                <a:latin typeface="+mn-lt"/>
              </a:rPr>
              <a:t>Yerkes-Dodson Law</a:t>
            </a:r>
            <a:endParaRPr lang="en-US" altLang="en-US" b="1" dirty="0">
              <a:latin typeface="+mn-lt"/>
            </a:endParaRP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B6C4DD2D-A9CC-43AC-AD92-A2744DC017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55376"/>
            <a:ext cx="10515600" cy="4621587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n-US" sz="2800" dirty="0"/>
              <a:t>Difficult tasks are best with moderate arousal</a:t>
            </a:r>
          </a:p>
          <a:p>
            <a:pPr marL="457200" lvl="1" indent="0">
              <a:buNone/>
            </a:pPr>
            <a:endParaRPr lang="en-US" altLang="en-US" sz="2800" dirty="0"/>
          </a:p>
          <a:p>
            <a:pPr marL="457200" lvl="1" indent="0">
              <a:buNone/>
            </a:pPr>
            <a:r>
              <a:rPr lang="en-US" altLang="en-US" sz="2800" dirty="0"/>
              <a:t>Simple tasks are best with higher arousal</a:t>
            </a:r>
          </a:p>
          <a:p>
            <a:endParaRPr lang="en-US" altLang="en-US" dirty="0"/>
          </a:p>
        </p:txBody>
      </p:sp>
      <p:pic>
        <p:nvPicPr>
          <p:cNvPr id="16388" name="Picture 3" descr="Fig09-01">
            <a:extLst>
              <a:ext uri="{FF2B5EF4-FFF2-40B4-BE49-F238E27FC236}">
                <a16:creationId xmlns:a16="http://schemas.microsoft.com/office/drawing/2014/main" id="{66887AF9-1692-4473-80A7-585D06444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071" y="3375211"/>
            <a:ext cx="8260976" cy="277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243045F5-2FD4-41C9-8420-95965F1F8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0660" y="478411"/>
            <a:ext cx="3959737" cy="16181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Hierarchy of Needs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83A67BE-9FD7-46EC-9302-AFE007D6AA0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40660" y="2767829"/>
            <a:ext cx="4040421" cy="264786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3200" dirty="0"/>
              <a:t>Abraham Maslow</a:t>
            </a:r>
          </a:p>
          <a:p>
            <a:endParaRPr lang="en-US" altLang="en-US" sz="3200" dirty="0"/>
          </a:p>
          <a:p>
            <a:r>
              <a:rPr lang="en-US" altLang="en-US" sz="3200" dirty="0"/>
              <a:t>certain needs have priority over others.</a:t>
            </a:r>
          </a:p>
          <a:p>
            <a:r>
              <a:rPr lang="en-US" altLang="en-US" sz="3200" dirty="0"/>
              <a:t> </a:t>
            </a: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9BBD5684-5D99-4674-A70F-C9C991C65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" r="675" b="-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Widescreen</PresentationFormat>
  <Paragraphs>102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Motives vs. Emotions</vt:lpstr>
      <vt:lpstr>Instincts and Evolutionary Psychology</vt:lpstr>
      <vt:lpstr> Do humans have instincts?</vt:lpstr>
      <vt:lpstr>Theories of Motivation</vt:lpstr>
      <vt:lpstr>Drive-Reduction Theory</vt:lpstr>
      <vt:lpstr>Drive Reduction</vt:lpstr>
      <vt:lpstr>Biological Drives (Primary Drives)</vt:lpstr>
      <vt:lpstr>Drive Reduction Theory</vt:lpstr>
      <vt:lpstr>Incentive Theory</vt:lpstr>
      <vt:lpstr>Overjustification</vt:lpstr>
      <vt:lpstr>Arousal Theory</vt:lpstr>
      <vt:lpstr>Optimum Arousal</vt:lpstr>
      <vt:lpstr>Yerkes-Dodson Law</vt:lpstr>
      <vt:lpstr>Hierarchy of Needs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Theories of Motivation</dc:title>
  <dc:creator>M F</dc:creator>
  <cp:lastModifiedBy>M F</cp:lastModifiedBy>
  <cp:revision>12</cp:revision>
  <dcterms:created xsi:type="dcterms:W3CDTF">2019-04-09T23:35:02Z</dcterms:created>
  <dcterms:modified xsi:type="dcterms:W3CDTF">2022-03-14T13:47:47Z</dcterms:modified>
</cp:coreProperties>
</file>