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4" roundtripDataSignature="AMtx7mjzTPUzv5znu1PEqXnNW9iDmq8v0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4"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6434"/>
          </a:xfrm>
          <a:prstGeom prst="rect">
            <a:avLst/>
          </a:prstGeom>
          <a:noFill/>
          <a:ln>
            <a:noFill/>
          </a:ln>
        </p:spPr>
        <p:txBody>
          <a:bodyPr anchorCtr="0" anchor="t"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0"/>
            <a:ext cx="3037840" cy="466434"/>
          </a:xfrm>
          <a:prstGeom prst="rect">
            <a:avLst/>
          </a:prstGeom>
          <a:noFill/>
          <a:ln>
            <a:noFill/>
          </a:ln>
        </p:spPr>
        <p:txBody>
          <a:bodyPr anchorCtr="0" anchor="t" bIns="46575" lIns="93175" spcFirstLastPara="1" rIns="93175" wrap="square" tIns="4657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6433"/>
          </a:xfrm>
          <a:prstGeom prst="rect">
            <a:avLst/>
          </a:prstGeom>
          <a:noFill/>
          <a:ln>
            <a:noFill/>
          </a:ln>
        </p:spPr>
        <p:txBody>
          <a:bodyPr anchorCtr="0" anchor="b"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86" name="Google Shape;86;p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 name="Google Shape;87;p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1" name="Google Shape;101;p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3" name="Google Shape;113;p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6" name="Google Shape;126;p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9" name="Google Shape;139;p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52" name="Google Shape;152;p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58" name="Google Shape;158;p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64" name="Google Shape;164;p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5" name="Google Shape;165;p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 name="Google Shape;28;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1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1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1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1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1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1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1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9"/>
          <p:cNvSpPr/>
          <p:nvPr>
            <p:ph idx="2" type="pic"/>
          </p:nvPr>
        </p:nvSpPr>
        <p:spPr>
          <a:xfrm>
            <a:off x="5183188" y="987425"/>
            <a:ext cx="6172200" cy="4873625"/>
          </a:xfrm>
          <a:prstGeom prst="rect">
            <a:avLst/>
          </a:prstGeom>
          <a:noFill/>
          <a:ln>
            <a:noFill/>
          </a:ln>
        </p:spPr>
      </p:sp>
      <p:sp>
        <p:nvSpPr>
          <p:cNvPr id="68" name="Google Shape;68;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p1"/>
          <p:cNvSpPr/>
          <p:nvPr/>
        </p:nvSpPr>
        <p:spPr>
          <a:xfrm>
            <a:off x="355601" y="0"/>
            <a:ext cx="11480494" cy="2753936"/>
          </a:xfrm>
          <a:prstGeom prst="rect">
            <a:avLst/>
          </a:prstGeom>
          <a:gradFill>
            <a:gsLst>
              <a:gs pos="0">
                <a:srgbClr val="3865B4"/>
              </a:gs>
              <a:gs pos="25000">
                <a:srgbClr val="3865B4"/>
              </a:gs>
              <a:gs pos="94000">
                <a:srgbClr val="3A3838"/>
              </a:gs>
              <a:gs pos="100000">
                <a:srgbClr val="3A3838"/>
              </a:gs>
            </a:gsLst>
            <a:lin ang="4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90" name="Google Shape;90;p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91" name="Google Shape;91;p1"/>
          <p:cNvSpPr txBox="1"/>
          <p:nvPr>
            <p:ph type="title"/>
          </p:nvPr>
        </p:nvSpPr>
        <p:spPr>
          <a:xfrm>
            <a:off x="1179226" y="826681"/>
            <a:ext cx="9833548" cy="117357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4000"/>
              <a:buFont typeface="Calibri"/>
              <a:buNone/>
            </a:pPr>
            <a:r>
              <a:rPr b="1" lang="en-US" sz="4000">
                <a:solidFill>
                  <a:srgbClr val="FFFFFF"/>
                </a:solidFill>
                <a:latin typeface="Calibri"/>
                <a:ea typeface="Calibri"/>
                <a:cs typeface="Calibri"/>
                <a:sym typeface="Calibri"/>
              </a:rPr>
              <a:t>Morality Development: Piaget</a:t>
            </a:r>
            <a:endParaRPr/>
          </a:p>
        </p:txBody>
      </p:sp>
      <p:sp>
        <p:nvSpPr>
          <p:cNvPr id="92" name="Google Shape;92;p1"/>
          <p:cNvSpPr txBox="1"/>
          <p:nvPr>
            <p:ph idx="1" type="body"/>
          </p:nvPr>
        </p:nvSpPr>
        <p:spPr>
          <a:xfrm>
            <a:off x="1179226" y="2867025"/>
            <a:ext cx="9833548" cy="344804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2400"/>
              <a:buNone/>
            </a:pPr>
            <a:r>
              <a:rPr lang="en-US" sz="2400">
                <a:solidFill>
                  <a:srgbClr val="000000"/>
                </a:solidFill>
              </a:rPr>
              <a:t>Responses to moral problems can be divided into two broad stages:</a:t>
            </a:r>
            <a:endParaRPr/>
          </a:p>
          <a:p>
            <a:pPr indent="-228600" lvl="0" marL="228600" rtl="0" algn="l">
              <a:lnSpc>
                <a:spcPct val="90000"/>
              </a:lnSpc>
              <a:spcBef>
                <a:spcPts val="1000"/>
              </a:spcBef>
              <a:spcAft>
                <a:spcPts val="0"/>
              </a:spcAft>
              <a:buClr>
                <a:schemeClr val="dk1"/>
              </a:buClr>
              <a:buSzPts val="2400"/>
              <a:buFont typeface="Noto Sans Symbols"/>
              <a:buNone/>
            </a:pPr>
            <a:r>
              <a:t/>
            </a:r>
            <a:endParaRPr sz="2400">
              <a:solidFill>
                <a:srgbClr val="000000"/>
              </a:solidFill>
            </a:endParaRPr>
          </a:p>
          <a:p>
            <a:pPr indent="-407988" lvl="1" marL="865188" rtl="0" algn="l">
              <a:lnSpc>
                <a:spcPct val="90000"/>
              </a:lnSpc>
              <a:spcBef>
                <a:spcPts val="500"/>
              </a:spcBef>
              <a:spcAft>
                <a:spcPts val="0"/>
              </a:spcAft>
              <a:buClr>
                <a:srgbClr val="000000"/>
              </a:buClr>
              <a:buSzPts val="2400"/>
              <a:buNone/>
            </a:pPr>
            <a:r>
              <a:rPr b="1" lang="en-US">
                <a:solidFill>
                  <a:srgbClr val="000000"/>
                </a:solidFill>
              </a:rPr>
              <a:t>Moral Realism (Morality of Constraint)</a:t>
            </a:r>
            <a:endParaRPr/>
          </a:p>
          <a:p>
            <a:pPr indent="-228600" lvl="0" marL="228600" rtl="0" algn="l">
              <a:lnSpc>
                <a:spcPct val="90000"/>
              </a:lnSpc>
              <a:spcBef>
                <a:spcPts val="1000"/>
              </a:spcBef>
              <a:spcAft>
                <a:spcPts val="0"/>
              </a:spcAft>
              <a:buClr>
                <a:srgbClr val="000000"/>
              </a:buClr>
              <a:buSzPts val="2400"/>
              <a:buFont typeface="Calibri"/>
              <a:buNone/>
            </a:pPr>
            <a:r>
              <a:rPr lang="en-US" sz="2400">
                <a:solidFill>
                  <a:srgbClr val="000000"/>
                </a:solidFill>
              </a:rPr>
              <a:t>		Rules are sacred, consequences determine all guilt (age 6)</a:t>
            </a:r>
            <a:endParaRPr/>
          </a:p>
          <a:p>
            <a:pPr indent="-407988" lvl="1" marL="865188" rtl="0" algn="l">
              <a:lnSpc>
                <a:spcPct val="90000"/>
              </a:lnSpc>
              <a:spcBef>
                <a:spcPts val="500"/>
              </a:spcBef>
              <a:spcAft>
                <a:spcPts val="0"/>
              </a:spcAft>
              <a:buClr>
                <a:schemeClr val="dk1"/>
              </a:buClr>
              <a:buSzPts val="2400"/>
              <a:buNone/>
            </a:pPr>
            <a:r>
              <a:t/>
            </a:r>
            <a:endParaRPr>
              <a:solidFill>
                <a:srgbClr val="000000"/>
              </a:solidFill>
            </a:endParaRPr>
          </a:p>
          <a:p>
            <a:pPr indent="-407988" lvl="1" marL="865188" rtl="0" algn="l">
              <a:lnSpc>
                <a:spcPct val="90000"/>
              </a:lnSpc>
              <a:spcBef>
                <a:spcPts val="500"/>
              </a:spcBef>
              <a:spcAft>
                <a:spcPts val="0"/>
              </a:spcAft>
              <a:buClr>
                <a:srgbClr val="000000"/>
              </a:buClr>
              <a:buSzPts val="2400"/>
              <a:buNone/>
            </a:pPr>
            <a:r>
              <a:rPr b="1" lang="en-US">
                <a:solidFill>
                  <a:srgbClr val="000000"/>
                </a:solidFill>
              </a:rPr>
              <a:t>Moral Relativism (Morality of Cooperation)</a:t>
            </a:r>
            <a:endParaRPr/>
          </a:p>
          <a:p>
            <a:pPr indent="-228600" lvl="0" marL="228600" rtl="0" algn="l">
              <a:lnSpc>
                <a:spcPct val="90000"/>
              </a:lnSpc>
              <a:spcBef>
                <a:spcPts val="1000"/>
              </a:spcBef>
              <a:spcAft>
                <a:spcPts val="0"/>
              </a:spcAft>
              <a:buClr>
                <a:srgbClr val="000000"/>
              </a:buClr>
              <a:buSzPts val="2400"/>
              <a:buFont typeface="Calibri"/>
              <a:buNone/>
            </a:pPr>
            <a:r>
              <a:rPr lang="en-US" sz="2400">
                <a:solidFill>
                  <a:srgbClr val="000000"/>
                </a:solidFill>
              </a:rPr>
              <a:t>		Rules are flexible, intent is important in determining guilt (age 12)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txBox="1"/>
          <p:nvPr>
            <p:ph type="title"/>
          </p:nvPr>
        </p:nvSpPr>
        <p:spPr>
          <a:xfrm>
            <a:off x="838200" y="365126"/>
            <a:ext cx="10515600" cy="91022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latin typeface="Calibri"/>
                <a:ea typeface="Calibri"/>
                <a:cs typeface="Calibri"/>
                <a:sym typeface="Calibri"/>
              </a:rPr>
              <a:t>Lawrence Kohlberg</a:t>
            </a:r>
            <a:endParaRPr/>
          </a:p>
        </p:txBody>
      </p:sp>
      <p:sp>
        <p:nvSpPr>
          <p:cNvPr id="98" name="Google Shape;98;p2"/>
          <p:cNvSpPr txBox="1"/>
          <p:nvPr>
            <p:ph idx="1" type="body"/>
          </p:nvPr>
        </p:nvSpPr>
        <p:spPr>
          <a:xfrm>
            <a:off x="838200" y="1387642"/>
            <a:ext cx="10515600" cy="5105232"/>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dk1"/>
              </a:buClr>
              <a:buSzPct val="100000"/>
              <a:buNone/>
            </a:pPr>
            <a:r>
              <a:rPr lang="en-US"/>
              <a:t>Agreed with Piaget, but went further (3 stages)</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a:t>Used 10 “dilemmas” and then asked questions.  The sample comprised 72 Chicago boys aged 10–16 years.</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a:t>Example of story:</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a:t>	In a country in Europe, a poor man named Valjean could find no work, nor could his sister and brother. Without money, he stole food and medicine that they needed. He was captured and sentenced to prison for six years. After a couple of years, he escaped from the prison and went to live in another part of the country under a new name. He saved money and slowly built up a big factory. He gave his workers the highest wages and used most of his profits to build a hospital for people who couldn’t afford good medical care. Twenty years had passed when a tailor recognized the factory owner as being Valjean, the escaped convict whom the police had been looking for back in his hometown.</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77470" lvl="0" marL="228600" rtl="0" algn="l">
              <a:lnSpc>
                <a:spcPct val="90000"/>
              </a:lnSpc>
              <a:spcBef>
                <a:spcPts val="1000"/>
              </a:spcBef>
              <a:spcAft>
                <a:spcPts val="0"/>
              </a:spcAft>
              <a:buClr>
                <a:schemeClr val="dk1"/>
              </a:buClr>
              <a:buSzPct val="100000"/>
              <a:buNone/>
            </a:pPr>
            <a:r>
              <a:t/>
            </a:r>
            <a:endParaRPr/>
          </a:p>
          <a:p>
            <a:pPr indent="-77470"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2" name="Shape 102"/>
        <p:cNvGrpSpPr/>
        <p:nvPr/>
      </p:nvGrpSpPr>
      <p:grpSpPr>
        <a:xfrm>
          <a:off x="0" y="0"/>
          <a:ext cx="0" cy="0"/>
          <a:chOff x="0" y="0"/>
          <a:chExt cx="0" cy="0"/>
        </a:xfrm>
      </p:grpSpPr>
      <p:sp>
        <p:nvSpPr>
          <p:cNvPr id="103" name="Google Shape;103;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4" name="Google Shape;104;p7"/>
          <p:cNvSpPr/>
          <p:nvPr/>
        </p:nvSpPr>
        <p:spPr>
          <a:xfrm flipH="1" rot="-2700000">
            <a:off x="-376156" y="-253670"/>
            <a:ext cx="1827638" cy="1376989"/>
          </a:xfrm>
          <a:custGeom>
            <a:rect b="b" l="l" r="r" t="t"/>
            <a:pathLst>
              <a:path extrusionOk="0" h="1376989" w="1827638">
                <a:moveTo>
                  <a:pt x="0" y="987379"/>
                </a:moveTo>
                <a:lnTo>
                  <a:pt x="987379" y="0"/>
                </a:lnTo>
                <a:lnTo>
                  <a:pt x="1827638" y="840260"/>
                </a:lnTo>
                <a:lnTo>
                  <a:pt x="1827638" y="1376989"/>
                </a:lnTo>
                <a:lnTo>
                  <a:pt x="0" y="1376989"/>
                </a:lnTo>
                <a:close/>
              </a:path>
            </a:pathLst>
          </a:cu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5" name="Google Shape;105;p7"/>
          <p:cNvSpPr/>
          <p:nvPr/>
        </p:nvSpPr>
        <p:spPr>
          <a:xfrm flipH="1" rot="-2700000">
            <a:off x="891641" y="422146"/>
            <a:ext cx="645368" cy="645368"/>
          </a:xfrm>
          <a:prstGeom prst="rect">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6" name="Google Shape;106;p7"/>
          <p:cNvSpPr/>
          <p:nvPr/>
        </p:nvSpPr>
        <p:spPr>
          <a:xfrm flipH="1" rot="-2700000">
            <a:off x="10043482" y="655140"/>
            <a:ext cx="687472" cy="687472"/>
          </a:xfrm>
          <a:prstGeom prst="rect">
            <a:avLst/>
          </a:prstGeom>
          <a:solidFill>
            <a:schemeClr val="accent4">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7" name="Google Shape;107;p7"/>
          <p:cNvSpPr/>
          <p:nvPr/>
        </p:nvSpPr>
        <p:spPr>
          <a:xfrm flipH="1" rot="10800000">
            <a:off x="9356643" y="0"/>
            <a:ext cx="2835357" cy="1480837"/>
          </a:xfrm>
          <a:custGeom>
            <a:rect b="b" l="l" r="r" t="t"/>
            <a:pathLst>
              <a:path extrusionOk="0" h="1480837" w="2835357">
                <a:moveTo>
                  <a:pt x="2835357" y="1480837"/>
                </a:moveTo>
                <a:lnTo>
                  <a:pt x="0" y="1480837"/>
                </a:lnTo>
                <a:lnTo>
                  <a:pt x="1552727" y="0"/>
                </a:lnTo>
                <a:lnTo>
                  <a:pt x="2835357" y="1223245"/>
                </a:lnTo>
                <a:close/>
              </a:path>
            </a:pathLst>
          </a:custGeom>
          <a:solidFill>
            <a:schemeClr val="accent4">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8" name="Google Shape;108;p7"/>
          <p:cNvSpPr/>
          <p:nvPr/>
        </p:nvSpPr>
        <p:spPr>
          <a:xfrm flipH="1">
            <a:off x="7976344" y="6115501"/>
            <a:ext cx="1494513" cy="742499"/>
          </a:xfrm>
          <a:prstGeom prst="triangle">
            <a:avLst>
              <a:gd fmla="val 50000" name="adj"/>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Text, application, chat or text message&#10;&#10;Description automatically generated" id="109" name="Google Shape;109;p7"/>
          <p:cNvPicPr preferRelativeResize="0"/>
          <p:nvPr/>
        </p:nvPicPr>
        <p:blipFill rotWithShape="1">
          <a:blip r:embed="rId3">
            <a:alphaModFix/>
          </a:blip>
          <a:srcRect b="0" l="0" r="0" t="0"/>
          <a:stretch/>
        </p:blipFill>
        <p:spPr>
          <a:xfrm>
            <a:off x="2381957" y="643467"/>
            <a:ext cx="7428086" cy="5571065"/>
          </a:xfrm>
          <a:prstGeom prst="rect">
            <a:avLst/>
          </a:prstGeom>
          <a:noFill/>
          <a:ln>
            <a:noFill/>
          </a:ln>
        </p:spPr>
      </p:pic>
      <p:sp>
        <p:nvSpPr>
          <p:cNvPr id="110" name="Google Shape;110;p7"/>
          <p:cNvSpPr/>
          <p:nvPr/>
        </p:nvSpPr>
        <p:spPr>
          <a:xfrm flipH="1">
            <a:off x="7604080" y="6453143"/>
            <a:ext cx="814903" cy="404857"/>
          </a:xfrm>
          <a:prstGeom prst="triangle">
            <a:avLst>
              <a:gd fmla="val 50000" name="adj"/>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4" name="Shape 114"/>
        <p:cNvGrpSpPr/>
        <p:nvPr/>
      </p:nvGrpSpPr>
      <p:grpSpPr>
        <a:xfrm>
          <a:off x="0" y="0"/>
          <a:ext cx="0" cy="0"/>
          <a:chOff x="0" y="0"/>
          <a:chExt cx="0" cy="0"/>
        </a:xfrm>
      </p:grpSpPr>
      <p:sp>
        <p:nvSpPr>
          <p:cNvPr id="115" name="Google Shape;115;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6" name="Google Shape;116;p3"/>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7" name="Google Shape;117;p3"/>
          <p:cNvSpPr/>
          <p:nvPr/>
        </p:nvSpPr>
        <p:spPr>
          <a:xfrm flipH="1" rot="5400000">
            <a:off x="-1410084" y="1410082"/>
            <a:ext cx="6858000" cy="4037836"/>
          </a:xfrm>
          <a:prstGeom prst="rect">
            <a:avLst/>
          </a:prstGeom>
          <a:gradFill>
            <a:gsLst>
              <a:gs pos="0">
                <a:srgbClr val="000000"/>
              </a:gs>
              <a:gs pos="8000">
                <a:srgbClr val="000000"/>
              </a:gs>
              <a:gs pos="100000">
                <a:srgbClr val="2F5496"/>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8" name="Google Shape;118;p3"/>
          <p:cNvSpPr/>
          <p:nvPr/>
        </p:nvSpPr>
        <p:spPr>
          <a:xfrm flipH="1" rot="5400000">
            <a:off x="-1410085" y="1420219"/>
            <a:ext cx="6857999" cy="4037839"/>
          </a:xfrm>
          <a:prstGeom prst="rect">
            <a:avLst/>
          </a:prstGeom>
          <a:gradFill>
            <a:gsLst>
              <a:gs pos="0">
                <a:srgbClr val="000000">
                  <a:alpha val="0"/>
                </a:srgbClr>
              </a:gs>
              <a:gs pos="99000">
                <a:srgbClr val="4472C4">
                  <a:alpha val="45882"/>
                </a:srgbClr>
              </a:gs>
              <a:gs pos="100000">
                <a:srgbClr val="4472C4">
                  <a:alpha val="45882"/>
                </a:srgbClr>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3"/>
          <p:cNvSpPr/>
          <p:nvPr/>
        </p:nvSpPr>
        <p:spPr>
          <a:xfrm flipH="1" rot="5400000">
            <a:off x="767923" y="3588085"/>
            <a:ext cx="2501979" cy="4037841"/>
          </a:xfrm>
          <a:prstGeom prst="rect">
            <a:avLst/>
          </a:prstGeom>
          <a:gradFill>
            <a:gsLst>
              <a:gs pos="0">
                <a:srgbClr val="4472C4">
                  <a:alpha val="28627"/>
                </a:srgbClr>
              </a:gs>
              <a:gs pos="2000">
                <a:srgbClr val="4472C4">
                  <a:alpha val="28627"/>
                </a:srgbClr>
              </a:gs>
              <a:gs pos="100000">
                <a:srgbClr val="000000">
                  <a:alpha val="29803"/>
                </a:srgbClr>
              </a:gs>
            </a:gsLst>
            <a:lin ang="7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0" name="Google Shape;120;p3"/>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4472C4">
                  <a:alpha val="42745"/>
                </a:srgbClr>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1" name="Google Shape;121;p3"/>
          <p:cNvSpPr/>
          <p:nvPr/>
        </p:nvSpPr>
        <p:spPr>
          <a:xfrm flipH="1" rot="5400000">
            <a:off x="-1410093" y="1399943"/>
            <a:ext cx="6858003" cy="4037835"/>
          </a:xfrm>
          <a:prstGeom prst="rect">
            <a:avLst/>
          </a:prstGeom>
          <a:gradFill>
            <a:gsLst>
              <a:gs pos="0">
                <a:srgbClr val="000000">
                  <a:alpha val="0"/>
                </a:srgbClr>
              </a:gs>
              <a:gs pos="99000">
                <a:srgbClr val="8DA9DB">
                  <a:alpha val="10980"/>
                </a:srgbClr>
              </a:gs>
              <a:gs pos="100000">
                <a:srgbClr val="8DA9DB">
                  <a:alpha val="10980"/>
                </a:srgbClr>
              </a:gs>
            </a:gsLst>
            <a:lin ang="7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2" name="Google Shape;122;p3"/>
          <p:cNvSpPr txBox="1"/>
          <p:nvPr>
            <p:ph type="title"/>
          </p:nvPr>
        </p:nvSpPr>
        <p:spPr>
          <a:xfrm>
            <a:off x="120315" y="586855"/>
            <a:ext cx="3780657" cy="338749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4000"/>
              <a:buFont typeface="Calibri"/>
              <a:buNone/>
            </a:pPr>
            <a:r>
              <a:rPr b="1" lang="en-US" sz="4000">
                <a:solidFill>
                  <a:srgbClr val="FFFFFF"/>
                </a:solidFill>
                <a:latin typeface="Calibri"/>
                <a:ea typeface="Calibri"/>
                <a:cs typeface="Calibri"/>
                <a:sym typeface="Calibri"/>
              </a:rPr>
              <a:t>Level 1</a:t>
            </a:r>
            <a:br>
              <a:rPr b="1" lang="en-US" sz="4000">
                <a:solidFill>
                  <a:srgbClr val="FFFFFF"/>
                </a:solidFill>
                <a:latin typeface="Calibri"/>
                <a:ea typeface="Calibri"/>
                <a:cs typeface="Calibri"/>
                <a:sym typeface="Calibri"/>
              </a:rPr>
            </a:br>
            <a:br>
              <a:rPr b="1" lang="en-US" sz="4000">
                <a:solidFill>
                  <a:srgbClr val="FFFFFF"/>
                </a:solidFill>
                <a:latin typeface="Calibri"/>
                <a:ea typeface="Calibri"/>
                <a:cs typeface="Calibri"/>
                <a:sym typeface="Calibri"/>
              </a:rPr>
            </a:br>
            <a:r>
              <a:rPr b="1" lang="en-US" sz="4000">
                <a:solidFill>
                  <a:srgbClr val="FFFFFF"/>
                </a:solidFill>
                <a:latin typeface="Calibri"/>
                <a:ea typeface="Calibri"/>
                <a:cs typeface="Calibri"/>
                <a:sym typeface="Calibri"/>
              </a:rPr>
              <a:t> Preconventional Morality</a:t>
            </a:r>
            <a:endParaRPr/>
          </a:p>
        </p:txBody>
      </p:sp>
      <p:sp>
        <p:nvSpPr>
          <p:cNvPr id="123" name="Google Shape;123;p3"/>
          <p:cNvSpPr txBox="1"/>
          <p:nvPr>
            <p:ph idx="1" type="body"/>
          </p:nvPr>
        </p:nvSpPr>
        <p:spPr>
          <a:xfrm>
            <a:off x="4443663" y="649480"/>
            <a:ext cx="7427495" cy="5546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b="1" sz="2000"/>
          </a:p>
          <a:p>
            <a:pPr indent="0" lvl="0" marL="0" rtl="0" algn="l">
              <a:lnSpc>
                <a:spcPct val="90000"/>
              </a:lnSpc>
              <a:spcBef>
                <a:spcPts val="1000"/>
              </a:spcBef>
              <a:spcAft>
                <a:spcPts val="0"/>
              </a:spcAft>
              <a:buClr>
                <a:schemeClr val="dk1"/>
              </a:buClr>
              <a:buSzPts val="2800"/>
              <a:buNone/>
            </a:pPr>
            <a:r>
              <a:rPr b="1" lang="en-US"/>
              <a:t>Stage 1. Obedience and Punishment Orientation</a:t>
            </a:r>
            <a:r>
              <a:rPr lang="en-US"/>
              <a:t>. </a:t>
            </a:r>
            <a:endParaRPr/>
          </a:p>
          <a:p>
            <a:pPr indent="0" lvl="0" marL="0" rtl="0" algn="l">
              <a:lnSpc>
                <a:spcPct val="90000"/>
              </a:lnSpc>
              <a:spcBef>
                <a:spcPts val="1000"/>
              </a:spcBef>
              <a:spcAft>
                <a:spcPts val="0"/>
              </a:spcAft>
              <a:buClr>
                <a:schemeClr val="dk1"/>
              </a:buClr>
              <a:buSzPts val="2800"/>
              <a:buNone/>
            </a:pPr>
            <a:r>
              <a:rPr lang="en-US"/>
              <a:t>The individual is good in order to avoid being punished. If a person is punished, they must have done wrong.</a:t>
            </a:r>
            <a:endParaRPr/>
          </a:p>
          <a:p>
            <a:pPr indent="0" lvl="0" marL="0" rtl="0" algn="l">
              <a:lnSpc>
                <a:spcPct val="90000"/>
              </a:lnSpc>
              <a:spcBef>
                <a:spcPts val="1000"/>
              </a:spcBef>
              <a:spcAft>
                <a:spcPts val="0"/>
              </a:spcAft>
              <a:buClr>
                <a:schemeClr val="dk1"/>
              </a:buClr>
              <a:buSzPts val="2800"/>
              <a:buNone/>
            </a:pPr>
            <a:r>
              <a:t/>
            </a:r>
            <a:endParaRPr b="1"/>
          </a:p>
          <a:p>
            <a:pPr indent="0" lvl="0" marL="0" rtl="0" algn="l">
              <a:lnSpc>
                <a:spcPct val="90000"/>
              </a:lnSpc>
              <a:spcBef>
                <a:spcPts val="1000"/>
              </a:spcBef>
              <a:spcAft>
                <a:spcPts val="0"/>
              </a:spcAft>
              <a:buClr>
                <a:schemeClr val="dk1"/>
              </a:buClr>
              <a:buSzPts val="2800"/>
              <a:buNone/>
            </a:pPr>
            <a:r>
              <a:rPr b="1" lang="en-US"/>
              <a:t>Stage 2. Individualism and Exchange</a:t>
            </a:r>
            <a:r>
              <a:rPr lang="en-US"/>
              <a:t>. </a:t>
            </a:r>
            <a:endParaRPr/>
          </a:p>
          <a:p>
            <a:pPr indent="0" lvl="0" marL="0" rtl="0" algn="l">
              <a:lnSpc>
                <a:spcPct val="90000"/>
              </a:lnSpc>
              <a:spcBef>
                <a:spcPts val="1000"/>
              </a:spcBef>
              <a:spcAft>
                <a:spcPts val="0"/>
              </a:spcAft>
              <a:buClr>
                <a:schemeClr val="dk1"/>
              </a:buClr>
              <a:buSzPts val="2800"/>
              <a:buNone/>
            </a:pPr>
            <a:r>
              <a:rPr lang="en-US"/>
              <a:t>The individual recognizes that there is not just one right view that is handed down by the authorities. Different individuals have different viewpoints.</a:t>
            </a:r>
            <a:endParaRPr/>
          </a:p>
          <a:p>
            <a:pPr indent="-101600" lvl="0" marL="22860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7" name="Shape 127"/>
        <p:cNvGrpSpPr/>
        <p:nvPr/>
      </p:nvGrpSpPr>
      <p:grpSpPr>
        <a:xfrm>
          <a:off x="0" y="0"/>
          <a:ext cx="0" cy="0"/>
          <a:chOff x="0" y="0"/>
          <a:chExt cx="0" cy="0"/>
        </a:xfrm>
      </p:grpSpPr>
      <p:sp>
        <p:nvSpPr>
          <p:cNvPr id="128" name="Google Shape;128;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9" name="Google Shape;129;p4"/>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0" name="Google Shape;130;p4"/>
          <p:cNvSpPr/>
          <p:nvPr/>
        </p:nvSpPr>
        <p:spPr>
          <a:xfrm flipH="1" rot="5400000">
            <a:off x="-1410084" y="1410082"/>
            <a:ext cx="6858000" cy="4037836"/>
          </a:xfrm>
          <a:prstGeom prst="rect">
            <a:avLst/>
          </a:prstGeom>
          <a:gradFill>
            <a:gsLst>
              <a:gs pos="0">
                <a:srgbClr val="000000"/>
              </a:gs>
              <a:gs pos="8000">
                <a:srgbClr val="000000"/>
              </a:gs>
              <a:gs pos="100000">
                <a:srgbClr val="2F5496"/>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1" name="Google Shape;131;p4"/>
          <p:cNvSpPr/>
          <p:nvPr/>
        </p:nvSpPr>
        <p:spPr>
          <a:xfrm flipH="1" rot="5400000">
            <a:off x="-1410085" y="1420219"/>
            <a:ext cx="6857999" cy="4037839"/>
          </a:xfrm>
          <a:prstGeom prst="rect">
            <a:avLst/>
          </a:prstGeom>
          <a:gradFill>
            <a:gsLst>
              <a:gs pos="0">
                <a:srgbClr val="000000">
                  <a:alpha val="0"/>
                </a:srgbClr>
              </a:gs>
              <a:gs pos="99000">
                <a:srgbClr val="4472C4">
                  <a:alpha val="45882"/>
                </a:srgbClr>
              </a:gs>
              <a:gs pos="100000">
                <a:srgbClr val="4472C4">
                  <a:alpha val="45882"/>
                </a:srgbClr>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2" name="Google Shape;132;p4"/>
          <p:cNvSpPr/>
          <p:nvPr/>
        </p:nvSpPr>
        <p:spPr>
          <a:xfrm flipH="1" rot="5400000">
            <a:off x="767923" y="3588085"/>
            <a:ext cx="2501979" cy="4037841"/>
          </a:xfrm>
          <a:prstGeom prst="rect">
            <a:avLst/>
          </a:prstGeom>
          <a:gradFill>
            <a:gsLst>
              <a:gs pos="0">
                <a:srgbClr val="4472C4">
                  <a:alpha val="28627"/>
                </a:srgbClr>
              </a:gs>
              <a:gs pos="2000">
                <a:srgbClr val="4472C4">
                  <a:alpha val="28627"/>
                </a:srgbClr>
              </a:gs>
              <a:gs pos="100000">
                <a:srgbClr val="000000">
                  <a:alpha val="29803"/>
                </a:srgbClr>
              </a:gs>
            </a:gsLst>
            <a:lin ang="7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3" name="Google Shape;133;p4"/>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4472C4">
                  <a:alpha val="42745"/>
                </a:srgbClr>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4" name="Google Shape;134;p4"/>
          <p:cNvSpPr/>
          <p:nvPr/>
        </p:nvSpPr>
        <p:spPr>
          <a:xfrm flipH="1" rot="5400000">
            <a:off x="-1410093" y="1399943"/>
            <a:ext cx="6858003" cy="4037835"/>
          </a:xfrm>
          <a:prstGeom prst="rect">
            <a:avLst/>
          </a:prstGeom>
          <a:gradFill>
            <a:gsLst>
              <a:gs pos="0">
                <a:srgbClr val="000000">
                  <a:alpha val="0"/>
                </a:srgbClr>
              </a:gs>
              <a:gs pos="99000">
                <a:srgbClr val="8DA9DB">
                  <a:alpha val="10980"/>
                </a:srgbClr>
              </a:gs>
              <a:gs pos="100000">
                <a:srgbClr val="8DA9DB">
                  <a:alpha val="10980"/>
                </a:srgbClr>
              </a:gs>
            </a:gsLst>
            <a:lin ang="7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5" name="Google Shape;135;p4"/>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4000"/>
              <a:buFont typeface="Calibri"/>
              <a:buNone/>
            </a:pPr>
            <a:r>
              <a:rPr b="1" lang="en-US" sz="4000">
                <a:solidFill>
                  <a:srgbClr val="FFFFFF"/>
                </a:solidFill>
                <a:latin typeface="Calibri"/>
                <a:ea typeface="Calibri"/>
                <a:cs typeface="Calibri"/>
                <a:sym typeface="Calibri"/>
              </a:rPr>
              <a:t>Level 2</a:t>
            </a:r>
            <a:br>
              <a:rPr b="1" lang="en-US" sz="4000">
                <a:solidFill>
                  <a:srgbClr val="FFFFFF"/>
                </a:solidFill>
                <a:latin typeface="Calibri"/>
                <a:ea typeface="Calibri"/>
                <a:cs typeface="Calibri"/>
                <a:sym typeface="Calibri"/>
              </a:rPr>
            </a:br>
            <a:br>
              <a:rPr b="1" lang="en-US" sz="4000">
                <a:solidFill>
                  <a:srgbClr val="FFFFFF"/>
                </a:solidFill>
                <a:latin typeface="Calibri"/>
                <a:ea typeface="Calibri"/>
                <a:cs typeface="Calibri"/>
                <a:sym typeface="Calibri"/>
              </a:rPr>
            </a:br>
            <a:r>
              <a:rPr b="1" lang="en-US" sz="4000">
                <a:solidFill>
                  <a:srgbClr val="FFFFFF"/>
                </a:solidFill>
                <a:latin typeface="Calibri"/>
                <a:ea typeface="Calibri"/>
                <a:cs typeface="Calibri"/>
                <a:sym typeface="Calibri"/>
              </a:rPr>
              <a:t>Conventional Morality</a:t>
            </a:r>
            <a:endParaRPr/>
          </a:p>
        </p:txBody>
      </p:sp>
      <p:sp>
        <p:nvSpPr>
          <p:cNvPr id="136" name="Google Shape;136;p4"/>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Stage 3. Good Interpersonal Relationships</a:t>
            </a:r>
            <a:r>
              <a:rPr lang="en-US"/>
              <a:t>. </a:t>
            </a:r>
            <a:endParaRPr/>
          </a:p>
          <a:p>
            <a:pPr indent="0" lvl="0" marL="0" rtl="0" algn="l">
              <a:lnSpc>
                <a:spcPct val="90000"/>
              </a:lnSpc>
              <a:spcBef>
                <a:spcPts val="1000"/>
              </a:spcBef>
              <a:spcAft>
                <a:spcPts val="0"/>
              </a:spcAft>
              <a:buClr>
                <a:schemeClr val="dk1"/>
              </a:buClr>
              <a:buSzPts val="2800"/>
              <a:buNone/>
            </a:pPr>
            <a:r>
              <a:rPr lang="en-US"/>
              <a:t>The individual wants to be seen as a good person by others. Looks for the approval of others.</a:t>
            </a:r>
            <a:endParaRPr/>
          </a:p>
          <a:p>
            <a:pPr indent="0" lvl="0" marL="0" rtl="0" algn="l">
              <a:lnSpc>
                <a:spcPct val="90000"/>
              </a:lnSpc>
              <a:spcBef>
                <a:spcPts val="1000"/>
              </a:spcBef>
              <a:spcAft>
                <a:spcPts val="0"/>
              </a:spcAft>
              <a:buClr>
                <a:schemeClr val="dk1"/>
              </a:buClr>
              <a:buSzPts val="2800"/>
              <a:buNone/>
            </a:pPr>
            <a:r>
              <a:t/>
            </a:r>
            <a:endParaRPr b="1"/>
          </a:p>
          <a:p>
            <a:pPr indent="0" lvl="0" marL="0" rtl="0" algn="l">
              <a:lnSpc>
                <a:spcPct val="90000"/>
              </a:lnSpc>
              <a:spcBef>
                <a:spcPts val="1000"/>
              </a:spcBef>
              <a:spcAft>
                <a:spcPts val="0"/>
              </a:spcAft>
              <a:buClr>
                <a:schemeClr val="dk1"/>
              </a:buClr>
              <a:buSzPts val="2800"/>
              <a:buNone/>
            </a:pPr>
            <a:r>
              <a:rPr b="1" lang="en-US"/>
              <a:t>Stage 4. Maintaining the Social Order</a:t>
            </a:r>
            <a:r>
              <a:rPr lang="en-US"/>
              <a:t>. </a:t>
            </a:r>
            <a:endParaRPr/>
          </a:p>
          <a:p>
            <a:pPr indent="0" lvl="0" marL="0" rtl="0" algn="l">
              <a:lnSpc>
                <a:spcPct val="90000"/>
              </a:lnSpc>
              <a:spcBef>
                <a:spcPts val="1000"/>
              </a:spcBef>
              <a:spcAft>
                <a:spcPts val="0"/>
              </a:spcAft>
              <a:buClr>
                <a:schemeClr val="dk1"/>
              </a:buClr>
              <a:buSzPts val="2800"/>
              <a:buNone/>
            </a:pPr>
            <a:r>
              <a:rPr lang="en-US"/>
              <a:t>The individual becomes aware of the wider rules of society, so judgments concern obeying the rules in order to uphold the law and to avoid guilt.</a:t>
            </a:r>
            <a:endParaRPr/>
          </a:p>
          <a:p>
            <a:pPr indent="-101600" lvl="0" marL="22860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0" name="Shape 140"/>
        <p:cNvGrpSpPr/>
        <p:nvPr/>
      </p:nvGrpSpPr>
      <p:grpSpPr>
        <a:xfrm>
          <a:off x="0" y="0"/>
          <a:ext cx="0" cy="0"/>
          <a:chOff x="0" y="0"/>
          <a:chExt cx="0" cy="0"/>
        </a:xfrm>
      </p:grpSpPr>
      <p:sp>
        <p:nvSpPr>
          <p:cNvPr id="141" name="Google Shape;141;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2" name="Google Shape;142;p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3" name="Google Shape;143;p5"/>
          <p:cNvSpPr/>
          <p:nvPr/>
        </p:nvSpPr>
        <p:spPr>
          <a:xfrm flipH="1" rot="5400000">
            <a:off x="-1410084" y="1410082"/>
            <a:ext cx="6858000" cy="4037836"/>
          </a:xfrm>
          <a:prstGeom prst="rect">
            <a:avLst/>
          </a:prstGeom>
          <a:gradFill>
            <a:gsLst>
              <a:gs pos="0">
                <a:srgbClr val="000000"/>
              </a:gs>
              <a:gs pos="8000">
                <a:srgbClr val="000000"/>
              </a:gs>
              <a:gs pos="100000">
                <a:srgbClr val="2F5496"/>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4" name="Google Shape;144;p5"/>
          <p:cNvSpPr/>
          <p:nvPr/>
        </p:nvSpPr>
        <p:spPr>
          <a:xfrm flipH="1" rot="5400000">
            <a:off x="-1410085" y="1420219"/>
            <a:ext cx="6857999" cy="4037839"/>
          </a:xfrm>
          <a:prstGeom prst="rect">
            <a:avLst/>
          </a:prstGeom>
          <a:gradFill>
            <a:gsLst>
              <a:gs pos="0">
                <a:srgbClr val="000000">
                  <a:alpha val="0"/>
                </a:srgbClr>
              </a:gs>
              <a:gs pos="99000">
                <a:srgbClr val="4472C4">
                  <a:alpha val="45882"/>
                </a:srgbClr>
              </a:gs>
              <a:gs pos="100000">
                <a:srgbClr val="4472C4">
                  <a:alpha val="45882"/>
                </a:srgbClr>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5" name="Google Shape;145;p5"/>
          <p:cNvSpPr/>
          <p:nvPr/>
        </p:nvSpPr>
        <p:spPr>
          <a:xfrm flipH="1" rot="5400000">
            <a:off x="767923" y="3588085"/>
            <a:ext cx="2501979" cy="4037841"/>
          </a:xfrm>
          <a:prstGeom prst="rect">
            <a:avLst/>
          </a:prstGeom>
          <a:gradFill>
            <a:gsLst>
              <a:gs pos="0">
                <a:srgbClr val="4472C4">
                  <a:alpha val="28627"/>
                </a:srgbClr>
              </a:gs>
              <a:gs pos="2000">
                <a:srgbClr val="4472C4">
                  <a:alpha val="28627"/>
                </a:srgbClr>
              </a:gs>
              <a:gs pos="100000">
                <a:srgbClr val="000000">
                  <a:alpha val="29803"/>
                </a:srgbClr>
              </a:gs>
            </a:gsLst>
            <a:lin ang="7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6" name="Google Shape;146;p5"/>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4472C4">
                  <a:alpha val="42745"/>
                </a:srgbClr>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7" name="Google Shape;147;p5"/>
          <p:cNvSpPr/>
          <p:nvPr/>
        </p:nvSpPr>
        <p:spPr>
          <a:xfrm flipH="1" rot="5400000">
            <a:off x="-1410093" y="1399943"/>
            <a:ext cx="6858003" cy="4037835"/>
          </a:xfrm>
          <a:prstGeom prst="rect">
            <a:avLst/>
          </a:prstGeom>
          <a:gradFill>
            <a:gsLst>
              <a:gs pos="0">
                <a:srgbClr val="000000">
                  <a:alpha val="0"/>
                </a:srgbClr>
              </a:gs>
              <a:gs pos="99000">
                <a:srgbClr val="8DA9DB">
                  <a:alpha val="10980"/>
                </a:srgbClr>
              </a:gs>
              <a:gs pos="100000">
                <a:srgbClr val="8DA9DB">
                  <a:alpha val="10980"/>
                </a:srgbClr>
              </a:gs>
            </a:gsLst>
            <a:lin ang="7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8" name="Google Shape;148;p5"/>
          <p:cNvSpPr txBox="1"/>
          <p:nvPr>
            <p:ph type="title"/>
          </p:nvPr>
        </p:nvSpPr>
        <p:spPr>
          <a:xfrm>
            <a:off x="88233" y="586855"/>
            <a:ext cx="3898680" cy="338749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4000"/>
              <a:buFont typeface="Calibri"/>
              <a:buNone/>
            </a:pPr>
            <a:r>
              <a:rPr b="1" lang="en-US" sz="4000">
                <a:solidFill>
                  <a:srgbClr val="FFFFFF"/>
                </a:solidFill>
                <a:latin typeface="Calibri"/>
                <a:ea typeface="Calibri"/>
                <a:cs typeface="Calibri"/>
                <a:sym typeface="Calibri"/>
              </a:rPr>
              <a:t>Level 3</a:t>
            </a:r>
            <a:br>
              <a:rPr b="1" lang="en-US" sz="4000">
                <a:solidFill>
                  <a:srgbClr val="FFFFFF"/>
                </a:solidFill>
                <a:latin typeface="Calibri"/>
                <a:ea typeface="Calibri"/>
                <a:cs typeface="Calibri"/>
                <a:sym typeface="Calibri"/>
              </a:rPr>
            </a:br>
            <a:r>
              <a:rPr b="1" lang="en-US" sz="4000">
                <a:solidFill>
                  <a:srgbClr val="FFFFFF"/>
                </a:solidFill>
                <a:latin typeface="Calibri"/>
                <a:ea typeface="Calibri"/>
                <a:cs typeface="Calibri"/>
                <a:sym typeface="Calibri"/>
              </a:rPr>
              <a:t> Postconventional Morality</a:t>
            </a:r>
            <a:endParaRPr/>
          </a:p>
        </p:txBody>
      </p:sp>
      <p:sp>
        <p:nvSpPr>
          <p:cNvPr id="149" name="Google Shape;149;p5"/>
          <p:cNvSpPr txBox="1"/>
          <p:nvPr>
            <p:ph idx="1" type="body"/>
          </p:nvPr>
        </p:nvSpPr>
        <p:spPr>
          <a:xfrm>
            <a:off x="4435642" y="649480"/>
            <a:ext cx="7363325" cy="554604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None/>
            </a:pPr>
            <a:r>
              <a:rPr b="1" lang="en-US"/>
              <a:t>Stage 5. Social Contract and Individual Rights</a:t>
            </a:r>
            <a:r>
              <a:rPr lang="en-US"/>
              <a:t>. Rules are good, but they may work against the interests of individuals.  </a:t>
            </a:r>
            <a:endParaRPr/>
          </a:p>
          <a:p>
            <a:pPr indent="0" lvl="0" marL="0" rtl="0" algn="l">
              <a:lnSpc>
                <a:spcPct val="90000"/>
              </a:lnSpc>
              <a:spcBef>
                <a:spcPts val="1000"/>
              </a:spcBef>
              <a:spcAft>
                <a:spcPts val="0"/>
              </a:spcAft>
              <a:buClr>
                <a:schemeClr val="dk1"/>
              </a:buClr>
              <a:buSzPts val="2800"/>
              <a:buNone/>
            </a:pPr>
            <a:r>
              <a:t/>
            </a:r>
            <a:endParaRPr b="1"/>
          </a:p>
          <a:p>
            <a:pPr indent="0" lvl="0" marL="0" rtl="0" algn="l">
              <a:lnSpc>
                <a:spcPct val="90000"/>
              </a:lnSpc>
              <a:spcBef>
                <a:spcPts val="1000"/>
              </a:spcBef>
              <a:spcAft>
                <a:spcPts val="0"/>
              </a:spcAft>
              <a:buClr>
                <a:schemeClr val="dk1"/>
              </a:buClr>
              <a:buSzPts val="2800"/>
              <a:buNone/>
            </a:pPr>
            <a:r>
              <a:rPr b="1" lang="en-US"/>
              <a:t>Stage 6. Universal Principles</a:t>
            </a:r>
            <a:r>
              <a:rPr lang="en-US"/>
              <a:t>. </a:t>
            </a:r>
            <a:endParaRPr/>
          </a:p>
          <a:p>
            <a:pPr indent="0" lvl="0" marL="0" rtl="0" algn="l">
              <a:lnSpc>
                <a:spcPct val="90000"/>
              </a:lnSpc>
              <a:spcBef>
                <a:spcPts val="1000"/>
              </a:spcBef>
              <a:spcAft>
                <a:spcPts val="0"/>
              </a:spcAft>
              <a:buClr>
                <a:schemeClr val="dk1"/>
              </a:buClr>
              <a:buSzPts val="2800"/>
              <a:buNone/>
            </a:pPr>
            <a:r>
              <a:rPr lang="en-US"/>
              <a:t>Individual has developed their own set of moral guidelines which may or may not fit the law. The principles apply to everyone.</a:t>
            </a:r>
            <a:endParaRPr/>
          </a:p>
          <a:p>
            <a:pPr indent="0" lvl="0" marL="0" rtl="0" algn="l">
              <a:lnSpc>
                <a:spcPct val="90000"/>
              </a:lnSpc>
              <a:spcBef>
                <a:spcPts val="1000"/>
              </a:spcBef>
              <a:spcAft>
                <a:spcPts val="0"/>
              </a:spcAft>
              <a:buClr>
                <a:schemeClr val="dk1"/>
              </a:buClr>
              <a:buSzPts val="2800"/>
              <a:buNone/>
            </a:pPr>
            <a:r>
              <a:rPr lang="en-US"/>
              <a:t>E.g., human rights, justice, and equality.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6"/>
          <p:cNvSpPr txBox="1"/>
          <p:nvPr>
            <p:ph type="title"/>
          </p:nvPr>
        </p:nvSpPr>
        <p:spPr>
          <a:xfrm>
            <a:off x="838200" y="365126"/>
            <a:ext cx="10515600" cy="77386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latin typeface="Calibri"/>
                <a:ea typeface="Calibri"/>
                <a:cs typeface="Calibri"/>
                <a:sym typeface="Calibri"/>
              </a:rPr>
              <a:t>Possible Responses to Dilemma</a:t>
            </a:r>
            <a:endParaRPr/>
          </a:p>
        </p:txBody>
      </p:sp>
      <p:sp>
        <p:nvSpPr>
          <p:cNvPr id="155" name="Google Shape;155;p6"/>
          <p:cNvSpPr txBox="1"/>
          <p:nvPr>
            <p:ph idx="1" type="body"/>
          </p:nvPr>
        </p:nvSpPr>
        <p:spPr>
          <a:xfrm>
            <a:off x="721895" y="1387642"/>
            <a:ext cx="10812379" cy="4789321"/>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90000"/>
              </a:lnSpc>
              <a:spcBef>
                <a:spcPts val="0"/>
              </a:spcBef>
              <a:spcAft>
                <a:spcPts val="0"/>
              </a:spcAft>
              <a:buClr>
                <a:schemeClr val="dk1"/>
              </a:buClr>
              <a:buSzPct val="100000"/>
              <a:buNone/>
            </a:pPr>
            <a:r>
              <a:rPr lang="en-US" u="sng"/>
              <a:t>Preconventional Morality</a:t>
            </a:r>
            <a:r>
              <a:rPr lang="en-US"/>
              <a:t>:</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a:t>Avoids punishment: “The tailor will be in trouble if he doesn’t tell the police.” (Stage 1)</a:t>
            </a:r>
            <a:endParaRPr/>
          </a:p>
          <a:p>
            <a:pPr indent="0" lvl="0" marL="0" rtl="0" algn="l">
              <a:lnSpc>
                <a:spcPct val="90000"/>
              </a:lnSpc>
              <a:spcBef>
                <a:spcPts val="1000"/>
              </a:spcBef>
              <a:spcAft>
                <a:spcPts val="0"/>
              </a:spcAft>
              <a:buClr>
                <a:schemeClr val="dk1"/>
              </a:buClr>
              <a:buSzPct val="100000"/>
              <a:buNone/>
            </a:pPr>
            <a:r>
              <a:rPr lang="en-US"/>
              <a:t>Gains rewards: “The tailor may get a reward for turning in a criminal.” (Stage 2)</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u="sng"/>
              <a:t>Conventional Morality</a:t>
            </a:r>
            <a:r>
              <a:rPr lang="en-US"/>
              <a:t>:</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a:t>Gains approval/avoids disapproval: “If you don’t report him, everyone will think you are just as much a criminal.” (Stage 3)</a:t>
            </a:r>
            <a:endParaRPr/>
          </a:p>
          <a:p>
            <a:pPr indent="0" lvl="0" marL="0" rtl="0" algn="l">
              <a:lnSpc>
                <a:spcPct val="90000"/>
              </a:lnSpc>
              <a:spcBef>
                <a:spcPts val="1000"/>
              </a:spcBef>
              <a:spcAft>
                <a:spcPts val="0"/>
              </a:spcAft>
              <a:buClr>
                <a:schemeClr val="dk1"/>
              </a:buClr>
              <a:buSzPct val="100000"/>
              <a:buNone/>
            </a:pPr>
            <a:r>
              <a:rPr lang="en-US"/>
              <a:t>Does duty to society/avoids dishonor or guilt: “There has to be respect for the written law.” (Stage 4)</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u="sng"/>
              <a:t>Postconventional Morality</a:t>
            </a:r>
            <a:r>
              <a:rPr lang="en-US"/>
              <a:t>:</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a:t>Affirms agreed-upon rights: “Although turning Valjean in may not be perfectly just, leaving such decisions up to each person’s judgment would result in greater injustice.” (Stage 5)</a:t>
            </a:r>
            <a:endParaRPr/>
          </a:p>
          <a:p>
            <a:pPr indent="-11747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latin typeface="Calibri"/>
                <a:ea typeface="Calibri"/>
                <a:cs typeface="Calibri"/>
                <a:sym typeface="Calibri"/>
              </a:rPr>
              <a:t>Problems with Kohlberg</a:t>
            </a:r>
            <a:endParaRPr/>
          </a:p>
        </p:txBody>
      </p:sp>
      <p:sp>
        <p:nvSpPr>
          <p:cNvPr id="161" name="Google Shape;161;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Dilemmas are artificial and hypothetical.   People may act differently in real situations.</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Does moral judgement match moral behavior?</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Sample was biased.  Only boys</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Gilligan shows that girls have different focus (more interpersonal)</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 name="Shape 166"/>
        <p:cNvGrpSpPr/>
        <p:nvPr/>
      </p:nvGrpSpPr>
      <p:grpSpPr>
        <a:xfrm>
          <a:off x="0" y="0"/>
          <a:ext cx="0" cy="0"/>
          <a:chOff x="0" y="0"/>
          <a:chExt cx="0" cy="0"/>
        </a:xfrm>
      </p:grpSpPr>
      <p:sp>
        <p:nvSpPr>
          <p:cNvPr id="167" name="Google Shape;167;p9"/>
          <p:cNvSpPr/>
          <p:nvPr/>
        </p:nvSpPr>
        <p:spPr>
          <a:xfrm>
            <a:off x="321564" y="320040"/>
            <a:ext cx="11548872" cy="6217920"/>
          </a:xfrm>
          <a:prstGeom prst="rect">
            <a:avLst/>
          </a:prstGeom>
          <a:solidFill>
            <a:schemeClr val="dk1">
              <a:alpha val="784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8" name="Google Shape;168;p9"/>
          <p:cNvSpPr txBox="1"/>
          <p:nvPr>
            <p:ph type="title"/>
          </p:nvPr>
        </p:nvSpPr>
        <p:spPr>
          <a:xfrm>
            <a:off x="838200" y="963877"/>
            <a:ext cx="3494362" cy="379940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4400"/>
              <a:buFont typeface="Calibri"/>
              <a:buNone/>
            </a:pPr>
            <a:r>
              <a:rPr b="1" lang="en-US">
                <a:solidFill>
                  <a:schemeClr val="accent1"/>
                </a:solidFill>
                <a:latin typeface="Calibri"/>
                <a:ea typeface="Calibri"/>
                <a:cs typeface="Calibri"/>
                <a:sym typeface="Calibri"/>
              </a:rPr>
              <a:t>Gender Differences</a:t>
            </a:r>
            <a:endParaRPr/>
          </a:p>
        </p:txBody>
      </p:sp>
      <p:cxnSp>
        <p:nvCxnSpPr>
          <p:cNvPr id="169" name="Google Shape;169;p9"/>
          <p:cNvCxnSpPr/>
          <p:nvPr/>
        </p:nvCxnSpPr>
        <p:spPr>
          <a:xfrm>
            <a:off x="4654296" y="2057400"/>
            <a:ext cx="0" cy="2743200"/>
          </a:xfrm>
          <a:prstGeom prst="straightConnector1">
            <a:avLst/>
          </a:prstGeom>
          <a:noFill/>
          <a:ln cap="flat" cmpd="sng" w="19050">
            <a:solidFill>
              <a:srgbClr val="262626"/>
            </a:solidFill>
            <a:prstDash val="solid"/>
            <a:miter lim="800000"/>
            <a:headEnd len="sm" w="sm" type="none"/>
            <a:tailEnd len="sm" w="sm" type="none"/>
          </a:ln>
        </p:spPr>
      </p:cxnSp>
      <p:sp>
        <p:nvSpPr>
          <p:cNvPr id="170" name="Google Shape;170;p9"/>
          <p:cNvSpPr txBox="1"/>
          <p:nvPr>
            <p:ph idx="1" type="body"/>
          </p:nvPr>
        </p:nvSpPr>
        <p:spPr>
          <a:xfrm>
            <a:off x="4976031" y="447869"/>
            <a:ext cx="6377769" cy="5805294"/>
          </a:xfrm>
          <a:prstGeom prst="rect">
            <a:avLst/>
          </a:prstGeom>
          <a:noFill/>
          <a:ln>
            <a:noFill/>
          </a:ln>
        </p:spPr>
        <p:txBody>
          <a:bodyPr anchorCtr="0" anchor="ctr" bIns="45700" lIns="91425" spcFirstLastPara="1" rIns="91425" wrap="square" tIns="45700">
            <a:normAutofit/>
          </a:bodyPr>
          <a:lstStyle/>
          <a:p>
            <a:pPr indent="0" lvl="1" marL="457200" rtl="0" algn="l">
              <a:lnSpc>
                <a:spcPct val="90000"/>
              </a:lnSpc>
              <a:spcBef>
                <a:spcPts val="0"/>
              </a:spcBef>
              <a:spcAft>
                <a:spcPts val="0"/>
              </a:spcAft>
              <a:buClr>
                <a:schemeClr val="dk1"/>
              </a:buClr>
              <a:buSzPts val="2400"/>
              <a:buNone/>
            </a:pPr>
            <a:r>
              <a:t/>
            </a:r>
            <a:endParaRPr/>
          </a:p>
          <a:p>
            <a:pPr indent="0" lvl="1" marL="457200" rtl="0" algn="l">
              <a:lnSpc>
                <a:spcPct val="90000"/>
              </a:lnSpc>
              <a:spcBef>
                <a:spcPts val="500"/>
              </a:spcBef>
              <a:spcAft>
                <a:spcPts val="0"/>
              </a:spcAft>
              <a:buClr>
                <a:schemeClr val="dk1"/>
              </a:buClr>
              <a:buSzPts val="2400"/>
              <a:buNone/>
            </a:pPr>
            <a:r>
              <a:rPr lang="en-US"/>
              <a:t>Are there gender differences in morality? Do men and women approach moral dilemmas differently? </a:t>
            </a:r>
            <a:endParaRPr/>
          </a:p>
          <a:p>
            <a:pPr indent="0" lvl="1" marL="457200" rtl="0" algn="l">
              <a:lnSpc>
                <a:spcPct val="90000"/>
              </a:lnSpc>
              <a:spcBef>
                <a:spcPts val="500"/>
              </a:spcBef>
              <a:spcAft>
                <a:spcPts val="0"/>
              </a:spcAft>
              <a:buClr>
                <a:schemeClr val="dk1"/>
              </a:buClr>
              <a:buSzPts val="2400"/>
              <a:buNone/>
            </a:pPr>
            <a:r>
              <a:t/>
            </a:r>
            <a:endParaRPr/>
          </a:p>
          <a:p>
            <a:pPr indent="0" lvl="1" marL="457200" rtl="0" algn="l">
              <a:lnSpc>
                <a:spcPct val="90000"/>
              </a:lnSpc>
              <a:spcBef>
                <a:spcPts val="500"/>
              </a:spcBef>
              <a:spcAft>
                <a:spcPts val="0"/>
              </a:spcAft>
              <a:buClr>
                <a:schemeClr val="dk1"/>
              </a:buClr>
              <a:buSzPts val="2400"/>
              <a:buNone/>
            </a:pPr>
            <a:r>
              <a:rPr lang="en-US"/>
              <a:t>Some suggest:</a:t>
            </a:r>
            <a:endParaRPr/>
          </a:p>
          <a:p>
            <a:pPr indent="0" lvl="1" marL="457200" rtl="0" algn="l">
              <a:lnSpc>
                <a:spcPct val="90000"/>
              </a:lnSpc>
              <a:spcBef>
                <a:spcPts val="500"/>
              </a:spcBef>
              <a:spcAft>
                <a:spcPts val="0"/>
              </a:spcAft>
              <a:buClr>
                <a:schemeClr val="dk1"/>
              </a:buClr>
              <a:buSzPts val="2400"/>
              <a:buNone/>
            </a:pPr>
            <a:r>
              <a:t/>
            </a:r>
            <a:endParaRPr/>
          </a:p>
          <a:p>
            <a:pPr indent="0" lvl="2" marL="914400" rtl="0" algn="l">
              <a:lnSpc>
                <a:spcPct val="90000"/>
              </a:lnSpc>
              <a:spcBef>
                <a:spcPts val="500"/>
              </a:spcBef>
              <a:spcAft>
                <a:spcPts val="0"/>
              </a:spcAft>
              <a:buClr>
                <a:schemeClr val="dk1"/>
              </a:buClr>
              <a:buSzPts val="2400"/>
              <a:buNone/>
            </a:pPr>
            <a:r>
              <a:rPr i="1" lang="en-US" sz="2400"/>
              <a:t>Men: </a:t>
            </a:r>
            <a:r>
              <a:rPr lang="en-US" sz="2400"/>
              <a:t>judgment on abstract concepts (justice, rules, individual rights)</a:t>
            </a:r>
            <a:endParaRPr/>
          </a:p>
          <a:p>
            <a:pPr indent="0" lvl="2" marL="914400" rtl="0" algn="l">
              <a:lnSpc>
                <a:spcPct val="90000"/>
              </a:lnSpc>
              <a:spcBef>
                <a:spcPts val="500"/>
              </a:spcBef>
              <a:spcAft>
                <a:spcPts val="0"/>
              </a:spcAft>
              <a:buClr>
                <a:schemeClr val="dk1"/>
              </a:buClr>
              <a:buSzPts val="2400"/>
              <a:buNone/>
            </a:pPr>
            <a:r>
              <a:t/>
            </a:r>
            <a:endParaRPr sz="2400"/>
          </a:p>
          <a:p>
            <a:pPr indent="0" lvl="2" marL="914400" rtl="0" algn="l">
              <a:lnSpc>
                <a:spcPct val="90000"/>
              </a:lnSpc>
              <a:spcBef>
                <a:spcPts val="500"/>
              </a:spcBef>
              <a:spcAft>
                <a:spcPts val="0"/>
              </a:spcAft>
              <a:buClr>
                <a:schemeClr val="dk1"/>
              </a:buClr>
              <a:buSzPts val="2400"/>
              <a:buNone/>
            </a:pPr>
            <a:r>
              <a:rPr i="1" lang="en-US" sz="2400"/>
              <a:t>Women: </a:t>
            </a:r>
            <a:r>
              <a:rPr lang="en-US" sz="2400"/>
              <a:t>Interpersonal connections and attention to human needs</a:t>
            </a:r>
            <a:endParaRPr/>
          </a:p>
          <a:p>
            <a:pPr indent="0" lvl="1" marL="457200" rtl="0" algn="l">
              <a:lnSpc>
                <a:spcPct val="90000"/>
              </a:lnSpc>
              <a:spcBef>
                <a:spcPts val="500"/>
              </a:spcBef>
              <a:spcAft>
                <a:spcPts val="0"/>
              </a:spcAft>
              <a:buClr>
                <a:schemeClr val="dk1"/>
              </a:buClr>
              <a:buSzPts val="2400"/>
              <a:buNone/>
            </a:pPr>
            <a:r>
              <a:t/>
            </a:r>
            <a:endParaRPr/>
          </a:p>
          <a:p>
            <a:pPr indent="0" lvl="1" marL="457200" rtl="0" algn="l">
              <a:lnSpc>
                <a:spcPct val="90000"/>
              </a:lnSpc>
              <a:spcBef>
                <a:spcPts val="500"/>
              </a:spcBef>
              <a:spcAft>
                <a:spcPts val="0"/>
              </a:spcAft>
              <a:buClr>
                <a:schemeClr val="dk1"/>
              </a:buClr>
              <a:buSzPts val="2400"/>
              <a:buNone/>
            </a:pPr>
            <a:r>
              <a:rPr lang="en-US"/>
              <a:t>Ultimately, findings mixed	</a:t>
            </a:r>
            <a:endParaRPr/>
          </a:p>
          <a:p>
            <a:pPr indent="-76200" lvl="0" marL="228600" rtl="0" algn="l">
              <a:lnSpc>
                <a:spcPct val="90000"/>
              </a:lnSpc>
              <a:spcBef>
                <a:spcPts val="1000"/>
              </a:spcBef>
              <a:spcAft>
                <a:spcPts val="0"/>
              </a:spcAft>
              <a:buClr>
                <a:schemeClr val="dk1"/>
              </a:buClr>
              <a:buSzPts val="2400"/>
              <a:buFont typeface="Calibri"/>
              <a:buNone/>
            </a:pPr>
            <a:r>
              <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2019-03-25T17:05:31Z</dcterms:created>
  <dc:creator>M F</dc:creator>
</cp:coreProperties>
</file>