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</p:sldMasterIdLst>
  <p:notesMasterIdLst>
    <p:notesMasterId r:id="rId24"/>
  </p:notesMasterIdLst>
  <p:handoutMasterIdLst>
    <p:handoutMasterId r:id="rId25"/>
  </p:handoutMasterIdLst>
  <p:sldIdLst>
    <p:sldId id="291" r:id="rId2"/>
    <p:sldId id="261" r:id="rId3"/>
    <p:sldId id="293" r:id="rId4"/>
    <p:sldId id="284" r:id="rId5"/>
    <p:sldId id="285" r:id="rId6"/>
    <p:sldId id="288" r:id="rId7"/>
    <p:sldId id="262" r:id="rId8"/>
    <p:sldId id="287" r:id="rId9"/>
    <p:sldId id="282" r:id="rId10"/>
    <p:sldId id="289" r:id="rId11"/>
    <p:sldId id="274" r:id="rId12"/>
    <p:sldId id="275" r:id="rId13"/>
    <p:sldId id="278" r:id="rId14"/>
    <p:sldId id="290" r:id="rId15"/>
    <p:sldId id="294" r:id="rId16"/>
    <p:sldId id="279" r:id="rId17"/>
    <p:sldId id="276" r:id="rId18"/>
    <p:sldId id="280" r:id="rId19"/>
    <p:sldId id="281" r:id="rId20"/>
    <p:sldId id="264" r:id="rId21"/>
    <p:sldId id="272" r:id="rId22"/>
    <p:sldId id="271" r:id="rId2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94"/>
  </p:normalViewPr>
  <p:slideViewPr>
    <p:cSldViewPr snapToGrid="0" snapToObjects="1"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fld id="{2040D562-1AA3-4A8D-AC33-7998EA729353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fld id="{FA68B383-F6F5-4E0D-88FB-F8D76984E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52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fld id="{ADA0246B-B25D-4A28-9304-E573F5FB5E0A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  <a:cs typeface="+mn-cs"/>
              </a:defRPr>
            </a:lvl1pPr>
          </a:lstStyle>
          <a:p>
            <a:pPr>
              <a:defRPr/>
            </a:pPr>
            <a:fld id="{DF4CC102-B08D-404B-8BB0-30CA64693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52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A6B0C-250C-4884-B680-CCA9AAEB0C89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866AD-28CA-4563-9342-038E043A8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89544-E4C2-43AF-A486-4DA059A5E6F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6472A-888C-40C5-A931-1831EC0752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629E3-6F15-472E-820E-8C76F09DFAEC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7AA1D-6C97-4541-AD84-CEEFE1D0E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00A76-163B-460C-B02B-891CB5E53849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A16BA-1295-41F0-B045-BFB6C7FEC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8D26A-1BD9-4126-8641-8E205B24C0A3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59858-DBE4-400A-8F45-337A1DAA7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784E5-186C-4F01-9106-235D197C5288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D3FAB-26F8-4443-9092-DC6418428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7CC68-5223-4AE5-8415-0D94CC588E33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AB3B0-1D57-4920-89AC-6A70E14104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E21C-0BDD-4CB2-B0B9-2843D39C7B86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DE842-6B84-42F2-B275-7D54413329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71D7B-F78C-42B4-9979-71D29C9C530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A2F3F-9E2C-4E64-9B54-EBAAFBFCB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74F5A-FCCC-46E6-9C1D-9B718732DA72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4F8D-7D0C-4868-A525-C61F8D858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40850-BF67-4497-9794-4CBE0006537F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A7311-E6F9-4D42-9F05-CFED6543B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F4EBE-C4AF-4BA8-ABE2-51D520E8FDC8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30BB3-4D00-4B4D-A3E5-6DB108B46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11E39-6E97-480F-ADC1-05AC60F99D08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BA1AD-E670-4A2B-96E6-E687B94379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80B0C-EA48-41B7-A046-EF2328A5CE35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F408F-9690-403C-854B-BE54BBE0C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BB46823-EC6D-4372-9226-97F17809B4AF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6EBDC8E-02F1-4E6E-9185-4D2520BD8A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6" r:id="rId2"/>
    <p:sldLayoutId id="2147483815" r:id="rId3"/>
    <p:sldLayoutId id="2147483814" r:id="rId4"/>
    <p:sldLayoutId id="2147483813" r:id="rId5"/>
    <p:sldLayoutId id="2147483812" r:id="rId6"/>
    <p:sldLayoutId id="2147483811" r:id="rId7"/>
    <p:sldLayoutId id="2147483810" r:id="rId8"/>
    <p:sldLayoutId id="2147483809" r:id="rId9"/>
    <p:sldLayoutId id="2147483808" r:id="rId10"/>
    <p:sldLayoutId id="2147483807" r:id="rId11"/>
    <p:sldLayoutId id="2147483806" r:id="rId12"/>
    <p:sldLayoutId id="2147483805" r:id="rId13"/>
    <p:sldLayoutId id="2147483804" r:id="rId1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nature, photo, crater, black&#10;&#10;Description generated with very high confidence">
            <a:extLst>
              <a:ext uri="{FF2B5EF4-FFF2-40B4-BE49-F238E27FC236}">
                <a16:creationId xmlns:a16="http://schemas.microsoft.com/office/drawing/2014/main" id="{EB3A9674-1E68-4911-8F7E-D391FB5A1D3C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270861" y="118820"/>
            <a:ext cx="6085668" cy="6519621"/>
          </a:xfrm>
        </p:spPr>
      </p:pic>
    </p:spTree>
    <p:extLst>
      <p:ext uri="{BB962C8B-B14F-4D97-AF65-F5344CB8AC3E}">
        <p14:creationId xmlns:p14="http://schemas.microsoft.com/office/powerpoint/2010/main" val="4210069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9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8700" y="559407"/>
            <a:ext cx="4945891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 descr="A picture containing outdoor object, star&#10;&#10;Description generated with very high confidence">
            <a:extLst>
              <a:ext uri="{FF2B5EF4-FFF2-40B4-BE49-F238E27FC236}">
                <a16:creationId xmlns:a16="http://schemas.microsoft.com/office/drawing/2014/main" id="{A44F0B34-E71D-4021-A2A5-AD1CB7E9C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661" r="26062" b="1"/>
          <a:stretch/>
        </p:blipFill>
        <p:spPr>
          <a:xfrm>
            <a:off x="3962781" y="722376"/>
            <a:ext cx="4697730" cy="5413248"/>
          </a:xfrm>
          <a:prstGeom prst="rect">
            <a:avLst/>
          </a:prstGeom>
          <a:effectLst/>
        </p:spPr>
      </p:pic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359409" y="359750"/>
            <a:ext cx="2750280" cy="9463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dirty="0"/>
              <a:t>The Moon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542685-605C-4A6A-A057-25287E98D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95" y="1746142"/>
            <a:ext cx="3239145" cy="4471779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lvl="0" defTabSz="914400" eaLnBrk="1" hangingPunct="1">
              <a:lnSpc>
                <a:spcPct val="90000"/>
              </a:lnSpc>
            </a:pPr>
            <a:r>
              <a:rPr lang="en-US" sz="3200" u="sng" dirty="0"/>
              <a:t>Formation</a:t>
            </a:r>
          </a:p>
          <a:p>
            <a:pPr marL="114300" lvl="0" defTabSz="914400" eaLnBrk="1" hangingPunct="1">
              <a:lnSpc>
                <a:spcPct val="90000"/>
              </a:lnSpc>
            </a:pPr>
            <a:r>
              <a:rPr lang="en-US" sz="3200" dirty="0"/>
              <a:t> </a:t>
            </a:r>
          </a:p>
          <a:p>
            <a:pPr marL="114300" lvl="0" defTabSz="914400" eaLnBrk="1" hangingPunct="1">
              <a:lnSpc>
                <a:spcPct val="90000"/>
              </a:lnSpc>
            </a:pPr>
            <a:r>
              <a:rPr lang="en-US" sz="3200" dirty="0"/>
              <a:t>Mars-size object hits early Earth, sending material into orbit that forms the Moon.</a:t>
            </a:r>
          </a:p>
          <a:p>
            <a:pPr marL="342900" lvl="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3200" u="sng" dirty="0"/>
          </a:p>
          <a:p>
            <a:pPr marL="342900" lvl="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animal&#10;&#10;Description generated with high confidence">
            <a:extLst>
              <a:ext uri="{FF2B5EF4-FFF2-40B4-BE49-F238E27FC236}">
                <a16:creationId xmlns:a16="http://schemas.microsoft.com/office/drawing/2014/main" id="{BFF12D6B-F7BF-4CE1-89FF-3E217625C801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322521" y="108489"/>
            <a:ext cx="6152827" cy="6749512"/>
          </a:xfrm>
        </p:spPr>
      </p:pic>
    </p:spTree>
    <p:extLst>
      <p:ext uri="{BB962C8B-B14F-4D97-AF65-F5344CB8AC3E}">
        <p14:creationId xmlns:p14="http://schemas.microsoft.com/office/powerpoint/2010/main" val="156364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0D5DC40-40FF-454B-AB75-A77F9D491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6239" y="2331192"/>
            <a:ext cx="4211126" cy="2042396"/>
          </a:xfrm>
          <a:prstGeom prst="rect">
            <a:avLst/>
          </a:prstGeom>
          <a:effectLst/>
        </p:spPr>
      </p:pic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5998" y="354723"/>
            <a:ext cx="3248098" cy="8790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Lunar Phases</a:t>
            </a:r>
          </a:p>
        </p:txBody>
      </p:sp>
      <p:sp>
        <p:nvSpPr>
          <p:cNvPr id="27650" name="Rectangle 5"/>
          <p:cNvSpPr>
            <a:spLocks noGrp="1"/>
          </p:cNvSpPr>
          <p:nvPr>
            <p:ph type="body" sz="half" idx="2"/>
          </p:nvPr>
        </p:nvSpPr>
        <p:spPr>
          <a:xfrm>
            <a:off x="0" y="1759671"/>
            <a:ext cx="3196249" cy="4043970"/>
          </a:xfrm>
        </p:spPr>
        <p:txBody>
          <a:bodyPr vert="horz" lIns="91440" tIns="45720" rIns="91440" bIns="45720" rtlCol="0">
            <a:noAutofit/>
          </a:bodyPr>
          <a:lstStyle/>
          <a:p>
            <a:pPr marL="304800" defTabSz="914400" eaLnBrk="1" hangingPunct="1">
              <a:lnSpc>
                <a:spcPct val="90000"/>
              </a:lnSpc>
            </a:pPr>
            <a:r>
              <a:rPr lang="en-US" sz="2400" dirty="0"/>
              <a:t>Half of the Moon is </a:t>
            </a:r>
            <a:r>
              <a:rPr lang="en-US" sz="2400" b="1" dirty="0"/>
              <a:t>always</a:t>
            </a:r>
            <a:r>
              <a:rPr lang="en-US" sz="2400" dirty="0"/>
              <a:t> lit by the Sun.</a:t>
            </a:r>
          </a:p>
          <a:p>
            <a:pPr marL="53340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04800" defTabSz="914400" eaLnBrk="1" hangingPunct="1">
              <a:lnSpc>
                <a:spcPct val="90000"/>
              </a:lnSpc>
            </a:pPr>
            <a:r>
              <a:rPr lang="en-US" sz="2400" dirty="0"/>
              <a:t>Yet we see moon phases?  Why?</a:t>
            </a:r>
          </a:p>
          <a:p>
            <a:pPr marL="53340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04800" defTabSz="914400" eaLnBrk="1" hangingPunct="1">
              <a:lnSpc>
                <a:spcPct val="90000"/>
              </a:lnSpc>
            </a:pPr>
            <a:r>
              <a:rPr lang="en-US" sz="2400" dirty="0"/>
              <a:t>Because the Moon revolves around Earth.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lose up of a logo&#10;&#10;Description generated with high confidence">
            <a:extLst>
              <a:ext uri="{FF2B5EF4-FFF2-40B4-BE49-F238E27FC236}">
                <a16:creationId xmlns:a16="http://schemas.microsoft.com/office/drawing/2014/main" id="{530C210C-F983-455A-9707-39B6DCE18CBD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036948" y="190500"/>
            <a:ext cx="7154945" cy="6347459"/>
          </a:xfrm>
        </p:spPr>
      </p:pic>
    </p:spTree>
    <p:extLst>
      <p:ext uri="{BB962C8B-B14F-4D97-AF65-F5344CB8AC3E}">
        <p14:creationId xmlns:p14="http://schemas.microsoft.com/office/powerpoint/2010/main" val="3230594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.gif">
            <a:extLst>
              <a:ext uri="{FF2B5EF4-FFF2-40B4-BE49-F238E27FC236}">
                <a16:creationId xmlns:a16="http://schemas.microsoft.com/office/drawing/2014/main" id="{0295BA5B-C7E5-498A-8C6E-BA4A182F70CC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7" y="876660"/>
            <a:ext cx="9035591" cy="48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62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5" descr="moon_phases_diagram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763571" y="485481"/>
            <a:ext cx="7555583" cy="578805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A close up of a device&#10;&#10;Description generated with high confidence">
            <a:extLst>
              <a:ext uri="{FF2B5EF4-FFF2-40B4-BE49-F238E27FC236}">
                <a16:creationId xmlns:a16="http://schemas.microsoft.com/office/drawing/2014/main" id="{7F9ECA51-16E1-4A86-8FA2-1A7EB4605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0338" y="1310326"/>
            <a:ext cx="5439266" cy="4209068"/>
          </a:xfrm>
          <a:prstGeom prst="rect">
            <a:avLst/>
          </a:prstGeom>
        </p:spPr>
      </p:pic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320511" y="643468"/>
            <a:ext cx="2818615" cy="1086352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Moon Phases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8E95B5-95DA-43C7-81EA-3575508D7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0511" y="2328421"/>
            <a:ext cx="2974156" cy="3508429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Waxing (growing)</a:t>
            </a:r>
            <a:r>
              <a:rPr lang="en-US" sz="2000" dirty="0">
                <a:solidFill>
                  <a:schemeClr val="bg1"/>
                </a:solidFill>
              </a:rPr>
              <a:t>  =  moon is lit on the right side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i="1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Waning</a:t>
            </a:r>
            <a:r>
              <a:rPr lang="en-US" sz="2000" dirty="0">
                <a:solidFill>
                  <a:schemeClr val="bg1"/>
                </a:solidFill>
              </a:rPr>
              <a:t> (shrinking) =  moon is lit on the left side.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	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Gibbous</a:t>
            </a:r>
            <a:r>
              <a:rPr lang="en-US" sz="2000" dirty="0">
                <a:solidFill>
                  <a:schemeClr val="bg1"/>
                </a:solidFill>
              </a:rPr>
              <a:t> (swollen) =  “hunchback”  =  moon close to full.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99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 dirty="0"/>
              <a:t>Rotation and Revolution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dirty="0"/>
              <a:t>Q.  Why do we only see one side of the Moon?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dirty="0"/>
              <a:t>Because the Moon completes one rotation as it revolves around Earth.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dirty="0"/>
              <a:t>	</a:t>
            </a:r>
          </a:p>
          <a:p>
            <a:pPr marL="514350" indent="-514350">
              <a:lnSpc>
                <a:spcPct val="80000"/>
              </a:lnSpc>
              <a:buFont typeface="Arial" charset="0"/>
              <a:buAutoNum type="alphaUcPeriod" startAt="17"/>
            </a:pPr>
            <a:r>
              <a:rPr lang="en-US" dirty="0"/>
              <a:t>If the Moon takes 27.3 days to complete one rotation, why is a month 29.5 days long.</a:t>
            </a:r>
          </a:p>
          <a:p>
            <a:pPr marL="0" indent="0">
              <a:lnSpc>
                <a:spcPct val="80000"/>
              </a:lnSpc>
              <a:buNone/>
            </a:pPr>
            <a:endParaRPr 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dirty="0"/>
              <a:t>It takes 29.5 days for a phase cycle.  Full moon to full moon.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1202C-4B9D-47DF-9601-D9B32A3FC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Exit Ticket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716C2-A808-436B-BEF8-C818D775B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06" y="155575"/>
            <a:ext cx="8544393" cy="25241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	Why does the Moon have phases? </a:t>
            </a:r>
          </a:p>
          <a:p>
            <a:pPr marL="0" indent="0" algn="ctr">
              <a:buNone/>
            </a:pPr>
            <a:r>
              <a:rPr lang="en-US" dirty="0"/>
              <a:t>Please explain in complete sentences.</a:t>
            </a:r>
          </a:p>
        </p:txBody>
      </p:sp>
      <p:pic>
        <p:nvPicPr>
          <p:cNvPr id="5" name="Picture 4" descr="A picture containing sitting, indoor, black, table&#10;&#10;Description automatically generated">
            <a:extLst>
              <a:ext uri="{FF2B5EF4-FFF2-40B4-BE49-F238E27FC236}">
                <a16:creationId xmlns:a16="http://schemas.microsoft.com/office/drawing/2014/main" id="{C01D7BE0-3688-4982-88B1-290E4969D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793" y="2899793"/>
            <a:ext cx="6790413" cy="380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41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6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FF3BBE3B-4DE8-47A0-91FC-92BCAC95ED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2766" y="1653153"/>
            <a:ext cx="4938073" cy="3492284"/>
          </a:xfrm>
          <a:prstGeom prst="rect">
            <a:avLst/>
          </a:prstGeom>
          <a:effectLst/>
        </p:spPr>
      </p:pic>
      <p:sp>
        <p:nvSpPr>
          <p:cNvPr id="24577" name="Rectangle 2"/>
          <p:cNvSpPr>
            <a:spLocks noGrp="1"/>
          </p:cNvSpPr>
          <p:nvPr>
            <p:ph type="title"/>
          </p:nvPr>
        </p:nvSpPr>
        <p:spPr>
          <a:xfrm>
            <a:off x="486696" y="417456"/>
            <a:ext cx="2463148" cy="99289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Eclipses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882CC4-6F21-46A0-9A3D-2B337ABA1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2142" y="1699647"/>
            <a:ext cx="3115160" cy="452417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i="1" dirty="0"/>
              <a:t>Solar Eclipse</a:t>
            </a:r>
            <a:r>
              <a:rPr lang="en-US" sz="2400" dirty="0"/>
              <a:t>  =  when the Moon blocks the Sun.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Only during a New Moon.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i="1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i="1" dirty="0"/>
              <a:t>Lunar Eclipse</a:t>
            </a:r>
            <a:r>
              <a:rPr lang="en-US" sz="2400" dirty="0"/>
              <a:t>  =  when Earth blocks the Sun.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Only during Full Moon phase.</a:t>
            </a:r>
          </a:p>
          <a:p>
            <a:pPr>
              <a:lnSpc>
                <a:spcPct val="90000"/>
              </a:lnSpc>
            </a:pPr>
            <a:endParaRPr lang="en-US" sz="2400" i="1" dirty="0"/>
          </a:p>
          <a:p>
            <a:pPr defTabSz="914400" eaLnBrk="1" hangingPunct="1">
              <a:lnSpc>
                <a:spcPct val="90000"/>
              </a:lnSpc>
            </a:pPr>
            <a:endParaRPr lang="en-US" sz="2400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1C916F-8C72-4190-AC18-F4016C9F4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Lunar Eclipse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5C45C1-FD22-4DE1-A8ED-947811F01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logo&#10;&#10;Description generated with high confidence">
            <a:extLst>
              <a:ext uri="{FF2B5EF4-FFF2-40B4-BE49-F238E27FC236}">
                <a16:creationId xmlns:a16="http://schemas.microsoft.com/office/drawing/2014/main" id="{65C81789-D36D-42FF-BFCB-DFEE48DC455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71960" y="1539498"/>
            <a:ext cx="8384584" cy="4881966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Content Placeholder 4" descr="lunar-eclipse-photo.jpg"/>
          <p:cNvPicPr>
            <a:picLocks noGrp="1" noChangeAspect="1"/>
          </p:cNvPicPr>
          <p:nvPr>
            <p:ph/>
          </p:nvPr>
        </p:nvPicPr>
        <p:blipFill>
          <a:blip r:embed="rId2"/>
          <a:srcRect l="-4849" r="-4849"/>
          <a:stretch>
            <a:fillRect/>
          </a:stretch>
        </p:blipFill>
        <p:spPr>
          <a:xfrm>
            <a:off x="123986" y="274638"/>
            <a:ext cx="8839200" cy="622948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sitting, indoor, table, orange&#10;&#10;Description generated with very high confidence">
            <a:extLst>
              <a:ext uri="{FF2B5EF4-FFF2-40B4-BE49-F238E27FC236}">
                <a16:creationId xmlns:a16="http://schemas.microsoft.com/office/drawing/2014/main" id="{DB7AF906-D7B1-4632-B5A9-9507D80104FF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976393" y="211809"/>
            <a:ext cx="7186047" cy="6442129"/>
          </a:xfrm>
        </p:spPr>
      </p:pic>
    </p:spTree>
    <p:extLst>
      <p:ext uri="{BB962C8B-B14F-4D97-AF65-F5344CB8AC3E}">
        <p14:creationId xmlns:p14="http://schemas.microsoft.com/office/powerpoint/2010/main" val="3409937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E8AC9D-DD9A-4AE7-9908-1FE43FC6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Solar Eclipse</a:t>
            </a:r>
          </a:p>
        </p:txBody>
      </p:sp>
      <p:pic>
        <p:nvPicPr>
          <p:cNvPr id="6" name="Content Placeholder 5" descr="A close up of a logo&#10;&#10;Description automatically generated">
            <a:extLst>
              <a:ext uri="{FF2B5EF4-FFF2-40B4-BE49-F238E27FC236}">
                <a16:creationId xmlns:a16="http://schemas.microsoft.com/office/drawing/2014/main" id="{932FF90C-A287-4D5E-A0B6-769643E35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775" y="1600200"/>
            <a:ext cx="6022450" cy="4525963"/>
          </a:xfrm>
        </p:spPr>
      </p:pic>
    </p:spTree>
    <p:extLst>
      <p:ext uri="{BB962C8B-B14F-4D97-AF65-F5344CB8AC3E}">
        <p14:creationId xmlns:p14="http://schemas.microsoft.com/office/powerpoint/2010/main" val="3061843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music&#10;&#10;Description automatically generated">
            <a:extLst>
              <a:ext uri="{FF2B5EF4-FFF2-40B4-BE49-F238E27FC236}">
                <a16:creationId xmlns:a16="http://schemas.microsoft.com/office/drawing/2014/main" id="{236A96C4-E52F-40E3-9134-024D201AB131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457200" y="467861"/>
            <a:ext cx="8229600" cy="5465079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36913-024C-45B7-93CC-DAF905BEC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53" y="382580"/>
            <a:ext cx="3254643" cy="1082010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Eclipse Facts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FCBD0-A539-4317-9BD2-FBAAE71AC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39" y="1847171"/>
            <a:ext cx="3053166" cy="4702786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Umbra = shadow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 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Small umbra in solar eclipse (only 100 miles wide).  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Large umbra in lunar eclipse (covers Moon)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About 2 solar eclipses every year.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Lunar eclipses occur in bunches of 2-3 every couple of years.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23" name="Content Placeholder 22" descr="A close up of a card&#10;&#10;Description generated with high confidence">
            <a:extLst>
              <a:ext uri="{FF2B5EF4-FFF2-40B4-BE49-F238E27FC236}">
                <a16:creationId xmlns:a16="http://schemas.microsoft.com/office/drawing/2014/main" id="{08C1458F-6B81-4D91-967F-57FE19E5D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1602185"/>
            <a:ext cx="5486292" cy="3631076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Content Placeholder 9" descr="A picture containing indoor, black, monitor&#10;&#10;Description generated with high confidence">
            <a:extLst>
              <a:ext uri="{FF2B5EF4-FFF2-40B4-BE49-F238E27FC236}">
                <a16:creationId xmlns:a16="http://schemas.microsoft.com/office/drawing/2014/main" id="{6D767BCA-7048-44A5-9C02-2ADEA8CD9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249" b="19002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79" name="Oval 78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1" name="Rectangle 6"/>
          <p:cNvSpPr>
            <a:spLocks noGrp="1"/>
          </p:cNvSpPr>
          <p:nvPr>
            <p:ph type="title"/>
          </p:nvPr>
        </p:nvSpPr>
        <p:spPr>
          <a:xfrm>
            <a:off x="242888" y="5138738"/>
            <a:ext cx="3167062" cy="1074630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000" b="1" dirty="0">
                <a:solidFill>
                  <a:srgbClr val="000000"/>
                </a:solidFill>
              </a:rPr>
              <a:t>Moon’s Orbit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3781F1-E9CB-412E-8401-4A0FC4A72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71875" y="4829672"/>
            <a:ext cx="5500687" cy="1842592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 eaLnBrk="1" hangingPunct="1">
              <a:lnSpc>
                <a:spcPct val="90000"/>
              </a:lnSpc>
            </a:pPr>
            <a:endParaRPr lang="en-US" sz="24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</a:rPr>
              <a:t>Why don’t we have a solar and lunar eclipse every month?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</a:rPr>
              <a:t>Because the Moon’s orbit is tilted 5</a:t>
            </a:r>
            <a:r>
              <a:rPr lang="en-US" sz="2400" baseline="30000" dirty="0">
                <a:solidFill>
                  <a:srgbClr val="000000"/>
                </a:solidFill>
              </a:rPr>
              <a:t>o</a:t>
            </a:r>
            <a:endParaRPr lang="en-US" sz="2400" dirty="0">
              <a:solidFill>
                <a:srgbClr val="000000"/>
              </a:solidFill>
            </a:endParaRP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</a:endParaRP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Content Placeholder 4" descr="MoonOrbit.bmp"/>
          <p:cNvPicPr>
            <a:picLocks noGrp="1" noChangeAspect="1"/>
          </p:cNvPicPr>
          <p:nvPr>
            <p:ph/>
          </p:nvPr>
        </p:nvPicPr>
        <p:blipFill>
          <a:blip r:embed="rId2"/>
          <a:srcRect t="-12280" b="-12280"/>
          <a:stretch>
            <a:fillRect/>
          </a:stretch>
        </p:blipFill>
        <p:spPr/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1553BC9-72B5-497F-98BB-48F0DBCBD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493" r="2" b="2"/>
          <a:stretch/>
        </p:blipFill>
        <p:spPr>
          <a:xfrm>
            <a:off x="51848" y="127262"/>
            <a:ext cx="5487542" cy="4407031"/>
          </a:xfrm>
          <a:prstGeom prst="rect">
            <a:avLst/>
          </a:prstGeom>
        </p:spPr>
      </p:pic>
      <p:sp>
        <p:nvSpPr>
          <p:cNvPr id="33793" name="Title 2"/>
          <p:cNvSpPr>
            <a:spLocks noGrp="1"/>
          </p:cNvSpPr>
          <p:nvPr>
            <p:ph type="title"/>
          </p:nvPr>
        </p:nvSpPr>
        <p:spPr>
          <a:xfrm>
            <a:off x="2452949" y="5019317"/>
            <a:ext cx="1699557" cy="11128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4400" b="1" dirty="0">
                <a:solidFill>
                  <a:srgbClr val="FFFFFF"/>
                </a:solidFill>
              </a:rPr>
              <a:t>Tides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4E31DB-A622-41F7-A3F3-7383AEC0B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86922" y="584462"/>
            <a:ext cx="3169560" cy="54816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i="1" dirty="0">
                <a:solidFill>
                  <a:srgbClr val="FFFFFF"/>
                </a:solidFill>
              </a:rPr>
              <a:t>Tides</a:t>
            </a:r>
            <a:r>
              <a:rPr lang="en-US" sz="2400" dirty="0">
                <a:solidFill>
                  <a:srgbClr val="FFFFFF"/>
                </a:solidFill>
              </a:rPr>
              <a:t>  =  cyclic rise and fall of ocean levels.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Caused primarily by Moon’s gravity.. not sun’s.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i="1" dirty="0">
                <a:solidFill>
                  <a:srgbClr val="FFFFFF"/>
                </a:solidFill>
              </a:rPr>
              <a:t>Spring Tide </a:t>
            </a:r>
            <a:r>
              <a:rPr lang="en-US" sz="2400" dirty="0">
                <a:solidFill>
                  <a:srgbClr val="FFFFFF"/>
                </a:solidFill>
              </a:rPr>
              <a:t>=  Moon and Sun align.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i="1" dirty="0">
                <a:solidFill>
                  <a:srgbClr val="FFFFFF"/>
                </a:solidFill>
              </a:rPr>
              <a:t>Neap Tide </a:t>
            </a:r>
            <a:r>
              <a:rPr lang="en-US" sz="2400" dirty="0">
                <a:solidFill>
                  <a:srgbClr val="FFFFFF"/>
                </a:solidFill>
              </a:rPr>
              <a:t>=  Moon and Sun not aligned.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Neap vs. Spring Tides</a:t>
            </a:r>
          </a:p>
        </p:txBody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/>
              <a:t>Spring Tides:</a:t>
            </a:r>
          </a:p>
          <a:p>
            <a:pPr>
              <a:buFont typeface="Arial" charset="0"/>
              <a:buNone/>
            </a:pPr>
            <a:endParaRPr lang="en-US" i="1"/>
          </a:p>
          <a:p>
            <a:pPr>
              <a:buFont typeface="Arial" charset="0"/>
              <a:buNone/>
            </a:pPr>
            <a:r>
              <a:rPr lang="en-US" i="1"/>
              <a:t>	-  </a:t>
            </a:r>
            <a:r>
              <a:rPr lang="en-US"/>
              <a:t>highest high tide and lowest low tide.</a:t>
            </a:r>
          </a:p>
          <a:p>
            <a:pPr>
              <a:buFont typeface="Arial" charset="0"/>
              <a:buNone/>
            </a:pPr>
            <a:endParaRPr lang="en-US"/>
          </a:p>
          <a:p>
            <a:pPr>
              <a:buFont typeface="Arial" charset="0"/>
              <a:buNone/>
            </a:pPr>
            <a:r>
              <a:rPr lang="en-US"/>
              <a:t>	-  Happens at full and new moon phases.</a:t>
            </a:r>
            <a:endParaRPr lang="en-US" i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Neap vs. Spring Tides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332375" cy="4525963"/>
          </a:xfrm>
        </p:spPr>
        <p:txBody>
          <a:bodyPr/>
          <a:lstStyle/>
          <a:p>
            <a:pPr marL="609600" indent="-609600">
              <a:buFont typeface="Arial" charset="0"/>
              <a:buNone/>
            </a:pPr>
            <a:r>
              <a:rPr lang="en-US" i="1" dirty="0"/>
              <a:t>Neap Tides</a:t>
            </a:r>
            <a:r>
              <a:rPr lang="en-US" dirty="0"/>
              <a:t>:</a:t>
            </a:r>
          </a:p>
          <a:p>
            <a:pPr marL="609600" indent="-609600">
              <a:buFont typeface="Arial" charset="0"/>
              <a:buNone/>
            </a:pPr>
            <a:endParaRPr lang="en-US" dirty="0"/>
          </a:p>
          <a:p>
            <a:pPr marL="609600" indent="-609600">
              <a:buFont typeface="Arial" charset="0"/>
              <a:buNone/>
            </a:pPr>
            <a:r>
              <a:rPr lang="en-US" dirty="0"/>
              <a:t>	- High tide at lowest; low tide not so low.</a:t>
            </a:r>
          </a:p>
          <a:p>
            <a:pPr marL="609600" indent="-609600">
              <a:buFont typeface="Arial" charset="0"/>
              <a:buNone/>
            </a:pPr>
            <a:endParaRPr lang="en-US" dirty="0"/>
          </a:p>
          <a:p>
            <a:pPr marL="609600" indent="-609600">
              <a:buFont typeface="Arial" charset="0"/>
              <a:buNone/>
            </a:pPr>
            <a:r>
              <a:rPr lang="en-US" dirty="0"/>
              <a:t>	- Happens at quarter moon phases.</a:t>
            </a:r>
          </a:p>
          <a:p>
            <a:pPr marL="990600" lvl="1" indent="-533400"/>
            <a:endParaRPr lang="en-US" dirty="0"/>
          </a:p>
        </p:txBody>
      </p:sp>
      <p:pic>
        <p:nvPicPr>
          <p:cNvPr id="4" name="Content Placeholder 4" descr="SpringNeap-Tides-color.gif">
            <a:extLst>
              <a:ext uri="{FF2B5EF4-FFF2-40B4-BE49-F238E27FC236}">
                <a16:creationId xmlns:a16="http://schemas.microsoft.com/office/drawing/2014/main" id="{ED21E205-5DD4-498A-890D-C53FA368A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4715" r="-24715"/>
          <a:stretch>
            <a:fillRect/>
          </a:stretch>
        </p:blipFill>
        <p:spPr bwMode="auto">
          <a:xfrm>
            <a:off x="3874417" y="2108729"/>
            <a:ext cx="4934932" cy="3508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364</Words>
  <Application>Microsoft Office PowerPoint</Application>
  <PresentationFormat>On-screen Show (4:3)</PresentationFormat>
  <Paragraphs>76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The Moon</vt:lpstr>
      <vt:lpstr>PowerPoint Presentation</vt:lpstr>
      <vt:lpstr>Lunar Phases</vt:lpstr>
      <vt:lpstr>PowerPoint Presentation</vt:lpstr>
      <vt:lpstr>PowerPoint Presentation</vt:lpstr>
      <vt:lpstr>PowerPoint Presentation</vt:lpstr>
      <vt:lpstr>Moon Phases</vt:lpstr>
      <vt:lpstr>Rotation and Revolution</vt:lpstr>
      <vt:lpstr>Exit Ticket</vt:lpstr>
      <vt:lpstr>Eclipses</vt:lpstr>
      <vt:lpstr>Lunar Eclipse</vt:lpstr>
      <vt:lpstr>PowerPoint Presentation</vt:lpstr>
      <vt:lpstr>PowerPoint Presentation</vt:lpstr>
      <vt:lpstr>Solar Eclipse</vt:lpstr>
      <vt:lpstr>PowerPoint Presentation</vt:lpstr>
      <vt:lpstr>Eclipse Facts</vt:lpstr>
      <vt:lpstr>Moon’s Orbit</vt:lpstr>
      <vt:lpstr>PowerPoint Presentation</vt:lpstr>
      <vt:lpstr>Tides</vt:lpstr>
      <vt:lpstr>Neap vs. Spring Tides</vt:lpstr>
      <vt:lpstr>Neap vs. Spring Tides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Why does Moon change over the course of a month?</dc:title>
  <dc:creator>M F</dc:creator>
  <cp:lastModifiedBy>M F</cp:lastModifiedBy>
  <cp:revision>15</cp:revision>
  <dcterms:created xsi:type="dcterms:W3CDTF">2019-03-14T23:47:40Z</dcterms:created>
  <dcterms:modified xsi:type="dcterms:W3CDTF">2023-11-14T23:34:33Z</dcterms:modified>
</cp:coreProperties>
</file>