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21"/>
  </p:notesMasterIdLst>
  <p:handoutMasterIdLst>
    <p:handoutMasterId r:id="rId22"/>
  </p:handoutMasterIdLst>
  <p:sldIdLst>
    <p:sldId id="261" r:id="rId2"/>
    <p:sldId id="284" r:id="rId3"/>
    <p:sldId id="282" r:id="rId4"/>
    <p:sldId id="283" r:id="rId5"/>
    <p:sldId id="273" r:id="rId6"/>
    <p:sldId id="262" r:id="rId7"/>
    <p:sldId id="274" r:id="rId8"/>
    <p:sldId id="275" r:id="rId9"/>
    <p:sldId id="278" r:id="rId10"/>
    <p:sldId id="276" r:id="rId11"/>
    <p:sldId id="277" r:id="rId12"/>
    <p:sldId id="279" r:id="rId13"/>
    <p:sldId id="280" r:id="rId14"/>
    <p:sldId id="281" r:id="rId15"/>
    <p:sldId id="270" r:id="rId16"/>
    <p:sldId id="264" r:id="rId17"/>
    <p:sldId id="266" r:id="rId18"/>
    <p:sldId id="272" r:id="rId19"/>
    <p:sldId id="271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9" autoAdjust="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2040D562-1AA3-4A8D-AC33-7998EA729353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FA68B383-F6F5-4E0D-88FB-F8D76984E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ADA0246B-B25D-4A28-9304-E573F5FB5E0A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DF4CC102-B08D-404B-8BB0-30CA64693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A6B0C-250C-4884-B680-CCA9AAEB0C89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866AD-28CA-4563-9342-038E043A8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89544-E4C2-43AF-A486-4DA059A5E6FE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6472A-888C-40C5-A931-1831EC075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629E3-6F15-472E-820E-8C76F09DFAEC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7AA1D-6C97-4541-AD84-CEEFE1D0E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00A76-163B-460C-B02B-891CB5E53849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A16BA-1295-41F0-B045-BFB6C7FEC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8D26A-1BD9-4126-8641-8E205B24C0A3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59858-DBE4-400A-8F45-337A1DAA7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784E5-186C-4F01-9106-235D197C5288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D3FAB-26F8-4443-9092-DC6418428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CC68-5223-4AE5-8415-0D94CC588E33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AB3B0-1D57-4920-89AC-6A70E1410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E21C-0BDD-4CB2-B0B9-2843D39C7B86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DE842-6B84-42F2-B275-7D5441332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71D7B-F78C-42B4-9979-71D29C9C530E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2F3F-9E2C-4E64-9B54-EBAAFBFCB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74F5A-FCCC-46E6-9C1D-9B718732DA72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4F8D-7D0C-4868-A525-C61F8D858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40850-BF67-4497-9794-4CBE0006537F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A7311-E6F9-4D42-9F05-CFED6543B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F4EBE-C4AF-4BA8-ABE2-51D520E8FDC8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30BB3-4D00-4B4D-A3E5-6DB108B46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11E39-6E97-480F-ADC1-05AC60F99D08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BA1AD-E670-4A2B-96E6-E687B9437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80B0C-EA48-41B7-A046-EF2328A5CE35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F408F-9690-403C-854B-BE54BBE0C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BB46823-EC6D-4372-9226-97F17809B4AF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6EBDC8E-02F1-4E6E-9185-4D2520BD8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6" r:id="rId2"/>
    <p:sldLayoutId id="2147483815" r:id="rId3"/>
    <p:sldLayoutId id="2147483814" r:id="rId4"/>
    <p:sldLayoutId id="2147483813" r:id="rId5"/>
    <p:sldLayoutId id="2147483812" r:id="rId6"/>
    <p:sldLayoutId id="2147483811" r:id="rId7"/>
    <p:sldLayoutId id="2147483810" r:id="rId8"/>
    <p:sldLayoutId id="2147483809" r:id="rId9"/>
    <p:sldLayoutId id="2147483808" r:id="rId10"/>
    <p:sldLayoutId id="2147483807" r:id="rId11"/>
    <p:sldLayoutId id="2147483806" r:id="rId12"/>
    <p:sldLayoutId id="2147483805" r:id="rId13"/>
    <p:sldLayoutId id="2147483804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The Moon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800" u="sng" smtClean="0"/>
              <a:t>Formation</a:t>
            </a:r>
            <a:r>
              <a:rPr lang="en-US" sz="2800" smtClean="0"/>
              <a:t>  -  Impact from Mars-size object ejects material into orbit… forms Moon.</a:t>
            </a:r>
          </a:p>
          <a:p>
            <a:pPr>
              <a:buFont typeface="Arial" charset="0"/>
              <a:buNone/>
            </a:pPr>
            <a:endParaRPr lang="en-US" sz="2800" u="sng" smtClean="0"/>
          </a:p>
          <a:p>
            <a:pPr>
              <a:buFont typeface="Arial" charset="0"/>
              <a:buNone/>
            </a:pPr>
            <a:r>
              <a:rPr lang="en-US" sz="2800" smtClean="0"/>
              <a:t>-  Best model to explain Moon’s composition.</a:t>
            </a:r>
          </a:p>
        </p:txBody>
      </p:sp>
      <p:pic>
        <p:nvPicPr>
          <p:cNvPr id="18435" name="Picture 6" descr="moonimpact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495800" y="1916113"/>
            <a:ext cx="4191000" cy="355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 smtClean="0"/>
              <a:t>Lunar Phases</a:t>
            </a:r>
          </a:p>
        </p:txBody>
      </p:sp>
      <p:sp>
        <p:nvSpPr>
          <p:cNvPr id="27650" name="Rectangle 5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533400" indent="-533400">
              <a:buFont typeface="Arial" charset="0"/>
              <a:buNone/>
            </a:pPr>
            <a:r>
              <a:rPr lang="en-US" smtClean="0"/>
              <a:t>Half of the Moon is always illuminated by the Sun.</a:t>
            </a:r>
          </a:p>
          <a:p>
            <a:pPr marL="533400" indent="-533400">
              <a:buFont typeface="Arial" charset="0"/>
              <a:buNone/>
            </a:pPr>
            <a:endParaRPr lang="en-US" smtClean="0"/>
          </a:p>
          <a:p>
            <a:pPr marL="533400" indent="-533400">
              <a:buFont typeface="Arial" charset="0"/>
              <a:buNone/>
            </a:pPr>
            <a:r>
              <a:rPr lang="en-US" smtClean="0"/>
              <a:t>But, we see moon phases?  Why?</a:t>
            </a:r>
          </a:p>
          <a:p>
            <a:pPr marL="533400" indent="-533400"/>
            <a:endParaRPr lang="en-US" smtClean="0"/>
          </a:p>
          <a:p>
            <a:pPr marL="533400" indent="-533400">
              <a:buFont typeface="Arial" charset="0"/>
              <a:buNone/>
            </a:pPr>
            <a:r>
              <a:rPr lang="en-US" smtClean="0"/>
              <a:t>		--  Because of moon’s revolution and angle.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 smtClean="0"/>
              <a:t>Lunar Phases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mtClean="0"/>
              <a:t>Moon revolves (and rotates) around Earth in 27.3 days.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mtClean="0"/>
              <a:t>		--  Because of this, we only see one side of moon.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mtClean="0"/>
              <a:t>(synchronous orbit).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 smtClean="0"/>
              <a:t>But,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mtClean="0"/>
              <a:t>A full phase cycle  =  29.5 days.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mtClean="0"/>
              <a:t>	ie. Full moon to full moon.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mtClean="0"/>
              <a:t>Why the 2 day difference?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en-US" smtClean="0"/>
              <a:t>Because the Earth has moved in the meantime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Moon Phases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Terms</a:t>
            </a:r>
            <a:r>
              <a:rPr lang="en-US" smtClean="0"/>
              <a:t>: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	Waxing</a:t>
            </a:r>
            <a:r>
              <a:rPr lang="en-US" smtClean="0"/>
              <a:t>  =  moon is in first half of cycle.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	Waning</a:t>
            </a:r>
            <a:r>
              <a:rPr lang="en-US" smtClean="0"/>
              <a:t>  =  moon is in last half of cycle.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	Gibbous</a:t>
            </a:r>
            <a:r>
              <a:rPr lang="en-US" smtClean="0"/>
              <a:t>  =  “hunchback”  =  moon close to full.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moon_phases_diagram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952625" y="842963"/>
            <a:ext cx="5238750" cy="4714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Eclipses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800" i="1" smtClean="0"/>
              <a:t>Lunar Eclipse</a:t>
            </a:r>
            <a:r>
              <a:rPr lang="en-US" sz="2800" smtClean="0"/>
              <a:t>  =  when Earth’s shadow covers the moon.</a:t>
            </a:r>
          </a:p>
          <a:p>
            <a:pPr>
              <a:buFont typeface="Arial" charset="0"/>
              <a:buNone/>
            </a:pPr>
            <a:endParaRPr lang="en-US" sz="2800" smtClean="0"/>
          </a:p>
          <a:p>
            <a:pPr>
              <a:buFont typeface="Arial" charset="0"/>
              <a:buNone/>
            </a:pPr>
            <a:r>
              <a:rPr lang="en-US" sz="2800" smtClean="0"/>
              <a:t>	Only during full moon phase.</a:t>
            </a:r>
          </a:p>
          <a:p>
            <a:endParaRPr lang="en-US" sz="2800" smtClean="0"/>
          </a:p>
          <a:p>
            <a:pPr>
              <a:buFont typeface="Arial" charset="0"/>
              <a:buNone/>
            </a:pPr>
            <a:r>
              <a:rPr lang="en-US" sz="2800" smtClean="0"/>
              <a:t>	Umbra (shadow) covers moon completely.  All persons on dark side of Earth can see the eclipse.</a:t>
            </a:r>
          </a:p>
          <a:p>
            <a:endParaRPr lang="en-US" sz="2800" smtClean="0"/>
          </a:p>
          <a:p>
            <a:pPr>
              <a:buFont typeface="Arial" charset="0"/>
              <a:buNone/>
            </a:pPr>
            <a:r>
              <a:rPr lang="en-US" sz="2800" smtClean="0"/>
              <a:t>	Usually 2 to 5x per year.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lunareclips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306513" y="1146175"/>
            <a:ext cx="6821487" cy="40941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4" descr="lunar-eclipse-photo.jpg"/>
          <p:cNvPicPr>
            <a:picLocks noGrp="1" noChangeAspect="1"/>
          </p:cNvPicPr>
          <p:nvPr>
            <p:ph/>
          </p:nvPr>
        </p:nvPicPr>
        <p:blipFill>
          <a:blip r:embed="rId2"/>
          <a:srcRect l="-4849" r="-484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Solar Eclipse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i="1" smtClean="0"/>
              <a:t>Solar Eclipse</a:t>
            </a:r>
            <a:r>
              <a:rPr lang="en-US" smtClean="0"/>
              <a:t>  =  When the moon covers the sun.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Only during a New Moon.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Umbra (shadow) is small.  Covers only a small portion of Earth.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Usually 2 to 5x per year.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5" descr="solareeclips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90625" y="973138"/>
            <a:ext cx="6777038" cy="4702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Content Placeholder 2" descr="solareclipse.jpeg"/>
          <p:cNvPicPr>
            <a:picLocks noGrp="1" noChangeAspect="1"/>
          </p:cNvPicPr>
          <p:nvPr>
            <p:ph/>
          </p:nvPr>
        </p:nvPicPr>
        <p:blipFill>
          <a:blip r:embed="rId2"/>
          <a:srcRect l="-5312" r="-531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Moon’s Orbit</a:t>
            </a:r>
          </a:p>
        </p:txBody>
      </p:sp>
      <p:sp>
        <p:nvSpPr>
          <p:cNvPr id="33799" name="Rectangl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The Moon’s orbit is tilted 5</a:t>
            </a:r>
            <a:r>
              <a:rPr lang="en-US" baseline="30000" smtClean="0"/>
              <a:t>o</a:t>
            </a:r>
            <a:r>
              <a:rPr lang="en-US" smtClean="0"/>
              <a:t>.  Important!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Otherwise, there would be a solar and lunar eclipse every month.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Content Placeholder 4" descr="MoonOrbit.bmp"/>
          <p:cNvPicPr>
            <a:picLocks noGrp="1" noChangeAspect="1"/>
          </p:cNvPicPr>
          <p:nvPr>
            <p:ph/>
          </p:nvPr>
        </p:nvPicPr>
        <p:blipFill>
          <a:blip r:embed="rId2"/>
          <a:srcRect t="-12280" b="-1228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Moon’s Orbit</a:t>
            </a:r>
          </a:p>
        </p:txBody>
      </p:sp>
      <p:pic>
        <p:nvPicPr>
          <p:cNvPr id="32770" name="Picture 5" descr="Moon_tilt_graphic_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10368" r="-1036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Tides</a:t>
            </a:r>
          </a:p>
        </p:txBody>
      </p:sp>
      <p:sp>
        <p:nvSpPr>
          <p:cNvPr id="33794" name="Conten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Tides</a:t>
            </a:r>
            <a:r>
              <a:rPr lang="en-US" smtClean="0"/>
              <a:t>  =  cyclic rise and fall of ocean levels.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Caused primarily by Moon’s gravity.. not sun’s.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Spring Tide </a:t>
            </a:r>
            <a:r>
              <a:rPr lang="en-US" smtClean="0"/>
              <a:t>=  Moon and Sun align.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Neap Tide </a:t>
            </a:r>
            <a:r>
              <a:rPr lang="en-US" smtClean="0"/>
              <a:t>=  Moon and Sun not aligned.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Content Placeholder 4" descr="SpringNeap-Tides-color.gif"/>
          <p:cNvPicPr>
            <a:picLocks noGrp="1" noChangeAspect="1"/>
          </p:cNvPicPr>
          <p:nvPr>
            <p:ph/>
          </p:nvPr>
        </p:nvPicPr>
        <p:blipFill>
          <a:blip r:embed="rId2"/>
          <a:srcRect l="-24715" r="-247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Neap vs. Spring Tides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Spring Tides:</a:t>
            </a:r>
          </a:p>
          <a:p>
            <a:pPr>
              <a:buFont typeface="Arial" charset="0"/>
              <a:buNone/>
            </a:pPr>
            <a:endParaRPr lang="en-US" i="1" smtClean="0"/>
          </a:p>
          <a:p>
            <a:pPr>
              <a:buFont typeface="Arial" charset="0"/>
              <a:buNone/>
            </a:pPr>
            <a:r>
              <a:rPr lang="en-US" i="1" smtClean="0"/>
              <a:t>	-  </a:t>
            </a:r>
            <a:r>
              <a:rPr lang="en-US" smtClean="0"/>
              <a:t>highest high tide and lowest low tide.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-  Happens at full and new moon phases.</a:t>
            </a:r>
            <a:endParaRPr lang="en-US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Neap vs. Spring Tides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Arial" charset="0"/>
              <a:buNone/>
            </a:pPr>
            <a:r>
              <a:rPr lang="en-US" i="1" smtClean="0"/>
              <a:t>Neap Tides</a:t>
            </a:r>
            <a:r>
              <a:rPr lang="en-US" smtClean="0"/>
              <a:t>:</a:t>
            </a:r>
          </a:p>
          <a:p>
            <a:pPr marL="609600" indent="-609600">
              <a:buFont typeface="Arial" charset="0"/>
              <a:buNone/>
            </a:pPr>
            <a:endParaRPr lang="en-US" smtClean="0"/>
          </a:p>
          <a:p>
            <a:pPr marL="609600" indent="-609600">
              <a:buFont typeface="Arial" charset="0"/>
              <a:buNone/>
            </a:pPr>
            <a:r>
              <a:rPr lang="en-US" smtClean="0"/>
              <a:t>	- High tide not so high and low tide not so low.</a:t>
            </a:r>
          </a:p>
          <a:p>
            <a:pPr marL="609600" indent="-609600">
              <a:buFont typeface="Arial" charset="0"/>
              <a:buNone/>
            </a:pPr>
            <a:endParaRPr lang="en-US" smtClean="0"/>
          </a:p>
          <a:p>
            <a:pPr marL="609600" indent="-609600">
              <a:buFont typeface="Arial" charset="0"/>
              <a:buNone/>
            </a:pPr>
            <a:r>
              <a:rPr lang="en-US" smtClean="0"/>
              <a:t>	- Happens at quarter moon phases.</a:t>
            </a:r>
          </a:p>
          <a:p>
            <a:pPr marL="990600" lvl="1" indent="-533400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1429</TotalTime>
  <Words>278</Words>
  <Application>Microsoft Macintosh PowerPoint</Application>
  <PresentationFormat>On-screen Show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The Moon</vt:lpstr>
      <vt:lpstr>Lunar Phases</vt:lpstr>
      <vt:lpstr>Lunar Phases</vt:lpstr>
      <vt:lpstr>But,</vt:lpstr>
      <vt:lpstr>Moon Phases</vt:lpstr>
      <vt:lpstr>Slide 6</vt:lpstr>
      <vt:lpstr>Eclipses</vt:lpstr>
      <vt:lpstr>Slide 8</vt:lpstr>
      <vt:lpstr>Slide 9</vt:lpstr>
      <vt:lpstr>Solar Eclipse</vt:lpstr>
      <vt:lpstr>Slide 11</vt:lpstr>
      <vt:lpstr>Slide 12</vt:lpstr>
      <vt:lpstr>Moon’s Orbit</vt:lpstr>
      <vt:lpstr>Slide 14</vt:lpstr>
      <vt:lpstr>Moon’s Orbit</vt:lpstr>
      <vt:lpstr>Tides</vt:lpstr>
      <vt:lpstr>Slide 17</vt:lpstr>
      <vt:lpstr>Neap vs. Spring Tides</vt:lpstr>
      <vt:lpstr>Neap vs. Spring Tides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mf</dc:creator>
  <cp:lastModifiedBy>Benjamin N. Cardozo H.S.</cp:lastModifiedBy>
  <cp:revision>52</cp:revision>
  <cp:lastPrinted>2011-09-20T22:39:25Z</cp:lastPrinted>
  <dcterms:created xsi:type="dcterms:W3CDTF">2011-09-20T22:22:24Z</dcterms:created>
  <dcterms:modified xsi:type="dcterms:W3CDTF">2014-02-07T12:47:05Z</dcterms:modified>
</cp:coreProperties>
</file>