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60" r:id="rId3"/>
    <p:sldId id="257" r:id="rId4"/>
    <p:sldId id="258" r:id="rId5"/>
    <p:sldId id="259" r:id="rId6"/>
    <p:sldId id="261" r:id="rId7"/>
    <p:sldId id="263" r:id="rId8"/>
    <p:sldId id="264" r:id="rId9"/>
    <p:sldId id="265" r:id="rId10"/>
    <p:sldId id="266" r:id="rId11"/>
    <p:sldId id="267" r:id="rId12"/>
    <p:sldId id="283" r:id="rId13"/>
    <p:sldId id="284" r:id="rId14"/>
    <p:sldId id="292" r:id="rId15"/>
    <p:sldId id="293" r:id="rId16"/>
    <p:sldId id="294" r:id="rId17"/>
    <p:sldId id="290" r:id="rId18"/>
    <p:sldId id="286" r:id="rId19"/>
    <p:sldId id="285" r:id="rId20"/>
    <p:sldId id="288"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3" autoAdjust="0"/>
    <p:restoredTop sz="94674"/>
  </p:normalViewPr>
  <p:slideViewPr>
    <p:cSldViewPr snapToGrid="0" snapToObjects="1">
      <p:cViewPr>
        <p:scale>
          <a:sx n="85" d="100"/>
          <a:sy n="85" d="100"/>
        </p:scale>
        <p:origin x="413"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E52DDF-A4BA-A548-9B50-E10155E5B396}" type="datetimeFigureOut">
              <a:rPr lang="en-US" smtClean="0"/>
              <a:t>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89D70F-EF4D-034D-92D7-2A3B10C5AB15}" type="slidenum">
              <a:rPr lang="en-US" smtClean="0"/>
              <a:t>‹#›</a:t>
            </a:fld>
            <a:endParaRPr lang="en-US"/>
          </a:p>
        </p:txBody>
      </p:sp>
    </p:spTree>
    <p:extLst>
      <p:ext uri="{BB962C8B-B14F-4D97-AF65-F5344CB8AC3E}">
        <p14:creationId xmlns:p14="http://schemas.microsoft.com/office/powerpoint/2010/main" val="4277805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D5748-3B06-5040-B9B6-B2A26B2F1B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457C22-B1DE-594B-A20C-12CC9AA78B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1DC038-81EC-A642-A250-6D613DDBB68E}"/>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5" name="Footer Placeholder 4">
            <a:extLst>
              <a:ext uri="{FF2B5EF4-FFF2-40B4-BE49-F238E27FC236}">
                <a16:creationId xmlns:a16="http://schemas.microsoft.com/office/drawing/2014/main" id="{A74E70F7-922B-B642-8AF0-E9119DDD1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E1F18E-A15F-7544-9219-4968B05B4901}"/>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451786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DC85-C152-9C43-A108-9DEC639AE5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20556-BD7B-634C-9F1A-917E86224A7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ED7857-C8A5-2E4F-9BB9-48A83536CDF6}"/>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5" name="Footer Placeholder 4">
            <a:extLst>
              <a:ext uri="{FF2B5EF4-FFF2-40B4-BE49-F238E27FC236}">
                <a16:creationId xmlns:a16="http://schemas.microsoft.com/office/drawing/2014/main" id="{AEF83583-1B7C-6A48-B0F9-F73E09DF2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81B804-C087-6D4B-92E9-C1BE3442F1FB}"/>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361156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CBCFF-FF75-2C43-B8E5-A1945269A2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56B6E9-73D9-0F40-B124-E80515243A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5BA63B-A9C7-C249-8AFE-BCF6B54618D6}"/>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5" name="Footer Placeholder 4">
            <a:extLst>
              <a:ext uri="{FF2B5EF4-FFF2-40B4-BE49-F238E27FC236}">
                <a16:creationId xmlns:a16="http://schemas.microsoft.com/office/drawing/2014/main" id="{2E238C98-2871-604D-923B-DC70D1803A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7A07CA-F44D-C444-BE4D-83A75E2236D0}"/>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2432297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7AEC-C6A5-B544-A4F2-60F87E2B66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08A074-7562-344F-8075-DEA431ED95F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72604B-5A64-B548-85BE-F1385A27C9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690300-6038-2842-AE44-B1C1617FD3BD}"/>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6" name="Footer Placeholder 5">
            <a:extLst>
              <a:ext uri="{FF2B5EF4-FFF2-40B4-BE49-F238E27FC236}">
                <a16:creationId xmlns:a16="http://schemas.microsoft.com/office/drawing/2014/main" id="{F8559E78-6CB7-5742-B6D6-92A1E340C2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8F8E39-5967-4349-A089-68CE4F083CF1}"/>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82630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95A9-4957-7841-BAE5-47130B2965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02D500-B80C-A842-8D57-5C0488C33E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AFEA08-2378-0740-A63F-9DB808F5599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F48340-9E2D-DF40-A846-92CDAD30C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54C70-42BC-3047-ACE8-81FFFDBCA91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C394FF-E777-0747-B402-0F7D88BBC399}"/>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8" name="Footer Placeholder 7">
            <a:extLst>
              <a:ext uri="{FF2B5EF4-FFF2-40B4-BE49-F238E27FC236}">
                <a16:creationId xmlns:a16="http://schemas.microsoft.com/office/drawing/2014/main" id="{71D2C07F-FDEF-774E-B9F1-2A18FDC748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8B5086-9211-7948-B8D5-6112A9177F86}"/>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239670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469A-3A0D-2B48-A8BC-7EB63677EA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6B1870-8FE1-5F4A-806A-29F127C45788}"/>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4" name="Footer Placeholder 3">
            <a:extLst>
              <a:ext uri="{FF2B5EF4-FFF2-40B4-BE49-F238E27FC236}">
                <a16:creationId xmlns:a16="http://schemas.microsoft.com/office/drawing/2014/main" id="{3A6B1B1C-4E8D-D244-A0F8-611126313E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F22BEA-021A-314E-B34B-251BE26C1354}"/>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209658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EBA55F-1E91-DA41-9F19-A9376591DB5C}"/>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3" name="Footer Placeholder 2">
            <a:extLst>
              <a:ext uri="{FF2B5EF4-FFF2-40B4-BE49-F238E27FC236}">
                <a16:creationId xmlns:a16="http://schemas.microsoft.com/office/drawing/2014/main" id="{76300642-C72C-0F47-AB93-A681DC5B11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E8F369-40D8-754D-8A03-DC99F8C11DB4}"/>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2088800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AA84C-FB8A-2F46-883C-A4A7B1FE5C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BFCE05-92B4-9C41-84D3-C098B1EC3C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FF4F23-1502-444B-BF29-699CD7985E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1B6D580-02EB-EE4D-8757-5C7C02655C20}"/>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6" name="Footer Placeholder 5">
            <a:extLst>
              <a:ext uri="{FF2B5EF4-FFF2-40B4-BE49-F238E27FC236}">
                <a16:creationId xmlns:a16="http://schemas.microsoft.com/office/drawing/2014/main" id="{D950D5FC-58C4-0744-A391-F49FD739F4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E3CF8-EE10-F842-A7F7-2F3744CB315F}"/>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1539486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54C43-618E-EA44-8FA4-15CD847597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46EF1E-EA27-2441-8F46-73B7926F50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A448E4-A8E8-084F-8D15-4DDC70611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A18C78-2880-F443-BA08-081BEEE40B8D}"/>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6" name="Footer Placeholder 5">
            <a:extLst>
              <a:ext uri="{FF2B5EF4-FFF2-40B4-BE49-F238E27FC236}">
                <a16:creationId xmlns:a16="http://schemas.microsoft.com/office/drawing/2014/main" id="{38504E02-CBB9-9243-967C-045C9325E7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28724F-AA9C-FC44-A540-6F242E130CAD}"/>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4219430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08F4-4762-8149-B8CA-F86DD0E779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C637FA-1E0A-AD45-82BF-0CC961779E7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83BB90-282A-4844-9C1A-800D9AA1FFE1}"/>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5" name="Footer Placeholder 4">
            <a:extLst>
              <a:ext uri="{FF2B5EF4-FFF2-40B4-BE49-F238E27FC236}">
                <a16:creationId xmlns:a16="http://schemas.microsoft.com/office/drawing/2014/main" id="{B6143359-C015-3644-BAFC-206306D1E6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D46B9-3A7E-6448-B878-FAB80C3E7D61}"/>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4249864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87E5C9-6FE7-494A-A7C4-6C1C908391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38C241-2BF7-5C4B-BE2B-3B375D1A913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BA4988-9760-794B-BABC-C4BB1601C0FA}"/>
              </a:ext>
            </a:extLst>
          </p:cNvPr>
          <p:cNvSpPr>
            <a:spLocks noGrp="1"/>
          </p:cNvSpPr>
          <p:nvPr>
            <p:ph type="dt" sz="half" idx="10"/>
          </p:nvPr>
        </p:nvSpPr>
        <p:spPr/>
        <p:txBody>
          <a:bodyPr/>
          <a:lstStyle/>
          <a:p>
            <a:fld id="{35D43345-BBBB-F043-BC95-A4AC104AF20E}" type="datetimeFigureOut">
              <a:rPr lang="en-US" smtClean="0"/>
              <a:t>1/5/2022</a:t>
            </a:fld>
            <a:endParaRPr lang="en-US"/>
          </a:p>
        </p:txBody>
      </p:sp>
      <p:sp>
        <p:nvSpPr>
          <p:cNvPr id="5" name="Footer Placeholder 4">
            <a:extLst>
              <a:ext uri="{FF2B5EF4-FFF2-40B4-BE49-F238E27FC236}">
                <a16:creationId xmlns:a16="http://schemas.microsoft.com/office/drawing/2014/main" id="{92FB26B7-237A-F246-882B-D70D937615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08F719-DB67-DC4A-AA2C-A63CE7E612A8}"/>
              </a:ext>
            </a:extLst>
          </p:cNvPr>
          <p:cNvSpPr>
            <a:spLocks noGrp="1"/>
          </p:cNvSpPr>
          <p:nvPr>
            <p:ph type="sldNum" sz="quarter" idx="12"/>
          </p:nvPr>
        </p:nvSpPr>
        <p:spPr/>
        <p:txBody>
          <a:bodyPr/>
          <a:lstStyle/>
          <a:p>
            <a:fld id="{3C5AB29E-270B-C34C-8714-4546A4B5BA80}" type="slidenum">
              <a:rPr lang="en-US" smtClean="0"/>
              <a:t>‹#›</a:t>
            </a:fld>
            <a:endParaRPr lang="en-US"/>
          </a:p>
        </p:txBody>
      </p:sp>
    </p:spTree>
    <p:extLst>
      <p:ext uri="{BB962C8B-B14F-4D97-AF65-F5344CB8AC3E}">
        <p14:creationId xmlns:p14="http://schemas.microsoft.com/office/powerpoint/2010/main" val="3765719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DFE0FF-929A-DC47-B69E-092082AEA2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AEAFA5-0DA3-BB46-801F-9B1DAAA9C4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D4946-E462-F746-AE7E-42BA1312CC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D43345-BBBB-F043-BC95-A4AC104AF20E}" type="datetimeFigureOut">
              <a:rPr lang="en-US" smtClean="0"/>
              <a:t>1/5/2022</a:t>
            </a:fld>
            <a:endParaRPr lang="en-US"/>
          </a:p>
        </p:txBody>
      </p:sp>
      <p:sp>
        <p:nvSpPr>
          <p:cNvPr id="5" name="Footer Placeholder 4">
            <a:extLst>
              <a:ext uri="{FF2B5EF4-FFF2-40B4-BE49-F238E27FC236}">
                <a16:creationId xmlns:a16="http://schemas.microsoft.com/office/drawing/2014/main" id="{26E37488-1688-8D46-9732-1E9604B6C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63E203-37E2-EC4F-BFF1-C46E1E1EF5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AB29E-270B-C34C-8714-4546A4B5BA80}" type="slidenum">
              <a:rPr lang="en-US" smtClean="0"/>
              <a:t>‹#›</a:t>
            </a:fld>
            <a:endParaRPr lang="en-US"/>
          </a:p>
        </p:txBody>
      </p:sp>
    </p:spTree>
    <p:extLst>
      <p:ext uri="{BB962C8B-B14F-4D97-AF65-F5344CB8AC3E}">
        <p14:creationId xmlns:p14="http://schemas.microsoft.com/office/powerpoint/2010/main" val="2171296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DD1464-228A-BA43-BA0E-DAD966186276}"/>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Forgetting</a:t>
            </a:r>
          </a:p>
        </p:txBody>
      </p:sp>
      <p:sp>
        <p:nvSpPr>
          <p:cNvPr id="5" name="Content Placeholder 4">
            <a:extLst>
              <a:ext uri="{FF2B5EF4-FFF2-40B4-BE49-F238E27FC236}">
                <a16:creationId xmlns:a16="http://schemas.microsoft.com/office/drawing/2014/main" id="{AD6E02F2-7B18-8C41-B7B7-AE269A026F72}"/>
              </a:ext>
            </a:extLst>
          </p:cNvPr>
          <p:cNvSpPr>
            <a:spLocks noGrp="1"/>
          </p:cNvSpPr>
          <p:nvPr>
            <p:ph idx="1"/>
          </p:nvPr>
        </p:nvSpPr>
        <p:spPr/>
        <p:txBody>
          <a:bodyPr/>
          <a:lstStyle/>
          <a:p>
            <a:pPr marL="0" indent="0">
              <a:buNone/>
            </a:pPr>
            <a:r>
              <a:rPr lang="en-US" dirty="0"/>
              <a:t>…bombarded every second by sensations, emotions, thoughts…nine-tenths of which we must simply ignore.  The past is a roaring cataract of billions upon billions of such moments.  Any one of them too complex to grasp in its entirety, and the aggregate beyond all imagination… At every tick of the clock, in every inhabited part of the world, an unimaginable richness and variety of ‘history’ falls off the world into total oblivion.</a:t>
            </a:r>
          </a:p>
          <a:p>
            <a:pPr marL="0" indent="0">
              <a:buNone/>
            </a:pPr>
            <a:endParaRPr lang="en-US" dirty="0"/>
          </a:p>
          <a:p>
            <a:pPr marL="0" indent="0">
              <a:buNone/>
            </a:pPr>
            <a:r>
              <a:rPr lang="en-US" dirty="0"/>
              <a:t>C.S. Lewis</a:t>
            </a:r>
          </a:p>
        </p:txBody>
      </p:sp>
    </p:spTree>
    <p:extLst>
      <p:ext uri="{BB962C8B-B14F-4D97-AF65-F5344CB8AC3E}">
        <p14:creationId xmlns:p14="http://schemas.microsoft.com/office/powerpoint/2010/main" val="2229292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6069-624A-7041-A74C-BF6CFECE3320}"/>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Biological Forgetting</a:t>
            </a:r>
          </a:p>
        </p:txBody>
      </p:sp>
      <p:sp>
        <p:nvSpPr>
          <p:cNvPr id="3" name="Content Placeholder 2">
            <a:extLst>
              <a:ext uri="{FF2B5EF4-FFF2-40B4-BE49-F238E27FC236}">
                <a16:creationId xmlns:a16="http://schemas.microsoft.com/office/drawing/2014/main" id="{2C2D73CA-039E-7D45-AA5B-CD1EA9166C78}"/>
              </a:ext>
            </a:extLst>
          </p:cNvPr>
          <p:cNvSpPr>
            <a:spLocks noGrp="1"/>
          </p:cNvSpPr>
          <p:nvPr>
            <p:ph idx="1"/>
          </p:nvPr>
        </p:nvSpPr>
        <p:spPr/>
        <p:txBody>
          <a:bodyPr/>
          <a:lstStyle/>
          <a:p>
            <a:pPr marL="0" indent="0">
              <a:buNone/>
            </a:pPr>
            <a:r>
              <a:rPr lang="en-US" altLang="en-US" sz="3200" dirty="0"/>
              <a:t>Damage to the Hippocampus</a:t>
            </a:r>
          </a:p>
          <a:p>
            <a:pPr lvl="1"/>
            <a:r>
              <a:rPr lang="en-US" altLang="en-US" sz="2800" dirty="0"/>
              <a:t>Difficulty forming new memories (Patient H.M)</a:t>
            </a:r>
          </a:p>
          <a:p>
            <a:pPr lvl="1"/>
            <a:r>
              <a:rPr lang="en-US" altLang="en-US" sz="2800" dirty="0"/>
              <a:t>Smaller in </a:t>
            </a:r>
            <a:r>
              <a:rPr lang="en-US" altLang="en-US" sz="2800" i="1" dirty="0"/>
              <a:t>Alzheimer’s </a:t>
            </a:r>
            <a:r>
              <a:rPr lang="en-US" altLang="en-US" sz="2800" dirty="0"/>
              <a:t>patients</a:t>
            </a:r>
          </a:p>
          <a:p>
            <a:pPr marL="457200" lvl="1" indent="0">
              <a:buNone/>
            </a:pPr>
            <a:endParaRPr lang="en-US" altLang="en-US" sz="2800" dirty="0"/>
          </a:p>
          <a:p>
            <a:pPr marL="0" indent="0">
              <a:buNone/>
            </a:pPr>
            <a:r>
              <a:rPr lang="en-US" altLang="en-US" sz="3200" dirty="0"/>
              <a:t>Neurotransmitters play a role</a:t>
            </a:r>
          </a:p>
          <a:p>
            <a:pPr lvl="1"/>
            <a:r>
              <a:rPr lang="en-US" altLang="en-US" sz="2800" dirty="0"/>
              <a:t>Acetylcholine </a:t>
            </a:r>
          </a:p>
          <a:p>
            <a:pPr lvl="1"/>
            <a:r>
              <a:rPr lang="en-US" altLang="en-US" sz="2800" dirty="0"/>
              <a:t>Low levels in </a:t>
            </a:r>
            <a:r>
              <a:rPr lang="en-US" altLang="en-US" sz="2800" i="1" dirty="0"/>
              <a:t>Alzheimer’s </a:t>
            </a:r>
            <a:r>
              <a:rPr lang="en-US" altLang="en-US" sz="2800" dirty="0"/>
              <a:t>patients</a:t>
            </a:r>
          </a:p>
          <a:p>
            <a:pPr marL="0" indent="0">
              <a:buNone/>
            </a:pPr>
            <a:endParaRPr lang="en-US" dirty="0"/>
          </a:p>
        </p:txBody>
      </p:sp>
    </p:spTree>
    <p:extLst>
      <p:ext uri="{BB962C8B-B14F-4D97-AF65-F5344CB8AC3E}">
        <p14:creationId xmlns:p14="http://schemas.microsoft.com/office/powerpoint/2010/main" val="46045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2DDF-5D45-3247-A757-476F32A1254C}"/>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Memory Loss</a:t>
            </a:r>
          </a:p>
        </p:txBody>
      </p:sp>
      <p:sp>
        <p:nvSpPr>
          <p:cNvPr id="3" name="Content Placeholder 2">
            <a:extLst>
              <a:ext uri="{FF2B5EF4-FFF2-40B4-BE49-F238E27FC236}">
                <a16:creationId xmlns:a16="http://schemas.microsoft.com/office/drawing/2014/main" id="{92739BC6-5C17-B845-BF41-63116037E9E4}"/>
              </a:ext>
            </a:extLst>
          </p:cNvPr>
          <p:cNvSpPr>
            <a:spLocks noGrp="1"/>
          </p:cNvSpPr>
          <p:nvPr>
            <p:ph idx="1"/>
          </p:nvPr>
        </p:nvSpPr>
        <p:spPr>
          <a:xfrm>
            <a:off x="941832" y="1642745"/>
            <a:ext cx="10515600" cy="4351338"/>
          </a:xfrm>
        </p:spPr>
        <p:txBody>
          <a:bodyPr/>
          <a:lstStyle/>
          <a:p>
            <a:pPr marL="0" indent="0">
              <a:buNone/>
            </a:pPr>
            <a:r>
              <a:rPr lang="en-US" dirty="0"/>
              <a:t>Types:</a:t>
            </a:r>
          </a:p>
          <a:p>
            <a:pPr marL="0" indent="0">
              <a:buNone/>
            </a:pPr>
            <a:endParaRPr lang="en-US" dirty="0"/>
          </a:p>
          <a:p>
            <a:pPr marL="0" indent="0">
              <a:buNone/>
            </a:pPr>
            <a:r>
              <a:rPr lang="en-US" u="sng" dirty="0"/>
              <a:t>Anterograde Amnesia</a:t>
            </a:r>
            <a:r>
              <a:rPr lang="en-US" dirty="0"/>
              <a:t> – can’t recall </a:t>
            </a:r>
            <a:r>
              <a:rPr lang="en-US" b="1" dirty="0"/>
              <a:t>new</a:t>
            </a:r>
            <a:r>
              <a:rPr lang="en-US" dirty="0"/>
              <a:t> things.</a:t>
            </a:r>
          </a:p>
          <a:p>
            <a:endParaRPr lang="en-US" dirty="0"/>
          </a:p>
          <a:p>
            <a:pPr marL="0" indent="0">
              <a:buNone/>
            </a:pPr>
            <a:r>
              <a:rPr lang="en-US" u="sng" dirty="0"/>
              <a:t>Retrograde Amnesia</a:t>
            </a:r>
            <a:r>
              <a:rPr lang="en-US" dirty="0"/>
              <a:t> – can’t recall </a:t>
            </a:r>
            <a:r>
              <a:rPr lang="en-US" b="1" dirty="0"/>
              <a:t>old</a:t>
            </a:r>
            <a:r>
              <a:rPr lang="en-US" dirty="0"/>
              <a:t> things</a:t>
            </a:r>
          </a:p>
        </p:txBody>
      </p:sp>
    </p:spTree>
    <p:extLst>
      <p:ext uri="{BB962C8B-B14F-4D97-AF65-F5344CB8AC3E}">
        <p14:creationId xmlns:p14="http://schemas.microsoft.com/office/powerpoint/2010/main" val="137660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9F54-ADF0-814D-A639-F09879F8AEC4}"/>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Encoding Failure</a:t>
            </a:r>
          </a:p>
        </p:txBody>
      </p:sp>
      <p:sp>
        <p:nvSpPr>
          <p:cNvPr id="3" name="Content Placeholder 2">
            <a:extLst>
              <a:ext uri="{FF2B5EF4-FFF2-40B4-BE49-F238E27FC236}">
                <a16:creationId xmlns:a16="http://schemas.microsoft.com/office/drawing/2014/main" id="{D60FCD52-28D5-934B-A745-15898B2F0D18}"/>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sz="4000" dirty="0"/>
              <a:t>What we fail to encode, we cannot remember!</a:t>
            </a:r>
          </a:p>
          <a:p>
            <a:endParaRPr lang="en-US" dirty="0"/>
          </a:p>
          <a:p>
            <a:endParaRPr lang="en-US" dirty="0"/>
          </a:p>
          <a:p>
            <a:endParaRPr lang="en-US" dirty="0"/>
          </a:p>
        </p:txBody>
      </p:sp>
    </p:spTree>
    <p:extLst>
      <p:ext uri="{BB962C8B-B14F-4D97-AF65-F5344CB8AC3E}">
        <p14:creationId xmlns:p14="http://schemas.microsoft.com/office/powerpoint/2010/main" val="2624426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AE4C-54C0-AC44-B592-C75184F578C8}"/>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Retrieval Failure</a:t>
            </a:r>
          </a:p>
        </p:txBody>
      </p:sp>
      <p:sp>
        <p:nvSpPr>
          <p:cNvPr id="3" name="Content Placeholder 2">
            <a:extLst>
              <a:ext uri="{FF2B5EF4-FFF2-40B4-BE49-F238E27FC236}">
                <a16:creationId xmlns:a16="http://schemas.microsoft.com/office/drawing/2014/main" id="{0672F6DB-B02F-3A4C-8584-099357BE6BB2}"/>
              </a:ext>
            </a:extLst>
          </p:cNvPr>
          <p:cNvSpPr>
            <a:spLocks noGrp="1"/>
          </p:cNvSpPr>
          <p:nvPr>
            <p:ph idx="1"/>
          </p:nvPr>
        </p:nvSpPr>
        <p:spPr/>
        <p:txBody>
          <a:bodyPr/>
          <a:lstStyle/>
          <a:p>
            <a:pPr marL="0" indent="0">
              <a:buNone/>
            </a:pPr>
            <a:endParaRPr lang="en-US" dirty="0"/>
          </a:p>
          <a:p>
            <a:pPr marL="0" indent="0">
              <a:buNone/>
            </a:pPr>
            <a:r>
              <a:rPr lang="en-US" dirty="0"/>
              <a:t>Decay Theory (Ebbinghaus)</a:t>
            </a:r>
          </a:p>
          <a:p>
            <a:endParaRPr lang="en-US" dirty="0"/>
          </a:p>
          <a:p>
            <a:pPr marL="0" indent="0">
              <a:buNone/>
            </a:pPr>
            <a:endParaRPr lang="en-US" dirty="0"/>
          </a:p>
          <a:p>
            <a:pPr marL="0" indent="0">
              <a:buNone/>
            </a:pPr>
            <a:r>
              <a:rPr lang="en-US" dirty="0"/>
              <a:t>Tip of the Tongue phenomena</a:t>
            </a:r>
          </a:p>
          <a:p>
            <a:endParaRPr lang="en-US" dirty="0"/>
          </a:p>
        </p:txBody>
      </p:sp>
    </p:spTree>
    <p:extLst>
      <p:ext uri="{BB962C8B-B14F-4D97-AF65-F5344CB8AC3E}">
        <p14:creationId xmlns:p14="http://schemas.microsoft.com/office/powerpoint/2010/main" val="2105636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4F-CD8D-1E42-B7AF-64C09259785C}"/>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Interference</a:t>
            </a:r>
          </a:p>
        </p:txBody>
      </p:sp>
      <p:sp>
        <p:nvSpPr>
          <p:cNvPr id="3" name="Content Placeholder 2">
            <a:extLst>
              <a:ext uri="{FF2B5EF4-FFF2-40B4-BE49-F238E27FC236}">
                <a16:creationId xmlns:a16="http://schemas.microsoft.com/office/drawing/2014/main" id="{005403B1-05F6-1040-BB90-E6D737C1BA14}"/>
              </a:ext>
            </a:extLst>
          </p:cNvPr>
          <p:cNvSpPr>
            <a:spLocks noGrp="1"/>
          </p:cNvSpPr>
          <p:nvPr>
            <p:ph idx="1"/>
          </p:nvPr>
        </p:nvSpPr>
        <p:spPr/>
        <p:txBody>
          <a:bodyPr/>
          <a:lstStyle/>
          <a:p>
            <a:pPr marL="0" indent="0">
              <a:buNone/>
            </a:pPr>
            <a:endParaRPr lang="en-US" dirty="0"/>
          </a:p>
          <a:p>
            <a:pPr marL="0" indent="0">
              <a:buNone/>
            </a:pPr>
            <a:r>
              <a:rPr lang="en-US" u="sng" dirty="0"/>
              <a:t>Proactive Interference</a:t>
            </a:r>
            <a:r>
              <a:rPr lang="en-US" dirty="0"/>
              <a:t> – when prior learning disrupts recall of new information.</a:t>
            </a:r>
          </a:p>
          <a:p>
            <a:endParaRPr lang="en-US" dirty="0"/>
          </a:p>
          <a:p>
            <a:pPr marL="0" indent="0">
              <a:buNone/>
            </a:pPr>
            <a:r>
              <a:rPr lang="en-US" u="sng" dirty="0"/>
              <a:t>Retroactive Interference</a:t>
            </a:r>
            <a:r>
              <a:rPr lang="en-US" dirty="0"/>
              <a:t> – when new learning disrupts recall of old information.  </a:t>
            </a:r>
          </a:p>
        </p:txBody>
      </p:sp>
    </p:spTree>
    <p:extLst>
      <p:ext uri="{BB962C8B-B14F-4D97-AF65-F5344CB8AC3E}">
        <p14:creationId xmlns:p14="http://schemas.microsoft.com/office/powerpoint/2010/main" val="7844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7748-3E8A-7942-921D-ADD83D105AEA}"/>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Retroactive Interference</a:t>
            </a:r>
          </a:p>
        </p:txBody>
      </p:sp>
      <p:sp>
        <p:nvSpPr>
          <p:cNvPr id="3" name="Content Placeholder 2">
            <a:extLst>
              <a:ext uri="{FF2B5EF4-FFF2-40B4-BE49-F238E27FC236}">
                <a16:creationId xmlns:a16="http://schemas.microsoft.com/office/drawing/2014/main" id="{2AA009CF-A1E3-7B4C-87D3-FF99202EB044}"/>
              </a:ext>
            </a:extLst>
          </p:cNvPr>
          <p:cNvSpPr>
            <a:spLocks noGrp="1"/>
          </p:cNvSpPr>
          <p:nvPr>
            <p:ph idx="1"/>
          </p:nvPr>
        </p:nvSpPr>
        <p:spPr/>
        <p:txBody>
          <a:bodyPr>
            <a:normAutofit/>
          </a:bodyPr>
          <a:lstStyle/>
          <a:p>
            <a:pPr marL="0" indent="0">
              <a:buNone/>
            </a:pPr>
            <a:endParaRPr lang="en-US" sz="4000" dirty="0"/>
          </a:p>
          <a:p>
            <a:pPr marL="0" indent="0">
              <a:buNone/>
            </a:pPr>
            <a:r>
              <a:rPr lang="en-US" sz="4000" dirty="0"/>
              <a:t>Try remembering the following:</a:t>
            </a:r>
          </a:p>
          <a:p>
            <a:endParaRPr lang="en-US" sz="4000" dirty="0"/>
          </a:p>
          <a:p>
            <a:pPr marL="457200" lvl="1" indent="0">
              <a:buNone/>
            </a:pPr>
            <a:r>
              <a:rPr lang="en-US" sz="4000" dirty="0"/>
              <a:t>			5614982</a:t>
            </a:r>
          </a:p>
        </p:txBody>
      </p:sp>
    </p:spTree>
    <p:extLst>
      <p:ext uri="{BB962C8B-B14F-4D97-AF65-F5344CB8AC3E}">
        <p14:creationId xmlns:p14="http://schemas.microsoft.com/office/powerpoint/2010/main" val="2470931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544102-6530-F44B-907C-FE127ABE180D}"/>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Now Read This…</a:t>
            </a:r>
          </a:p>
        </p:txBody>
      </p:sp>
      <p:pic>
        <p:nvPicPr>
          <p:cNvPr id="4" name="Picture 2" descr="Image result for random number list">
            <a:extLst>
              <a:ext uri="{FF2B5EF4-FFF2-40B4-BE49-F238E27FC236}">
                <a16:creationId xmlns:a16="http://schemas.microsoft.com/office/drawing/2014/main" id="{F2422006-A211-5A42-A623-8C21C0F5E9E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84456" y="961812"/>
            <a:ext cx="6896486" cy="49309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663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A0624-ABA2-8F41-B843-D0E237D4C767}"/>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Retroactive Interference</a:t>
            </a:r>
          </a:p>
        </p:txBody>
      </p:sp>
      <p:sp>
        <p:nvSpPr>
          <p:cNvPr id="3" name="Content Placeholder 2">
            <a:extLst>
              <a:ext uri="{FF2B5EF4-FFF2-40B4-BE49-F238E27FC236}">
                <a16:creationId xmlns:a16="http://schemas.microsoft.com/office/drawing/2014/main" id="{A5255D28-0150-3349-96FA-C15991249C04}"/>
              </a:ext>
            </a:extLst>
          </p:cNvPr>
          <p:cNvSpPr>
            <a:spLocks noGrp="1"/>
          </p:cNvSpPr>
          <p:nvPr>
            <p:ph idx="1"/>
          </p:nvPr>
        </p:nvSpPr>
        <p:spPr/>
        <p:txBody>
          <a:bodyPr/>
          <a:lstStyle/>
          <a:p>
            <a:pPr marL="0" indent="0">
              <a:buNone/>
            </a:pPr>
            <a:endParaRPr lang="en-US" altLang="en-US" dirty="0"/>
          </a:p>
          <a:p>
            <a:pPr marL="0" indent="0">
              <a:buNone/>
            </a:pPr>
            <a:r>
              <a:rPr lang="en-US" altLang="en-US" dirty="0"/>
              <a:t>Here, we tested the OLD (retro) information.</a:t>
            </a:r>
          </a:p>
          <a:p>
            <a:pPr marL="0" indent="0">
              <a:buNone/>
            </a:pPr>
            <a:endParaRPr lang="en-US" altLang="en-US" dirty="0"/>
          </a:p>
          <a:p>
            <a:pPr marL="0" indent="0">
              <a:buNone/>
            </a:pPr>
            <a:r>
              <a:rPr lang="en-US" altLang="en-US" dirty="0"/>
              <a:t>The trial was hard because it overloaded your modality.</a:t>
            </a:r>
          </a:p>
          <a:p>
            <a:endParaRPr lang="en-US" altLang="en-US" dirty="0"/>
          </a:p>
          <a:p>
            <a:pPr marL="0" indent="0">
              <a:buNone/>
            </a:pPr>
            <a:r>
              <a:rPr lang="en-US" altLang="en-US" dirty="0"/>
              <a:t>What type of music should you listen to when you write an essay?</a:t>
            </a:r>
          </a:p>
          <a:p>
            <a:endParaRPr lang="en-US" dirty="0"/>
          </a:p>
        </p:txBody>
      </p:sp>
    </p:spTree>
    <p:extLst>
      <p:ext uri="{BB962C8B-B14F-4D97-AF65-F5344CB8AC3E}">
        <p14:creationId xmlns:p14="http://schemas.microsoft.com/office/powerpoint/2010/main" val="410048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090B9-0E66-8B42-A497-EAF982C5053A}"/>
              </a:ext>
            </a:extLst>
          </p:cNvPr>
          <p:cNvSpPr>
            <a:spLocks noGrp="1"/>
          </p:cNvSpPr>
          <p:nvPr>
            <p:ph type="title"/>
          </p:nvPr>
        </p:nvSpPr>
        <p:spPr>
          <a:xfrm>
            <a:off x="2585461" y="233081"/>
            <a:ext cx="6505756" cy="1452283"/>
          </a:xfrm>
        </p:spPr>
        <p:txBody>
          <a:bodyPr anchor="b">
            <a:noAutofit/>
          </a:bodyPr>
          <a:lstStyle/>
          <a:p>
            <a:pPr algn="ctr">
              <a:lnSpc>
                <a:spcPct val="150000"/>
              </a:lnSpc>
            </a:pPr>
            <a:r>
              <a:rPr lang="en-US" b="1" dirty="0">
                <a:latin typeface="Calibri" panose="020F0502020204030204" pitchFamily="34" charset="0"/>
                <a:cs typeface="Calibri" panose="020F0502020204030204" pitchFamily="34" charset="0"/>
              </a:rPr>
              <a:t>Retroactive Interference</a:t>
            </a:r>
            <a:br>
              <a:rPr lang="en-US" b="1" dirty="0">
                <a:latin typeface="Calibri" panose="020F0502020204030204" pitchFamily="34" charset="0"/>
                <a:cs typeface="Calibri" panose="020F0502020204030204" pitchFamily="34" charset="0"/>
              </a:rPr>
            </a:br>
            <a:r>
              <a:rPr lang="en-US" sz="3200" b="1" i="1" dirty="0">
                <a:latin typeface="Calibri" panose="020F0502020204030204" pitchFamily="34" charset="0"/>
                <a:cs typeface="Calibri" panose="020F0502020204030204" pitchFamily="34" charset="0"/>
              </a:rPr>
              <a:t>study by Jenkins and </a:t>
            </a:r>
            <a:r>
              <a:rPr lang="en-US" sz="3200" b="1" i="1" dirty="0" err="1">
                <a:latin typeface="Calibri" panose="020F0502020204030204" pitchFamily="34" charset="0"/>
                <a:cs typeface="Calibri" panose="020F0502020204030204" pitchFamily="34" charset="0"/>
              </a:rPr>
              <a:t>Dallenbach</a:t>
            </a:r>
            <a:endParaRPr lang="en-US" b="1" i="1" dirty="0">
              <a:latin typeface="Calibri" panose="020F0502020204030204" pitchFamily="34" charset="0"/>
              <a:cs typeface="Calibri" panose="020F0502020204030204" pitchFamily="34" charset="0"/>
            </a:endParaRPr>
          </a:p>
        </p:txBody>
      </p:sp>
      <p:pic>
        <p:nvPicPr>
          <p:cNvPr id="4" name="Picture 3" descr="figure-27-07">
            <a:extLst>
              <a:ext uri="{FF2B5EF4-FFF2-40B4-BE49-F238E27FC236}">
                <a16:creationId xmlns:a16="http://schemas.microsoft.com/office/drawing/2014/main" id="{A00B34AF-1330-1941-9604-5A7FF9F5B0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26956" y="2215549"/>
            <a:ext cx="7254920" cy="388138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Content Placeholder 2">
            <a:extLst>
              <a:ext uri="{FF2B5EF4-FFF2-40B4-BE49-F238E27FC236}">
                <a16:creationId xmlns:a16="http://schemas.microsoft.com/office/drawing/2014/main" id="{5F134D84-9003-EB41-AA12-452D7DF426FD}"/>
              </a:ext>
            </a:extLst>
          </p:cNvPr>
          <p:cNvSpPr>
            <a:spLocks noGrp="1"/>
          </p:cNvSpPr>
          <p:nvPr>
            <p:ph idx="1"/>
          </p:nvPr>
        </p:nvSpPr>
        <p:spPr>
          <a:xfrm>
            <a:off x="8087309" y="2268072"/>
            <a:ext cx="3677735" cy="3426986"/>
          </a:xfrm>
        </p:spPr>
        <p:txBody>
          <a:bodyPr>
            <a:normAutofit/>
          </a:bodyPr>
          <a:lstStyle/>
          <a:p>
            <a:pPr marL="0" indent="0">
              <a:buNone/>
            </a:pPr>
            <a:r>
              <a:rPr lang="en-US" dirty="0"/>
              <a:t>People learned nonsense syllables, then asked to recall them 8 hours later.</a:t>
            </a:r>
          </a:p>
          <a:p>
            <a:pPr marL="0" indent="0">
              <a:buNone/>
            </a:pPr>
            <a:endParaRPr lang="en-US" dirty="0"/>
          </a:p>
          <a:p>
            <a:pPr marL="0" indent="0">
              <a:buNone/>
            </a:pPr>
            <a:r>
              <a:rPr lang="en-US" dirty="0"/>
              <a:t>Sleep helps… no time for new information</a:t>
            </a:r>
          </a:p>
          <a:p>
            <a:endParaRPr lang="en-US" sz="1800" dirty="0"/>
          </a:p>
          <a:p>
            <a:endParaRPr lang="en-US" sz="1800" dirty="0"/>
          </a:p>
        </p:txBody>
      </p:sp>
    </p:spTree>
    <p:extLst>
      <p:ext uri="{BB962C8B-B14F-4D97-AF65-F5344CB8AC3E}">
        <p14:creationId xmlns:p14="http://schemas.microsoft.com/office/powerpoint/2010/main" val="460880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E4B7E-3EB6-4240-AD52-1C7E9DAB1B58}"/>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Which is which?</a:t>
            </a:r>
          </a:p>
        </p:txBody>
      </p:sp>
      <p:sp>
        <p:nvSpPr>
          <p:cNvPr id="3" name="Content Placeholder 2">
            <a:extLst>
              <a:ext uri="{FF2B5EF4-FFF2-40B4-BE49-F238E27FC236}">
                <a16:creationId xmlns:a16="http://schemas.microsoft.com/office/drawing/2014/main" id="{2D5D2C37-ED1F-984F-98C0-684986E85881}"/>
              </a:ext>
            </a:extLst>
          </p:cNvPr>
          <p:cNvSpPr>
            <a:spLocks noGrp="1"/>
          </p:cNvSpPr>
          <p:nvPr>
            <p:ph idx="1"/>
          </p:nvPr>
        </p:nvSpPr>
        <p:spPr/>
        <p:txBody>
          <a:bodyPr/>
          <a:lstStyle/>
          <a:p>
            <a:pPr marL="0" indent="0">
              <a:buNone/>
            </a:pPr>
            <a:endParaRPr lang="en-US" altLang="en-US" dirty="0"/>
          </a:p>
          <a:p>
            <a:pPr marL="0" indent="0">
              <a:buNone/>
            </a:pPr>
            <a:r>
              <a:rPr lang="en-US" altLang="en-US" dirty="0"/>
              <a:t>You are trying to type in your new password, but instead you accidently type in the old password.</a:t>
            </a:r>
          </a:p>
          <a:p>
            <a:pPr marL="0" indent="0">
              <a:buNone/>
            </a:pPr>
            <a:endParaRPr lang="en-US" altLang="en-US" dirty="0"/>
          </a:p>
          <a:p>
            <a:pPr marL="0" indent="0">
              <a:buNone/>
            </a:pPr>
            <a:r>
              <a:rPr lang="en-US" altLang="en-US" dirty="0"/>
              <a:t>You are writing an essay about WWI on your final exam but all you can remember is new information about WWII.</a:t>
            </a:r>
          </a:p>
          <a:p>
            <a:endParaRPr lang="en-US" dirty="0"/>
          </a:p>
        </p:txBody>
      </p:sp>
    </p:spTree>
    <p:extLst>
      <p:ext uri="{BB962C8B-B14F-4D97-AF65-F5344CB8AC3E}">
        <p14:creationId xmlns:p14="http://schemas.microsoft.com/office/powerpoint/2010/main" val="9599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2E639-B744-7644-B9F7-0BA46A86518C}"/>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Childhood Amnesia</a:t>
            </a:r>
          </a:p>
        </p:txBody>
      </p:sp>
      <p:sp>
        <p:nvSpPr>
          <p:cNvPr id="3" name="Content Placeholder 2">
            <a:extLst>
              <a:ext uri="{FF2B5EF4-FFF2-40B4-BE49-F238E27FC236}">
                <a16:creationId xmlns:a16="http://schemas.microsoft.com/office/drawing/2014/main" id="{FC64E845-AA48-CD44-A7FC-67C85C39FAF4}"/>
              </a:ext>
            </a:extLst>
          </p:cNvPr>
          <p:cNvSpPr>
            <a:spLocks noGrp="1"/>
          </p:cNvSpPr>
          <p:nvPr>
            <p:ph idx="1"/>
          </p:nvPr>
        </p:nvSpPr>
        <p:spPr/>
        <p:txBody>
          <a:bodyPr>
            <a:normAutofit/>
          </a:bodyPr>
          <a:lstStyle/>
          <a:p>
            <a:pPr marL="0" indent="0">
              <a:buNone/>
            </a:pPr>
            <a:r>
              <a:rPr lang="en-US" altLang="en-US" sz="3200" dirty="0"/>
              <a:t>Generally poor memory for events prior to age 2-3</a:t>
            </a:r>
          </a:p>
          <a:p>
            <a:pPr marL="0" indent="0">
              <a:buNone/>
            </a:pPr>
            <a:endParaRPr lang="en-US" altLang="en-US" sz="3200" dirty="0"/>
          </a:p>
          <a:p>
            <a:pPr marL="0" indent="0">
              <a:buNone/>
            </a:pPr>
            <a:r>
              <a:rPr lang="en-US" altLang="en-US" sz="3200" dirty="0"/>
              <a:t>-maybe b/c hippocampus not fully formed until age 2</a:t>
            </a:r>
          </a:p>
          <a:p>
            <a:pPr marL="0" indent="0">
              <a:buNone/>
            </a:pPr>
            <a:endParaRPr lang="en-US" altLang="en-US" sz="3200" dirty="0"/>
          </a:p>
          <a:p>
            <a:pPr marL="0" indent="0">
              <a:buNone/>
            </a:pPr>
            <a:r>
              <a:rPr lang="en-US" altLang="en-US" sz="3200" dirty="0"/>
              <a:t>-maybe due to a lack of a clear sense-of-self in young children</a:t>
            </a:r>
          </a:p>
          <a:p>
            <a:pPr marL="0" indent="0">
              <a:buNone/>
            </a:pPr>
            <a:endParaRPr lang="en-US" altLang="en-US" sz="3200" dirty="0"/>
          </a:p>
          <a:p>
            <a:pPr marL="0" indent="0">
              <a:buNone/>
            </a:pPr>
            <a:r>
              <a:rPr lang="en-US" altLang="en-US" sz="3200" dirty="0"/>
              <a:t>-maybe absence of language</a:t>
            </a:r>
          </a:p>
          <a:p>
            <a:endParaRPr lang="en-US" dirty="0"/>
          </a:p>
        </p:txBody>
      </p:sp>
    </p:spTree>
    <p:extLst>
      <p:ext uri="{BB962C8B-B14F-4D97-AF65-F5344CB8AC3E}">
        <p14:creationId xmlns:p14="http://schemas.microsoft.com/office/powerpoint/2010/main" val="2473024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2BBAC-904D-C447-B201-30F9C8D448DA}"/>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Memory is a Construct!</a:t>
            </a:r>
          </a:p>
        </p:txBody>
      </p:sp>
      <p:sp>
        <p:nvSpPr>
          <p:cNvPr id="3" name="Content Placeholder 2">
            <a:extLst>
              <a:ext uri="{FF2B5EF4-FFF2-40B4-BE49-F238E27FC236}">
                <a16:creationId xmlns:a16="http://schemas.microsoft.com/office/drawing/2014/main" id="{B42C6AB4-2577-754E-AAA4-239EF85A93D8}"/>
              </a:ext>
            </a:extLst>
          </p:cNvPr>
          <p:cNvSpPr>
            <a:spLocks noGrp="1"/>
          </p:cNvSpPr>
          <p:nvPr>
            <p:ph idx="1"/>
          </p:nvPr>
        </p:nvSpPr>
        <p:spPr/>
        <p:txBody>
          <a:bodyPr>
            <a:normAutofit/>
          </a:bodyPr>
          <a:lstStyle/>
          <a:p>
            <a:pPr marL="0" indent="0">
              <a:lnSpc>
                <a:spcPct val="100000"/>
              </a:lnSpc>
              <a:buNone/>
            </a:pPr>
            <a:r>
              <a:rPr lang="en-US" altLang="en-US" dirty="0"/>
              <a:t>“When we remember something, we're taking bits and pieces of experience - sometimes from different times and places - and bringing it all together to construct what might feel like a recollection but is actually a construction. The process of calling it into conscious awareness can change it, and now you're storing something that's different. We all do this, for example, by inadvertently adopting a story we've heard.”     Elizabeth Loftus</a:t>
            </a:r>
          </a:p>
          <a:p>
            <a:endParaRPr lang="en-US" dirty="0"/>
          </a:p>
        </p:txBody>
      </p:sp>
    </p:spTree>
    <p:extLst>
      <p:ext uri="{BB962C8B-B14F-4D97-AF65-F5344CB8AC3E}">
        <p14:creationId xmlns:p14="http://schemas.microsoft.com/office/powerpoint/2010/main" val="1559706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AC58D-344E-48F4-8B59-5C2379F4F251}"/>
              </a:ext>
            </a:extLst>
          </p:cNvPr>
          <p:cNvSpPr>
            <a:spLocks noGrp="1"/>
          </p:cNvSpPr>
          <p:nvPr>
            <p:ph type="title"/>
          </p:nvPr>
        </p:nvSpPr>
        <p:spPr/>
        <p:txBody>
          <a:bodyPr/>
          <a:lstStyle/>
          <a:p>
            <a:pPr algn="ctr"/>
            <a:r>
              <a:rPr lang="en-US" b="1" dirty="0">
                <a:latin typeface="+mn-lt"/>
              </a:rPr>
              <a:t>Misinformation Effect</a:t>
            </a:r>
          </a:p>
        </p:txBody>
      </p:sp>
      <p:sp>
        <p:nvSpPr>
          <p:cNvPr id="3" name="Content Placeholder 2">
            <a:extLst>
              <a:ext uri="{FF2B5EF4-FFF2-40B4-BE49-F238E27FC236}">
                <a16:creationId xmlns:a16="http://schemas.microsoft.com/office/drawing/2014/main" id="{F8C7C584-5C2B-4E58-A7BA-6006FA997418}"/>
              </a:ext>
            </a:extLst>
          </p:cNvPr>
          <p:cNvSpPr>
            <a:spLocks noGrp="1"/>
          </p:cNvSpPr>
          <p:nvPr>
            <p:ph idx="1"/>
          </p:nvPr>
        </p:nvSpPr>
        <p:spPr/>
        <p:txBody>
          <a:bodyPr/>
          <a:lstStyle/>
          <a:p>
            <a:pPr marL="0" indent="0">
              <a:buNone/>
            </a:pPr>
            <a:r>
              <a:rPr lang="en-US" dirty="0"/>
              <a:t>Exposed to misleading information, we tend to misremember.</a:t>
            </a:r>
          </a:p>
          <a:p>
            <a:pPr marL="0" indent="0">
              <a:buNone/>
            </a:pPr>
            <a:endParaRPr lang="en-US" dirty="0"/>
          </a:p>
          <a:p>
            <a:pPr marL="0" indent="0">
              <a:buNone/>
            </a:pPr>
            <a:r>
              <a:rPr lang="en-US" dirty="0"/>
              <a:t>Ex. </a:t>
            </a:r>
            <a:r>
              <a:rPr lang="en-US" sz="2800" b="0" i="0" u="none" strike="noStrike" baseline="0" dirty="0">
                <a:solidFill>
                  <a:srgbClr val="000000"/>
                </a:solidFill>
              </a:rPr>
              <a:t>observers of a filmed car accident were asked how fast the vehicles were going when they “smashed” into each other.  When “smashed” was used, observers portrayed the event as more serious than it was.</a:t>
            </a:r>
            <a:endParaRPr lang="en-US" dirty="0"/>
          </a:p>
        </p:txBody>
      </p:sp>
    </p:spTree>
    <p:extLst>
      <p:ext uri="{BB962C8B-B14F-4D97-AF65-F5344CB8AC3E}">
        <p14:creationId xmlns:p14="http://schemas.microsoft.com/office/powerpoint/2010/main" val="140201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71B9-949E-40CA-8699-837BE222FF19}"/>
              </a:ext>
            </a:extLst>
          </p:cNvPr>
          <p:cNvSpPr>
            <a:spLocks noGrp="1"/>
          </p:cNvSpPr>
          <p:nvPr>
            <p:ph type="title"/>
          </p:nvPr>
        </p:nvSpPr>
        <p:spPr>
          <a:xfrm>
            <a:off x="838200" y="365125"/>
            <a:ext cx="10515600" cy="937895"/>
          </a:xfrm>
        </p:spPr>
        <p:txBody>
          <a:bodyPr/>
          <a:lstStyle/>
          <a:p>
            <a:pPr algn="ctr"/>
            <a:r>
              <a:rPr lang="en-US" b="1" dirty="0">
                <a:latin typeface="+mn-lt"/>
              </a:rPr>
              <a:t>Source Amnesia</a:t>
            </a:r>
          </a:p>
        </p:txBody>
      </p:sp>
      <p:sp>
        <p:nvSpPr>
          <p:cNvPr id="3" name="Content Placeholder 2">
            <a:extLst>
              <a:ext uri="{FF2B5EF4-FFF2-40B4-BE49-F238E27FC236}">
                <a16:creationId xmlns:a16="http://schemas.microsoft.com/office/drawing/2014/main" id="{948BA821-AC9D-49F3-8E34-5A0B96EF3CC8}"/>
              </a:ext>
            </a:extLst>
          </p:cNvPr>
          <p:cNvSpPr>
            <a:spLocks noGrp="1"/>
          </p:cNvSpPr>
          <p:nvPr>
            <p:ph idx="1"/>
          </p:nvPr>
        </p:nvSpPr>
        <p:spPr>
          <a:xfrm>
            <a:off x="838200" y="1562100"/>
            <a:ext cx="10515600" cy="4614863"/>
          </a:xfrm>
        </p:spPr>
        <p:txBody>
          <a:bodyPr>
            <a:normAutofit/>
          </a:bodyPr>
          <a:lstStyle/>
          <a:p>
            <a:pPr marL="0" indent="0">
              <a:buNone/>
            </a:pPr>
            <a:r>
              <a:rPr lang="en-US" dirty="0"/>
              <a:t>Forgetting where the information came from.  Usually, the hardest thing to remember.</a:t>
            </a:r>
          </a:p>
          <a:p>
            <a:pPr marL="0" indent="0">
              <a:buNone/>
            </a:pPr>
            <a:endParaRPr lang="en-US" dirty="0"/>
          </a:p>
          <a:p>
            <a:pPr marL="0" indent="0">
              <a:buNone/>
            </a:pPr>
            <a:r>
              <a:rPr lang="en-US" dirty="0"/>
              <a:t>Ex. Songwriter writes song that they think is their own creation but is not.</a:t>
            </a:r>
          </a:p>
          <a:p>
            <a:pPr marL="0" indent="0">
              <a:buNone/>
            </a:pPr>
            <a:endParaRPr lang="en-US" dirty="0"/>
          </a:p>
          <a:p>
            <a:pPr marL="0" indent="0">
              <a:buNone/>
            </a:pPr>
            <a:r>
              <a:rPr lang="en-US" dirty="0"/>
              <a:t>Ex.  I know you but don’t know where I’ve seen you before.</a:t>
            </a:r>
          </a:p>
          <a:p>
            <a:pPr marL="0" indent="0">
              <a:buNone/>
            </a:pPr>
            <a:endParaRPr lang="en-US" u="sng" dirty="0"/>
          </a:p>
          <a:p>
            <a:pPr marL="0" indent="0">
              <a:buNone/>
            </a:pPr>
            <a:endParaRPr lang="en-US" u="sng" dirty="0"/>
          </a:p>
        </p:txBody>
      </p:sp>
    </p:spTree>
    <p:extLst>
      <p:ext uri="{BB962C8B-B14F-4D97-AF65-F5344CB8AC3E}">
        <p14:creationId xmlns:p14="http://schemas.microsoft.com/office/powerpoint/2010/main" val="94883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C7F5-A0BF-4A66-8305-F39F0FB84C5B}"/>
              </a:ext>
            </a:extLst>
          </p:cNvPr>
          <p:cNvSpPr>
            <a:spLocks noGrp="1"/>
          </p:cNvSpPr>
          <p:nvPr>
            <p:ph type="title"/>
          </p:nvPr>
        </p:nvSpPr>
        <p:spPr>
          <a:xfrm>
            <a:off x="838200" y="365125"/>
            <a:ext cx="10515600" cy="937895"/>
          </a:xfrm>
        </p:spPr>
        <p:txBody>
          <a:bodyPr/>
          <a:lstStyle/>
          <a:p>
            <a:pPr algn="ctr"/>
            <a:r>
              <a:rPr lang="en-US" b="1" dirty="0">
                <a:latin typeface="+mn-lt"/>
              </a:rPr>
              <a:t>déjà vu</a:t>
            </a:r>
          </a:p>
        </p:txBody>
      </p:sp>
      <p:sp>
        <p:nvSpPr>
          <p:cNvPr id="3" name="Content Placeholder 2">
            <a:extLst>
              <a:ext uri="{FF2B5EF4-FFF2-40B4-BE49-F238E27FC236}">
                <a16:creationId xmlns:a16="http://schemas.microsoft.com/office/drawing/2014/main" id="{CD1B5E47-FC1A-4B06-A299-54846B5B19EE}"/>
              </a:ext>
            </a:extLst>
          </p:cNvPr>
          <p:cNvSpPr>
            <a:spLocks noGrp="1"/>
          </p:cNvSpPr>
          <p:nvPr>
            <p:ph idx="1"/>
          </p:nvPr>
        </p:nvSpPr>
        <p:spPr>
          <a:xfrm>
            <a:off x="838200" y="1630680"/>
            <a:ext cx="10515600" cy="4546283"/>
          </a:xfrm>
        </p:spPr>
        <p:txBody>
          <a:bodyPr>
            <a:normAutofit fontScale="85000" lnSpcReduction="20000"/>
          </a:bodyPr>
          <a:lstStyle/>
          <a:p>
            <a:pPr marL="0" indent="0">
              <a:buNone/>
            </a:pPr>
            <a:r>
              <a:rPr lang="en-US" u="sng" dirty="0"/>
              <a:t>déjà vu</a:t>
            </a:r>
            <a:r>
              <a:rPr lang="en-US" dirty="0"/>
              <a:t> (“already seen”) – the feeling that you’ve already done something or been somewhere.  </a:t>
            </a:r>
          </a:p>
          <a:p>
            <a:pPr>
              <a:buFontTx/>
              <a:buChar char="-"/>
            </a:pPr>
            <a:endParaRPr lang="en-US" dirty="0"/>
          </a:p>
          <a:p>
            <a:pPr>
              <a:buFontTx/>
              <a:buChar char="-"/>
            </a:pPr>
            <a:r>
              <a:rPr lang="en-US" dirty="0"/>
              <a:t>Decreases with age</a:t>
            </a:r>
          </a:p>
          <a:p>
            <a:pPr marL="0" indent="0">
              <a:buNone/>
            </a:pPr>
            <a:endParaRPr lang="en-US" dirty="0"/>
          </a:p>
          <a:p>
            <a:pPr marL="0" indent="0">
              <a:buNone/>
            </a:pPr>
            <a:r>
              <a:rPr lang="en-US" dirty="0"/>
              <a:t>Explanations?  </a:t>
            </a:r>
          </a:p>
          <a:p>
            <a:pPr marL="0" indent="0">
              <a:lnSpc>
                <a:spcPct val="120000"/>
              </a:lnSpc>
              <a:buNone/>
            </a:pPr>
            <a:r>
              <a:rPr lang="en-US" dirty="0"/>
              <a:t>Some neurologists have suggested that déjà vu may result when the brain’s two hemispheres temporarily jump out of sync. Disease or fatigue can make one side of the brain perceive an event a fraction of a second after the other side. A distorted time sense leads the mind to interpret its second “experience” of the event as a repeat of something that happened long ago. Actually, you have been there before but only microseconds earlier.</a:t>
            </a:r>
          </a:p>
          <a:p>
            <a:pPr marL="0" indent="0">
              <a:lnSpc>
                <a:spcPct val="120000"/>
              </a:lnSpc>
              <a:buNone/>
            </a:pPr>
            <a:endParaRPr lang="en-US" dirty="0"/>
          </a:p>
          <a:p>
            <a:pPr marL="0" indent="0">
              <a:lnSpc>
                <a:spcPct val="120000"/>
              </a:lnSpc>
              <a:buNone/>
            </a:pPr>
            <a:endParaRPr lang="en-US" dirty="0"/>
          </a:p>
          <a:p>
            <a:pPr marL="0" indent="0">
              <a:lnSpc>
                <a:spcPct val="120000"/>
              </a:lnSpc>
              <a:buNone/>
            </a:pPr>
            <a:endParaRPr lang="en-US" dirty="0"/>
          </a:p>
          <a:p>
            <a:endParaRPr lang="en-US" dirty="0"/>
          </a:p>
        </p:txBody>
      </p:sp>
    </p:spTree>
    <p:extLst>
      <p:ext uri="{BB962C8B-B14F-4D97-AF65-F5344CB8AC3E}">
        <p14:creationId xmlns:p14="http://schemas.microsoft.com/office/powerpoint/2010/main" val="4092713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lagomorph, animal, mammal, sitting&#10;&#10;Description automatically generated">
            <a:extLst>
              <a:ext uri="{FF2B5EF4-FFF2-40B4-BE49-F238E27FC236}">
                <a16:creationId xmlns:a16="http://schemas.microsoft.com/office/drawing/2014/main" id="{039863E6-0259-4277-B877-ED0DA83AE264}"/>
              </a:ext>
            </a:extLst>
          </p:cNvPr>
          <p:cNvPicPr>
            <a:picLocks noChangeAspect="1"/>
          </p:cNvPicPr>
          <p:nvPr/>
        </p:nvPicPr>
        <p:blipFill rotWithShape="1">
          <a:blip r:embed="rId2"/>
          <a:srcRect t="2062" b="18151"/>
          <a:stretch/>
        </p:blipFill>
        <p:spPr>
          <a:xfrm>
            <a:off x="20" y="10"/>
            <a:ext cx="12191980" cy="6857990"/>
          </a:xfrm>
          <a:prstGeom prst="rect">
            <a:avLst/>
          </a:prstGeom>
        </p:spPr>
      </p:pic>
    </p:spTree>
    <p:extLst>
      <p:ext uri="{BB962C8B-B14F-4D97-AF65-F5344CB8AC3E}">
        <p14:creationId xmlns:p14="http://schemas.microsoft.com/office/powerpoint/2010/main" val="3655877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BBE9E-6A42-E043-8AFA-177E9650F7C1}"/>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Elizabeth Loftus (cont’d)</a:t>
            </a:r>
          </a:p>
        </p:txBody>
      </p:sp>
      <p:sp>
        <p:nvSpPr>
          <p:cNvPr id="3" name="Content Placeholder 2">
            <a:extLst>
              <a:ext uri="{FF2B5EF4-FFF2-40B4-BE49-F238E27FC236}">
                <a16:creationId xmlns:a16="http://schemas.microsoft.com/office/drawing/2014/main" id="{FBA768EB-8CE8-BD4D-A010-15BDFE5F6A03}"/>
              </a:ext>
            </a:extLst>
          </p:cNvPr>
          <p:cNvSpPr>
            <a:spLocks noGrp="1"/>
          </p:cNvSpPr>
          <p:nvPr>
            <p:ph idx="1"/>
          </p:nvPr>
        </p:nvSpPr>
        <p:spPr/>
        <p:txBody>
          <a:bodyPr>
            <a:normAutofit fontScale="77500" lnSpcReduction="20000"/>
          </a:bodyPr>
          <a:lstStyle/>
          <a:p>
            <a:pPr marL="0" indent="0">
              <a:lnSpc>
                <a:spcPct val="120000"/>
              </a:lnSpc>
              <a:buNone/>
            </a:pPr>
            <a:r>
              <a:rPr lang="en-US" altLang="en-US" dirty="0">
                <a:latin typeface="Calibri" panose="020F0502020204030204" pitchFamily="34" charset="0"/>
                <a:cs typeface="Calibri" panose="020F0502020204030204" pitchFamily="34" charset="0"/>
              </a:rPr>
              <a:t>1956 Air Show Disaster in England 1-10 Fighter Jet Broke apart in Mid-Air killing 12.  Witnessed by 100,000 avid fans watching the event.  They had the wreckage and photos and asked the people to write in.  Got a few 1000 people to respond.  Fewer than 6 gave info that was consistent with the evidence they had.</a:t>
            </a:r>
          </a:p>
          <a:p>
            <a:pPr>
              <a:lnSpc>
                <a:spcPct val="120000"/>
              </a:lnSpc>
            </a:pPr>
            <a:endParaRPr lang="en-US" altLang="en-US" dirty="0">
              <a:latin typeface="Calibri" panose="020F0502020204030204" pitchFamily="34" charset="0"/>
              <a:cs typeface="Calibri" panose="020F0502020204030204" pitchFamily="34" charset="0"/>
            </a:endParaRPr>
          </a:p>
          <a:p>
            <a:pPr marL="0" indent="0">
              <a:lnSpc>
                <a:spcPct val="120000"/>
              </a:lnSpc>
              <a:buNone/>
            </a:pPr>
            <a:r>
              <a:rPr lang="en-US" altLang="en-US" dirty="0">
                <a:latin typeface="Calibri" panose="020F0502020204030204" pitchFamily="34" charset="0"/>
                <a:cs typeface="Calibri" panose="020F0502020204030204" pitchFamily="34" charset="0"/>
              </a:rPr>
              <a:t>We can plant false memories (Elizabeth Loftus)  Did an experiment with one of her graduate student’s 14 </a:t>
            </a:r>
            <a:r>
              <a:rPr lang="en-US" altLang="en-US" dirty="0" err="1">
                <a:latin typeface="Calibri" panose="020F0502020204030204" pitchFamily="34" charset="0"/>
                <a:cs typeface="Calibri" panose="020F0502020204030204" pitchFamily="34" charset="0"/>
              </a:rPr>
              <a:t>yr</a:t>
            </a:r>
            <a:r>
              <a:rPr lang="en-US" altLang="en-US" dirty="0">
                <a:latin typeface="Calibri" panose="020F0502020204030204" pitchFamily="34" charset="0"/>
                <a:cs typeface="Calibri" panose="020F0502020204030204" pitchFamily="34" charset="0"/>
              </a:rPr>
              <a:t>-old younger brother.  Said here are four stories from your past (only three actually happened – one of them, being lost in the mall – was planted)  Over the next two weeks whenever you remember something about one of these, write it down. Chris rated each of the four stories for clarity, he gave the false memory an 8 of 11.  He picked a real memory as being fake.</a:t>
            </a:r>
          </a:p>
          <a:p>
            <a:endParaRPr lang="en-US" dirty="0"/>
          </a:p>
        </p:txBody>
      </p:sp>
    </p:spTree>
    <p:extLst>
      <p:ext uri="{BB962C8B-B14F-4D97-AF65-F5344CB8AC3E}">
        <p14:creationId xmlns:p14="http://schemas.microsoft.com/office/powerpoint/2010/main" val="1893779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420B-DCFA-7D42-9EB0-7C812181562D}"/>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Eyewitness Testimony</a:t>
            </a:r>
          </a:p>
        </p:txBody>
      </p:sp>
      <p:sp>
        <p:nvSpPr>
          <p:cNvPr id="3" name="Content Placeholder 2">
            <a:extLst>
              <a:ext uri="{FF2B5EF4-FFF2-40B4-BE49-F238E27FC236}">
                <a16:creationId xmlns:a16="http://schemas.microsoft.com/office/drawing/2014/main" id="{71C53CF7-06BC-3E4E-9872-96782A1EE33B}"/>
              </a:ext>
            </a:extLst>
          </p:cNvPr>
          <p:cNvSpPr>
            <a:spLocks noGrp="1"/>
          </p:cNvSpPr>
          <p:nvPr>
            <p:ph idx="1"/>
          </p:nvPr>
        </p:nvSpPr>
        <p:spPr/>
        <p:txBody>
          <a:bodyPr>
            <a:normAutofit/>
          </a:bodyPr>
          <a:lstStyle/>
          <a:p>
            <a:pPr marL="0" indent="0">
              <a:buFontTx/>
              <a:buNone/>
              <a:defRPr/>
            </a:pPr>
            <a:r>
              <a:rPr lang="en-US" altLang="en-US" dirty="0"/>
              <a:t>Generally unreliable</a:t>
            </a:r>
          </a:p>
          <a:p>
            <a:pPr>
              <a:defRPr/>
            </a:pPr>
            <a:endParaRPr lang="en-US" altLang="en-US" dirty="0"/>
          </a:p>
          <a:p>
            <a:pPr marL="0" indent="0">
              <a:buFontTx/>
              <a:buNone/>
              <a:defRPr/>
            </a:pPr>
            <a:r>
              <a:rPr lang="en-US" altLang="en-US" dirty="0"/>
              <a:t>Memories are not stored like snapshots, but are instead like sketches that are altered and added to every time they are called up </a:t>
            </a:r>
          </a:p>
          <a:p>
            <a:endParaRPr lang="en-US" dirty="0"/>
          </a:p>
          <a:p>
            <a:pPr marL="0" indent="0">
              <a:buNone/>
            </a:pPr>
            <a:r>
              <a:rPr lang="en-US" altLang="en-US" u="sng" dirty="0"/>
              <a:t>Misinformation Effect</a:t>
            </a:r>
            <a:r>
              <a:rPr lang="en-US" altLang="en-US" dirty="0"/>
              <a:t>:  Elizabeth Loftus has shown subjects who are given false information about an event or scene tend to incorporate it into their memories, and "recall" the false information as a part of their original memory even two weeks later.</a:t>
            </a:r>
          </a:p>
          <a:p>
            <a:endParaRPr lang="en-US" dirty="0"/>
          </a:p>
        </p:txBody>
      </p:sp>
    </p:spTree>
    <p:extLst>
      <p:ext uri="{BB962C8B-B14F-4D97-AF65-F5344CB8AC3E}">
        <p14:creationId xmlns:p14="http://schemas.microsoft.com/office/powerpoint/2010/main" val="959922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0F944-15DB-0149-9EE5-1D01EC9EED78}"/>
              </a:ext>
            </a:extLst>
          </p:cNvPr>
          <p:cNvSpPr>
            <a:spLocks noGrp="1"/>
          </p:cNvSpPr>
          <p:nvPr>
            <p:ph type="title"/>
          </p:nvPr>
        </p:nvSpPr>
        <p:spPr/>
        <p:txBody>
          <a:bodyPr/>
          <a:lstStyle/>
          <a:p>
            <a:pPr algn="ctr"/>
            <a:r>
              <a:rPr lang="en-US" b="1" dirty="0">
                <a:latin typeface="Calibri" panose="020F0502020204030204" pitchFamily="34" charset="0"/>
                <a:cs typeface="Calibri" panose="020F0502020204030204" pitchFamily="34" charset="0"/>
              </a:rPr>
              <a:t>Eyewitness Testimony</a:t>
            </a:r>
          </a:p>
        </p:txBody>
      </p:sp>
      <p:sp>
        <p:nvSpPr>
          <p:cNvPr id="3" name="Content Placeholder 2">
            <a:extLst>
              <a:ext uri="{FF2B5EF4-FFF2-40B4-BE49-F238E27FC236}">
                <a16:creationId xmlns:a16="http://schemas.microsoft.com/office/drawing/2014/main" id="{D338B7A1-6148-184E-AE92-31F3BAFBC16E}"/>
              </a:ext>
            </a:extLst>
          </p:cNvPr>
          <p:cNvSpPr>
            <a:spLocks noGrp="1"/>
          </p:cNvSpPr>
          <p:nvPr>
            <p:ph idx="1"/>
          </p:nvPr>
        </p:nvSpPr>
        <p:spPr/>
        <p:txBody>
          <a:bodyPr/>
          <a:lstStyle/>
          <a:p>
            <a:pPr marL="0" indent="0">
              <a:buNone/>
            </a:pPr>
            <a:endParaRPr lang="en-US" altLang="en-US" dirty="0"/>
          </a:p>
          <a:p>
            <a:pPr marL="0" indent="0">
              <a:buNone/>
            </a:pPr>
            <a:endParaRPr lang="en-US" altLang="en-US" dirty="0"/>
          </a:p>
          <a:p>
            <a:pPr marL="0" indent="0">
              <a:buNone/>
            </a:pPr>
            <a:r>
              <a:rPr lang="en-US" altLang="en-US" sz="3600" dirty="0"/>
              <a:t>No correlation between the feeling of certainty one has about a memory, and the memory’s accuracy</a:t>
            </a:r>
            <a:endParaRPr lang="en-US" sz="3600" dirty="0"/>
          </a:p>
        </p:txBody>
      </p:sp>
    </p:spTree>
    <p:extLst>
      <p:ext uri="{BB962C8B-B14F-4D97-AF65-F5344CB8AC3E}">
        <p14:creationId xmlns:p14="http://schemas.microsoft.com/office/powerpoint/2010/main" val="4241017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537A-AEE8-B64B-AE6B-B60F2AC94D71}"/>
              </a:ext>
            </a:extLst>
          </p:cNvPr>
          <p:cNvSpPr>
            <a:spLocks noGrp="1"/>
          </p:cNvSpPr>
          <p:nvPr>
            <p:ph type="title"/>
          </p:nvPr>
        </p:nvSpPr>
        <p:spPr>
          <a:xfrm>
            <a:off x="839788" y="301557"/>
            <a:ext cx="3848753" cy="738349"/>
          </a:xfrm>
        </p:spPr>
        <p:txBody>
          <a:bodyPr>
            <a:normAutofit/>
          </a:bodyPr>
          <a:lstStyle/>
          <a:p>
            <a:r>
              <a:rPr lang="en-US" sz="4000" b="1" dirty="0">
                <a:latin typeface="Calibri" panose="020F0502020204030204" pitchFamily="34" charset="0"/>
                <a:cs typeface="Calibri" panose="020F0502020204030204" pitchFamily="34" charset="0"/>
              </a:rPr>
              <a:t>Eidetic Memory</a:t>
            </a:r>
          </a:p>
        </p:txBody>
      </p:sp>
      <p:sp>
        <p:nvSpPr>
          <p:cNvPr id="4" name="Content Placeholder 3">
            <a:extLst>
              <a:ext uri="{FF2B5EF4-FFF2-40B4-BE49-F238E27FC236}">
                <a16:creationId xmlns:a16="http://schemas.microsoft.com/office/drawing/2014/main" id="{8BBF7BBF-7C56-F04A-9D1F-7F470F294AD2}"/>
              </a:ext>
            </a:extLst>
          </p:cNvPr>
          <p:cNvSpPr>
            <a:spLocks noGrp="1"/>
          </p:cNvSpPr>
          <p:nvPr>
            <p:ph idx="1"/>
          </p:nvPr>
        </p:nvSpPr>
        <p:spPr>
          <a:xfrm>
            <a:off x="5183188" y="987426"/>
            <a:ext cx="6172200" cy="4129324"/>
          </a:xfrm>
        </p:spPr>
        <p:txBody>
          <a:bodyPr/>
          <a:lstStyle/>
          <a:p>
            <a:endParaRPr lang="en-US" dirty="0"/>
          </a:p>
        </p:txBody>
      </p:sp>
      <p:sp>
        <p:nvSpPr>
          <p:cNvPr id="5" name="Text Placeholder 4">
            <a:extLst>
              <a:ext uri="{FF2B5EF4-FFF2-40B4-BE49-F238E27FC236}">
                <a16:creationId xmlns:a16="http://schemas.microsoft.com/office/drawing/2014/main" id="{2B1949ED-F646-8E48-B13E-DDB06C60E462}"/>
              </a:ext>
            </a:extLst>
          </p:cNvPr>
          <p:cNvSpPr>
            <a:spLocks noGrp="1"/>
          </p:cNvSpPr>
          <p:nvPr>
            <p:ph type="body" sz="half" idx="2"/>
          </p:nvPr>
        </p:nvSpPr>
        <p:spPr>
          <a:xfrm>
            <a:off x="839788" y="1731523"/>
            <a:ext cx="3932237" cy="4137465"/>
          </a:xfrm>
        </p:spPr>
        <p:txBody>
          <a:bodyPr/>
          <a:lstStyle/>
          <a:p>
            <a:r>
              <a:rPr lang="en-US" altLang="en-US" sz="2800" dirty="0"/>
              <a:t>Pop culture calls this a photographic memory</a:t>
            </a:r>
          </a:p>
          <a:p>
            <a:r>
              <a:rPr lang="en-US" altLang="en-US" sz="2800" dirty="0"/>
              <a:t>	</a:t>
            </a:r>
          </a:p>
          <a:p>
            <a:r>
              <a:rPr lang="en-US" altLang="en-US" sz="2800" dirty="0"/>
              <a:t>Not true “photographic” memory.  Usually due to well developed memory techniques.</a:t>
            </a:r>
          </a:p>
          <a:p>
            <a:endParaRPr lang="en-US" dirty="0"/>
          </a:p>
        </p:txBody>
      </p:sp>
      <p:pic>
        <p:nvPicPr>
          <p:cNvPr id="6" name="Picture 5" descr="stephen-wiltshire-3">
            <a:extLst>
              <a:ext uri="{FF2B5EF4-FFF2-40B4-BE49-F238E27FC236}">
                <a16:creationId xmlns:a16="http://schemas.microsoft.com/office/drawing/2014/main" id="{99F195A6-1F95-1A4E-9BBA-8D755A749C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518" y="987425"/>
            <a:ext cx="6611470" cy="476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699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929</Words>
  <Application>Microsoft Office PowerPoint</Application>
  <PresentationFormat>Widescreen</PresentationFormat>
  <Paragraphs>103</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Forgetting</vt:lpstr>
      <vt:lpstr>Biological Forgetting</vt:lpstr>
      <vt:lpstr>Memory Loss</vt:lpstr>
      <vt:lpstr>Encoding Failure</vt:lpstr>
      <vt:lpstr>Retrieval Failure</vt:lpstr>
      <vt:lpstr>Interference</vt:lpstr>
      <vt:lpstr>Retroactive Interference</vt:lpstr>
      <vt:lpstr>Now Read This…</vt:lpstr>
      <vt:lpstr>Retroactive Interference</vt:lpstr>
      <vt:lpstr>Retroactive Interference study by Jenkins and Dallenbach</vt:lpstr>
      <vt:lpstr>Which is which?</vt:lpstr>
      <vt:lpstr>Childhood Amnesia</vt:lpstr>
      <vt:lpstr>Memory is a Construct!</vt:lpstr>
      <vt:lpstr>Misinformation Effect</vt:lpstr>
      <vt:lpstr>Source Amnesia</vt:lpstr>
      <vt:lpstr>déjà vu</vt:lpstr>
      <vt:lpstr>PowerPoint Presentation</vt:lpstr>
      <vt:lpstr>Elizabeth Loftus (cont’d)</vt:lpstr>
      <vt:lpstr>Eyewitness Testimony</vt:lpstr>
      <vt:lpstr>Eyewitness Testimony</vt:lpstr>
      <vt:lpstr>Eidetic Memory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Forgetting</dc:title>
  <dc:creator>M F</dc:creator>
  <cp:lastModifiedBy>M F</cp:lastModifiedBy>
  <cp:revision>16</cp:revision>
  <dcterms:created xsi:type="dcterms:W3CDTF">2019-09-13T12:47:21Z</dcterms:created>
  <dcterms:modified xsi:type="dcterms:W3CDTF">2022-01-06T00:52:09Z</dcterms:modified>
</cp:coreProperties>
</file>