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65" r:id="rId2"/>
    <p:sldId id="256" r:id="rId3"/>
    <p:sldId id="259" r:id="rId4"/>
    <p:sldId id="271" r:id="rId5"/>
    <p:sldId id="260" r:id="rId6"/>
    <p:sldId id="258" r:id="rId7"/>
    <p:sldId id="261" r:id="rId8"/>
    <p:sldId id="262" r:id="rId9"/>
    <p:sldId id="264" r:id="rId10"/>
    <p:sldId id="257"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4"/>
  </p:normalViewPr>
  <p:slideViewPr>
    <p:cSldViewPr snapToGrid="0" snapToObjects="1">
      <p:cViewPr varScale="1">
        <p:scale>
          <a:sx n="80" d="100"/>
          <a:sy n="80" d="100"/>
        </p:scale>
        <p:origin x="75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E367F-C28A-4454-AA2E-EAB0E2589778}" type="doc">
      <dgm:prSet loTypeId="urn:microsoft.com/office/officeart/2008/layout/LinedList" loCatId="list" qsTypeId="urn:microsoft.com/office/officeart/2005/8/quickstyle/simple3" qsCatId="simple" csTypeId="urn:microsoft.com/office/officeart/2005/8/colors/accent2_2" csCatId="accent2" phldr="1"/>
      <dgm:spPr/>
      <dgm:t>
        <a:bodyPr/>
        <a:lstStyle/>
        <a:p>
          <a:endParaRPr lang="en-US"/>
        </a:p>
      </dgm:t>
    </dgm:pt>
    <dgm:pt modelId="{673C1C11-14F9-4959-B071-BCCCF99D52C2}">
      <dgm:prSet/>
      <dgm:spPr/>
      <dgm:t>
        <a:bodyPr/>
        <a:lstStyle/>
        <a:p>
          <a:r>
            <a:rPr lang="en-US" altLang="en-US" dirty="0"/>
            <a:t>Definition – bringing sensory information from the outside world into brain.</a:t>
          </a:r>
          <a:endParaRPr lang="en-US" dirty="0"/>
        </a:p>
      </dgm:t>
    </dgm:pt>
    <dgm:pt modelId="{8A7B78B3-2FAC-460E-A02D-88E4568E5889}" type="parTrans" cxnId="{B7974022-61E0-4156-92FD-13A195E72C84}">
      <dgm:prSet/>
      <dgm:spPr/>
      <dgm:t>
        <a:bodyPr/>
        <a:lstStyle/>
        <a:p>
          <a:endParaRPr lang="en-US"/>
        </a:p>
      </dgm:t>
    </dgm:pt>
    <dgm:pt modelId="{F764C571-882C-4BB8-A6D8-C95B59D2CE95}" type="sibTrans" cxnId="{B7974022-61E0-4156-92FD-13A195E72C84}">
      <dgm:prSet/>
      <dgm:spPr/>
      <dgm:t>
        <a:bodyPr/>
        <a:lstStyle/>
        <a:p>
          <a:endParaRPr lang="en-US"/>
        </a:p>
      </dgm:t>
    </dgm:pt>
    <dgm:pt modelId="{2CDFEE41-4076-4063-B8FC-F5712D30B474}">
      <dgm:prSet/>
      <dgm:spPr/>
      <dgm:t>
        <a:bodyPr/>
        <a:lstStyle/>
        <a:p>
          <a:r>
            <a:rPr lang="en-US" u="sng" dirty="0"/>
            <a:t>Effortful Processing</a:t>
          </a:r>
          <a:r>
            <a:rPr lang="en-US" dirty="0"/>
            <a:t> – how we encode </a:t>
          </a:r>
          <a:r>
            <a:rPr lang="en-US" b="1" dirty="0"/>
            <a:t>explicit</a:t>
          </a:r>
          <a:r>
            <a:rPr lang="en-US" dirty="0"/>
            <a:t> memories (facts and experiences).</a:t>
          </a:r>
        </a:p>
      </dgm:t>
    </dgm:pt>
    <dgm:pt modelId="{5D970D8E-5AB2-48F3-B29F-27E77D99C34D}" type="parTrans" cxnId="{0EB2EF59-F475-48C0-BBFE-6FFE9A343D46}">
      <dgm:prSet/>
      <dgm:spPr/>
      <dgm:t>
        <a:bodyPr/>
        <a:lstStyle/>
        <a:p>
          <a:endParaRPr lang="en-US"/>
        </a:p>
      </dgm:t>
    </dgm:pt>
    <dgm:pt modelId="{955931B7-BB90-40BD-A4E8-6CC8DBEBDFD9}" type="sibTrans" cxnId="{0EB2EF59-F475-48C0-BBFE-6FFE9A343D46}">
      <dgm:prSet/>
      <dgm:spPr/>
      <dgm:t>
        <a:bodyPr/>
        <a:lstStyle/>
        <a:p>
          <a:endParaRPr lang="en-US"/>
        </a:p>
      </dgm:t>
    </dgm:pt>
    <dgm:pt modelId="{1E4056A9-8669-4448-993D-53681D0AF0F3}">
      <dgm:prSet/>
      <dgm:spPr/>
      <dgm:t>
        <a:bodyPr/>
        <a:lstStyle/>
        <a:p>
          <a:r>
            <a:rPr lang="en-US" u="sng" dirty="0"/>
            <a:t>Automatic Processing</a:t>
          </a:r>
          <a:r>
            <a:rPr lang="en-US" dirty="0"/>
            <a:t> – how we encode </a:t>
          </a:r>
          <a:r>
            <a:rPr lang="en-US" b="1" dirty="0"/>
            <a:t>implicit</a:t>
          </a:r>
          <a:r>
            <a:rPr lang="en-US" dirty="0"/>
            <a:t> memories (without awareness)</a:t>
          </a:r>
        </a:p>
        <a:p>
          <a:r>
            <a:rPr lang="en-US" dirty="0"/>
            <a:t>ex. riding a bike.</a:t>
          </a:r>
        </a:p>
      </dgm:t>
    </dgm:pt>
    <dgm:pt modelId="{6C07EC16-ACC0-424E-A510-7774103F7884}" type="parTrans" cxnId="{213F7D6C-7C47-4F3D-96E4-DF6BC3D2EE86}">
      <dgm:prSet/>
      <dgm:spPr/>
      <dgm:t>
        <a:bodyPr/>
        <a:lstStyle/>
        <a:p>
          <a:endParaRPr lang="en-US"/>
        </a:p>
      </dgm:t>
    </dgm:pt>
    <dgm:pt modelId="{00CB306E-E9B5-4818-B615-C65173984916}" type="sibTrans" cxnId="{213F7D6C-7C47-4F3D-96E4-DF6BC3D2EE86}">
      <dgm:prSet/>
      <dgm:spPr/>
      <dgm:t>
        <a:bodyPr/>
        <a:lstStyle/>
        <a:p>
          <a:endParaRPr lang="en-US"/>
        </a:p>
      </dgm:t>
    </dgm:pt>
    <dgm:pt modelId="{D95543D8-804B-6A4E-A427-09E1D854A52B}">
      <dgm:prSet/>
      <dgm:spPr/>
      <dgm:t>
        <a:bodyPr/>
        <a:lstStyle/>
        <a:p>
          <a:r>
            <a:rPr lang="en-US" altLang="en-US" dirty="0"/>
            <a:t>Visual information encodes easier than audio</a:t>
          </a:r>
        </a:p>
      </dgm:t>
    </dgm:pt>
    <dgm:pt modelId="{9C9339BC-E587-CD46-AE8E-6F899D46E789}" type="parTrans" cxnId="{5D52E55D-D541-6C41-AD27-3EE0CDB1B753}">
      <dgm:prSet/>
      <dgm:spPr/>
      <dgm:t>
        <a:bodyPr/>
        <a:lstStyle/>
        <a:p>
          <a:endParaRPr lang="en-US"/>
        </a:p>
      </dgm:t>
    </dgm:pt>
    <dgm:pt modelId="{961CAFC4-691A-1C4E-B1D8-D08ADE20197C}" type="sibTrans" cxnId="{5D52E55D-D541-6C41-AD27-3EE0CDB1B753}">
      <dgm:prSet/>
      <dgm:spPr/>
      <dgm:t>
        <a:bodyPr/>
        <a:lstStyle/>
        <a:p>
          <a:endParaRPr lang="en-US"/>
        </a:p>
      </dgm:t>
    </dgm:pt>
    <dgm:pt modelId="{37436C23-FE37-A346-B209-76AE5D53A2C9}" type="pres">
      <dgm:prSet presAssocID="{DE4E367F-C28A-4454-AA2E-EAB0E2589778}" presName="vert0" presStyleCnt="0">
        <dgm:presLayoutVars>
          <dgm:dir/>
          <dgm:animOne val="branch"/>
          <dgm:animLvl val="lvl"/>
        </dgm:presLayoutVars>
      </dgm:prSet>
      <dgm:spPr/>
    </dgm:pt>
    <dgm:pt modelId="{2A39EDFB-367E-0B40-9E48-94EBA609C762}" type="pres">
      <dgm:prSet presAssocID="{673C1C11-14F9-4959-B071-BCCCF99D52C2}" presName="thickLine" presStyleLbl="alignNode1" presStyleIdx="0" presStyleCnt="4"/>
      <dgm:spPr/>
    </dgm:pt>
    <dgm:pt modelId="{8DCB774D-82CD-ED43-A043-EB4C95FC13EE}" type="pres">
      <dgm:prSet presAssocID="{673C1C11-14F9-4959-B071-BCCCF99D52C2}" presName="horz1" presStyleCnt="0"/>
      <dgm:spPr/>
    </dgm:pt>
    <dgm:pt modelId="{C0071252-8C46-6C4B-8C69-177BC6C87171}" type="pres">
      <dgm:prSet presAssocID="{673C1C11-14F9-4959-B071-BCCCF99D52C2}" presName="tx1" presStyleLbl="revTx" presStyleIdx="0" presStyleCnt="4" custScaleY="104597"/>
      <dgm:spPr/>
    </dgm:pt>
    <dgm:pt modelId="{2BC1280F-1561-7746-96E9-02479A6C4EEA}" type="pres">
      <dgm:prSet presAssocID="{673C1C11-14F9-4959-B071-BCCCF99D52C2}" presName="vert1" presStyleCnt="0"/>
      <dgm:spPr/>
    </dgm:pt>
    <dgm:pt modelId="{4729F309-FCBD-5043-841A-4C3FB3441FD4}" type="pres">
      <dgm:prSet presAssocID="{D95543D8-804B-6A4E-A427-09E1D854A52B}" presName="thickLine" presStyleLbl="alignNode1" presStyleIdx="1" presStyleCnt="4"/>
      <dgm:spPr/>
    </dgm:pt>
    <dgm:pt modelId="{AB7065B4-3F5A-A847-929B-74C8412A601C}" type="pres">
      <dgm:prSet presAssocID="{D95543D8-804B-6A4E-A427-09E1D854A52B}" presName="horz1" presStyleCnt="0"/>
      <dgm:spPr/>
    </dgm:pt>
    <dgm:pt modelId="{35D82D64-FAF6-8B4C-B723-FC07BF9181AF}" type="pres">
      <dgm:prSet presAssocID="{D95543D8-804B-6A4E-A427-09E1D854A52B}" presName="tx1" presStyleLbl="revTx" presStyleIdx="1" presStyleCnt="4" custScaleY="66330"/>
      <dgm:spPr/>
    </dgm:pt>
    <dgm:pt modelId="{E5230A0C-B858-0A44-9B8C-5E68E08AD0EB}" type="pres">
      <dgm:prSet presAssocID="{D95543D8-804B-6A4E-A427-09E1D854A52B}" presName="vert1" presStyleCnt="0"/>
      <dgm:spPr/>
    </dgm:pt>
    <dgm:pt modelId="{837C13D9-C984-8047-9376-0324E21F3565}" type="pres">
      <dgm:prSet presAssocID="{2CDFEE41-4076-4063-B8FC-F5712D30B474}" presName="thickLine" presStyleLbl="alignNode1" presStyleIdx="2" presStyleCnt="4"/>
      <dgm:spPr/>
    </dgm:pt>
    <dgm:pt modelId="{A72FA56B-3D12-624A-AAE3-8B4C1BAC5296}" type="pres">
      <dgm:prSet presAssocID="{2CDFEE41-4076-4063-B8FC-F5712D30B474}" presName="horz1" presStyleCnt="0"/>
      <dgm:spPr/>
    </dgm:pt>
    <dgm:pt modelId="{09BB4BA0-E9B0-3343-B1C5-9D8A0A94B25A}" type="pres">
      <dgm:prSet presAssocID="{2CDFEE41-4076-4063-B8FC-F5712D30B474}" presName="tx1" presStyleLbl="revTx" presStyleIdx="2" presStyleCnt="4" custScaleY="91522"/>
      <dgm:spPr/>
    </dgm:pt>
    <dgm:pt modelId="{AC5F0474-B3C8-D445-A0A6-FC8F50DDAEBC}" type="pres">
      <dgm:prSet presAssocID="{2CDFEE41-4076-4063-B8FC-F5712D30B474}" presName="vert1" presStyleCnt="0"/>
      <dgm:spPr/>
    </dgm:pt>
    <dgm:pt modelId="{C1ACC53A-9C23-624C-9826-8CD601532342}" type="pres">
      <dgm:prSet presAssocID="{1E4056A9-8669-4448-993D-53681D0AF0F3}" presName="thickLine" presStyleLbl="alignNode1" presStyleIdx="3" presStyleCnt="4"/>
      <dgm:spPr/>
    </dgm:pt>
    <dgm:pt modelId="{53899E22-CE73-784E-ACBF-6B66FE7FCB47}" type="pres">
      <dgm:prSet presAssocID="{1E4056A9-8669-4448-993D-53681D0AF0F3}" presName="horz1" presStyleCnt="0"/>
      <dgm:spPr/>
    </dgm:pt>
    <dgm:pt modelId="{D6B4C5D3-079A-AE4A-A8EC-558DB6332BF8}" type="pres">
      <dgm:prSet presAssocID="{1E4056A9-8669-4448-993D-53681D0AF0F3}" presName="tx1" presStyleLbl="revTx" presStyleIdx="3" presStyleCnt="4"/>
      <dgm:spPr/>
    </dgm:pt>
    <dgm:pt modelId="{E1531BEA-BFDD-2E4C-9947-03A3A662A645}" type="pres">
      <dgm:prSet presAssocID="{1E4056A9-8669-4448-993D-53681D0AF0F3}" presName="vert1" presStyleCnt="0"/>
      <dgm:spPr/>
    </dgm:pt>
  </dgm:ptLst>
  <dgm:cxnLst>
    <dgm:cxn modelId="{AE414C02-64C5-6640-8EE6-F04723947D7D}" type="presOf" srcId="{1E4056A9-8669-4448-993D-53681D0AF0F3}" destId="{D6B4C5D3-079A-AE4A-A8EC-558DB6332BF8}" srcOrd="0" destOrd="0" presId="urn:microsoft.com/office/officeart/2008/layout/LinedList"/>
    <dgm:cxn modelId="{D3D4271C-26F2-C841-9128-2988084A7D36}" type="presOf" srcId="{673C1C11-14F9-4959-B071-BCCCF99D52C2}" destId="{C0071252-8C46-6C4B-8C69-177BC6C87171}" srcOrd="0" destOrd="0" presId="urn:microsoft.com/office/officeart/2008/layout/LinedList"/>
    <dgm:cxn modelId="{B7974022-61E0-4156-92FD-13A195E72C84}" srcId="{DE4E367F-C28A-4454-AA2E-EAB0E2589778}" destId="{673C1C11-14F9-4959-B071-BCCCF99D52C2}" srcOrd="0" destOrd="0" parTransId="{8A7B78B3-2FAC-460E-A02D-88E4568E5889}" sibTransId="{F764C571-882C-4BB8-A6D8-C95B59D2CE95}"/>
    <dgm:cxn modelId="{5D52E55D-D541-6C41-AD27-3EE0CDB1B753}" srcId="{DE4E367F-C28A-4454-AA2E-EAB0E2589778}" destId="{D95543D8-804B-6A4E-A427-09E1D854A52B}" srcOrd="1" destOrd="0" parTransId="{9C9339BC-E587-CD46-AE8E-6F899D46E789}" sibTransId="{961CAFC4-691A-1C4E-B1D8-D08ADE20197C}"/>
    <dgm:cxn modelId="{213F7D6C-7C47-4F3D-96E4-DF6BC3D2EE86}" srcId="{DE4E367F-C28A-4454-AA2E-EAB0E2589778}" destId="{1E4056A9-8669-4448-993D-53681D0AF0F3}" srcOrd="3" destOrd="0" parTransId="{6C07EC16-ACC0-424E-A510-7774103F7884}" sibTransId="{00CB306E-E9B5-4818-B615-C65173984916}"/>
    <dgm:cxn modelId="{0EB2EF59-F475-48C0-BBFE-6FFE9A343D46}" srcId="{DE4E367F-C28A-4454-AA2E-EAB0E2589778}" destId="{2CDFEE41-4076-4063-B8FC-F5712D30B474}" srcOrd="2" destOrd="0" parTransId="{5D970D8E-5AB2-48F3-B29F-27E77D99C34D}" sibTransId="{955931B7-BB90-40BD-A4E8-6CC8DBEBDFD9}"/>
    <dgm:cxn modelId="{1185EB93-C273-F442-A366-C769A4207FAD}" type="presOf" srcId="{DE4E367F-C28A-4454-AA2E-EAB0E2589778}" destId="{37436C23-FE37-A346-B209-76AE5D53A2C9}" srcOrd="0" destOrd="0" presId="urn:microsoft.com/office/officeart/2008/layout/LinedList"/>
    <dgm:cxn modelId="{660463A4-B572-D248-8167-524F60F9ADAC}" type="presOf" srcId="{2CDFEE41-4076-4063-B8FC-F5712D30B474}" destId="{09BB4BA0-E9B0-3343-B1C5-9D8A0A94B25A}" srcOrd="0" destOrd="0" presId="urn:microsoft.com/office/officeart/2008/layout/LinedList"/>
    <dgm:cxn modelId="{4AC200FD-03BB-F345-9218-71C2AD3F0C13}" type="presOf" srcId="{D95543D8-804B-6A4E-A427-09E1D854A52B}" destId="{35D82D64-FAF6-8B4C-B723-FC07BF9181AF}" srcOrd="0" destOrd="0" presId="urn:microsoft.com/office/officeart/2008/layout/LinedList"/>
    <dgm:cxn modelId="{1EA2300F-6103-B746-A292-A5F020655A6B}" type="presParOf" srcId="{37436C23-FE37-A346-B209-76AE5D53A2C9}" destId="{2A39EDFB-367E-0B40-9E48-94EBA609C762}" srcOrd="0" destOrd="0" presId="urn:microsoft.com/office/officeart/2008/layout/LinedList"/>
    <dgm:cxn modelId="{3915DA50-4603-024B-A63B-B15CE542730D}" type="presParOf" srcId="{37436C23-FE37-A346-B209-76AE5D53A2C9}" destId="{8DCB774D-82CD-ED43-A043-EB4C95FC13EE}" srcOrd="1" destOrd="0" presId="urn:microsoft.com/office/officeart/2008/layout/LinedList"/>
    <dgm:cxn modelId="{0418E599-EA28-E444-A08D-64ED6F406E82}" type="presParOf" srcId="{8DCB774D-82CD-ED43-A043-EB4C95FC13EE}" destId="{C0071252-8C46-6C4B-8C69-177BC6C87171}" srcOrd="0" destOrd="0" presId="urn:microsoft.com/office/officeart/2008/layout/LinedList"/>
    <dgm:cxn modelId="{54A1410F-4EFF-2C44-A62C-CC69AE6636D1}" type="presParOf" srcId="{8DCB774D-82CD-ED43-A043-EB4C95FC13EE}" destId="{2BC1280F-1561-7746-96E9-02479A6C4EEA}" srcOrd="1" destOrd="0" presId="urn:microsoft.com/office/officeart/2008/layout/LinedList"/>
    <dgm:cxn modelId="{8A162687-366D-8A4C-B480-E4D7268CFDB5}" type="presParOf" srcId="{37436C23-FE37-A346-B209-76AE5D53A2C9}" destId="{4729F309-FCBD-5043-841A-4C3FB3441FD4}" srcOrd="2" destOrd="0" presId="urn:microsoft.com/office/officeart/2008/layout/LinedList"/>
    <dgm:cxn modelId="{97F5F7C1-2853-FA4E-9A24-0693DBFBEC88}" type="presParOf" srcId="{37436C23-FE37-A346-B209-76AE5D53A2C9}" destId="{AB7065B4-3F5A-A847-929B-74C8412A601C}" srcOrd="3" destOrd="0" presId="urn:microsoft.com/office/officeart/2008/layout/LinedList"/>
    <dgm:cxn modelId="{3FAC895F-7C3A-8E45-83E9-09B85B5BF0AB}" type="presParOf" srcId="{AB7065B4-3F5A-A847-929B-74C8412A601C}" destId="{35D82D64-FAF6-8B4C-B723-FC07BF9181AF}" srcOrd="0" destOrd="0" presId="urn:microsoft.com/office/officeart/2008/layout/LinedList"/>
    <dgm:cxn modelId="{3D819D0E-227D-9E4F-98E0-4066B9882096}" type="presParOf" srcId="{AB7065B4-3F5A-A847-929B-74C8412A601C}" destId="{E5230A0C-B858-0A44-9B8C-5E68E08AD0EB}" srcOrd="1" destOrd="0" presId="urn:microsoft.com/office/officeart/2008/layout/LinedList"/>
    <dgm:cxn modelId="{7BE8BF83-CBC0-F443-8B74-95FCAE08579D}" type="presParOf" srcId="{37436C23-FE37-A346-B209-76AE5D53A2C9}" destId="{837C13D9-C984-8047-9376-0324E21F3565}" srcOrd="4" destOrd="0" presId="urn:microsoft.com/office/officeart/2008/layout/LinedList"/>
    <dgm:cxn modelId="{B77DF934-3B78-5D4E-B5C6-69919030DA6A}" type="presParOf" srcId="{37436C23-FE37-A346-B209-76AE5D53A2C9}" destId="{A72FA56B-3D12-624A-AAE3-8B4C1BAC5296}" srcOrd="5" destOrd="0" presId="urn:microsoft.com/office/officeart/2008/layout/LinedList"/>
    <dgm:cxn modelId="{71269DFB-60BB-D84E-BAB9-EFF58F27C4A6}" type="presParOf" srcId="{A72FA56B-3D12-624A-AAE3-8B4C1BAC5296}" destId="{09BB4BA0-E9B0-3343-B1C5-9D8A0A94B25A}" srcOrd="0" destOrd="0" presId="urn:microsoft.com/office/officeart/2008/layout/LinedList"/>
    <dgm:cxn modelId="{FC54BCAE-2CCF-5346-B1D2-DF39B501C8A7}" type="presParOf" srcId="{A72FA56B-3D12-624A-AAE3-8B4C1BAC5296}" destId="{AC5F0474-B3C8-D445-A0A6-FC8F50DDAEBC}" srcOrd="1" destOrd="0" presId="urn:microsoft.com/office/officeart/2008/layout/LinedList"/>
    <dgm:cxn modelId="{BE0D20D4-8034-AD44-BBF5-EFECA8AEDB29}" type="presParOf" srcId="{37436C23-FE37-A346-B209-76AE5D53A2C9}" destId="{C1ACC53A-9C23-624C-9826-8CD601532342}" srcOrd="6" destOrd="0" presId="urn:microsoft.com/office/officeart/2008/layout/LinedList"/>
    <dgm:cxn modelId="{0D4D8C3C-5940-0C45-9316-5F9AB86191DB}" type="presParOf" srcId="{37436C23-FE37-A346-B209-76AE5D53A2C9}" destId="{53899E22-CE73-784E-ACBF-6B66FE7FCB47}" srcOrd="7" destOrd="0" presId="urn:microsoft.com/office/officeart/2008/layout/LinedList"/>
    <dgm:cxn modelId="{44C00FB0-7A11-9B45-9578-7319C5723A45}" type="presParOf" srcId="{53899E22-CE73-784E-ACBF-6B66FE7FCB47}" destId="{D6B4C5D3-079A-AE4A-A8EC-558DB6332BF8}" srcOrd="0" destOrd="0" presId="urn:microsoft.com/office/officeart/2008/layout/LinedList"/>
    <dgm:cxn modelId="{A95F111D-04CF-464B-BFFE-563F36ADE68E}" type="presParOf" srcId="{53899E22-CE73-784E-ACBF-6B66FE7FCB47}" destId="{E1531BEA-BFDD-2E4C-9947-03A3A662A64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328C55-B97A-4E44-8EBD-40E7FAAB14BB}"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5A979CF-4CBC-4765-8322-4666BA46BE3A}">
      <dgm:prSet/>
      <dgm:spPr/>
      <dgm:t>
        <a:bodyPr/>
        <a:lstStyle/>
        <a:p>
          <a:r>
            <a:rPr lang="en-US" dirty="0"/>
            <a:t>Information can be held in STM by </a:t>
          </a:r>
          <a:r>
            <a:rPr lang="en-US" i="1" u="sng" dirty="0"/>
            <a:t>rehearsing</a:t>
          </a:r>
          <a:r>
            <a:rPr lang="en-US" dirty="0"/>
            <a:t> the information.</a:t>
          </a:r>
        </a:p>
      </dgm:t>
    </dgm:pt>
    <dgm:pt modelId="{C31B1C43-4CE9-46D5-A0D5-D39A042F14E8}" type="parTrans" cxnId="{56046A81-F91D-413D-AF1A-F9F12A828765}">
      <dgm:prSet/>
      <dgm:spPr/>
      <dgm:t>
        <a:bodyPr/>
        <a:lstStyle/>
        <a:p>
          <a:endParaRPr lang="en-US"/>
        </a:p>
      </dgm:t>
    </dgm:pt>
    <dgm:pt modelId="{D2D4A54C-62C4-44B9-8822-AD3574B215A1}" type="sibTrans" cxnId="{56046A81-F91D-413D-AF1A-F9F12A828765}">
      <dgm:prSet/>
      <dgm:spPr/>
      <dgm:t>
        <a:bodyPr/>
        <a:lstStyle/>
        <a:p>
          <a:endParaRPr lang="en-US"/>
        </a:p>
      </dgm:t>
    </dgm:pt>
    <dgm:pt modelId="{551B3A99-2A51-4D61-B81C-BBE19FA16714}">
      <dgm:prSet/>
      <dgm:spPr/>
      <dgm:t>
        <a:bodyPr/>
        <a:lstStyle/>
        <a:p>
          <a:r>
            <a:rPr lang="en-US" dirty="0"/>
            <a:t>Involves repeating information over and over…not very effective in creating long term memories</a:t>
          </a:r>
        </a:p>
      </dgm:t>
    </dgm:pt>
    <dgm:pt modelId="{03A453A5-7E8A-4FC3-8CB6-5790AAE4E10F}" type="parTrans" cxnId="{D2FA63B0-B468-4839-86E9-2EC20D28CF5A}">
      <dgm:prSet/>
      <dgm:spPr/>
      <dgm:t>
        <a:bodyPr/>
        <a:lstStyle/>
        <a:p>
          <a:endParaRPr lang="en-US"/>
        </a:p>
      </dgm:t>
    </dgm:pt>
    <dgm:pt modelId="{54928F74-BCB4-4272-A695-0C307B6DA8ED}" type="sibTrans" cxnId="{D2FA63B0-B468-4839-86E9-2EC20D28CF5A}">
      <dgm:prSet/>
      <dgm:spPr/>
      <dgm:t>
        <a:bodyPr/>
        <a:lstStyle/>
        <a:p>
          <a:endParaRPr lang="en-US"/>
        </a:p>
      </dgm:t>
    </dgm:pt>
    <dgm:pt modelId="{1D72858A-C03F-8040-B527-33E86E7998F4}" type="pres">
      <dgm:prSet presAssocID="{87328C55-B97A-4E44-8EBD-40E7FAAB14BB}" presName="vert0" presStyleCnt="0">
        <dgm:presLayoutVars>
          <dgm:dir/>
          <dgm:animOne val="branch"/>
          <dgm:animLvl val="lvl"/>
        </dgm:presLayoutVars>
      </dgm:prSet>
      <dgm:spPr/>
    </dgm:pt>
    <dgm:pt modelId="{4DDA528E-BA5F-4140-9DCD-AD7D5AF1B95C}" type="pres">
      <dgm:prSet presAssocID="{25A979CF-4CBC-4765-8322-4666BA46BE3A}" presName="thickLine" presStyleLbl="alignNode1" presStyleIdx="0" presStyleCnt="2"/>
      <dgm:spPr/>
    </dgm:pt>
    <dgm:pt modelId="{79200B8D-BEAD-0F40-BAA3-3675E06F0B47}" type="pres">
      <dgm:prSet presAssocID="{25A979CF-4CBC-4765-8322-4666BA46BE3A}" presName="horz1" presStyleCnt="0"/>
      <dgm:spPr/>
    </dgm:pt>
    <dgm:pt modelId="{DE2AE86E-F37D-A94F-9D09-B2F82C468636}" type="pres">
      <dgm:prSet presAssocID="{25A979CF-4CBC-4765-8322-4666BA46BE3A}" presName="tx1" presStyleLbl="revTx" presStyleIdx="0" presStyleCnt="2"/>
      <dgm:spPr/>
    </dgm:pt>
    <dgm:pt modelId="{B0FA47D2-5F75-074C-81D5-106CC3B3D66B}" type="pres">
      <dgm:prSet presAssocID="{25A979CF-4CBC-4765-8322-4666BA46BE3A}" presName="vert1" presStyleCnt="0"/>
      <dgm:spPr/>
    </dgm:pt>
    <dgm:pt modelId="{E263F156-77B0-964A-B7A9-743B127B2D85}" type="pres">
      <dgm:prSet presAssocID="{551B3A99-2A51-4D61-B81C-BBE19FA16714}" presName="thickLine" presStyleLbl="alignNode1" presStyleIdx="1" presStyleCnt="2"/>
      <dgm:spPr/>
    </dgm:pt>
    <dgm:pt modelId="{ABE180F7-6D23-0640-9D6E-2CC591F89F03}" type="pres">
      <dgm:prSet presAssocID="{551B3A99-2A51-4D61-B81C-BBE19FA16714}" presName="horz1" presStyleCnt="0"/>
      <dgm:spPr/>
    </dgm:pt>
    <dgm:pt modelId="{E9525594-3F17-B24C-8BFF-8CBD8AE9EB18}" type="pres">
      <dgm:prSet presAssocID="{551B3A99-2A51-4D61-B81C-BBE19FA16714}" presName="tx1" presStyleLbl="revTx" presStyleIdx="1" presStyleCnt="2"/>
      <dgm:spPr/>
    </dgm:pt>
    <dgm:pt modelId="{4DED9280-379B-0242-A00F-8A1F80EC8945}" type="pres">
      <dgm:prSet presAssocID="{551B3A99-2A51-4D61-B81C-BBE19FA16714}" presName="vert1" presStyleCnt="0"/>
      <dgm:spPr/>
    </dgm:pt>
  </dgm:ptLst>
  <dgm:cxnLst>
    <dgm:cxn modelId="{8F261F2E-2C8E-1D45-94AF-D3A4F4338A24}" type="presOf" srcId="{87328C55-B97A-4E44-8EBD-40E7FAAB14BB}" destId="{1D72858A-C03F-8040-B527-33E86E7998F4}" srcOrd="0" destOrd="0" presId="urn:microsoft.com/office/officeart/2008/layout/LinedList"/>
    <dgm:cxn modelId="{5359DC6D-3051-0040-9D32-16FD8CFA61C4}" type="presOf" srcId="{551B3A99-2A51-4D61-B81C-BBE19FA16714}" destId="{E9525594-3F17-B24C-8BFF-8CBD8AE9EB18}" srcOrd="0" destOrd="0" presId="urn:microsoft.com/office/officeart/2008/layout/LinedList"/>
    <dgm:cxn modelId="{0B2F626E-B65C-BB4A-BB9F-EA1BF678A581}" type="presOf" srcId="{25A979CF-4CBC-4765-8322-4666BA46BE3A}" destId="{DE2AE86E-F37D-A94F-9D09-B2F82C468636}" srcOrd="0" destOrd="0" presId="urn:microsoft.com/office/officeart/2008/layout/LinedList"/>
    <dgm:cxn modelId="{56046A81-F91D-413D-AF1A-F9F12A828765}" srcId="{87328C55-B97A-4E44-8EBD-40E7FAAB14BB}" destId="{25A979CF-4CBC-4765-8322-4666BA46BE3A}" srcOrd="0" destOrd="0" parTransId="{C31B1C43-4CE9-46D5-A0D5-D39A042F14E8}" sibTransId="{D2D4A54C-62C4-44B9-8822-AD3574B215A1}"/>
    <dgm:cxn modelId="{D2FA63B0-B468-4839-86E9-2EC20D28CF5A}" srcId="{87328C55-B97A-4E44-8EBD-40E7FAAB14BB}" destId="{551B3A99-2A51-4D61-B81C-BBE19FA16714}" srcOrd="1" destOrd="0" parTransId="{03A453A5-7E8A-4FC3-8CB6-5790AAE4E10F}" sibTransId="{54928F74-BCB4-4272-A695-0C307B6DA8ED}"/>
    <dgm:cxn modelId="{F391753C-D346-FD4A-8662-95422440F0B0}" type="presParOf" srcId="{1D72858A-C03F-8040-B527-33E86E7998F4}" destId="{4DDA528E-BA5F-4140-9DCD-AD7D5AF1B95C}" srcOrd="0" destOrd="0" presId="urn:microsoft.com/office/officeart/2008/layout/LinedList"/>
    <dgm:cxn modelId="{7FA9FE71-96E2-9E4A-9283-9C774FE8E3E3}" type="presParOf" srcId="{1D72858A-C03F-8040-B527-33E86E7998F4}" destId="{79200B8D-BEAD-0F40-BAA3-3675E06F0B47}" srcOrd="1" destOrd="0" presId="urn:microsoft.com/office/officeart/2008/layout/LinedList"/>
    <dgm:cxn modelId="{CD5ED742-4CA1-2F45-AD3C-E19033EA462D}" type="presParOf" srcId="{79200B8D-BEAD-0F40-BAA3-3675E06F0B47}" destId="{DE2AE86E-F37D-A94F-9D09-B2F82C468636}" srcOrd="0" destOrd="0" presId="urn:microsoft.com/office/officeart/2008/layout/LinedList"/>
    <dgm:cxn modelId="{C629F242-6AF9-FE44-A3F9-67ACD7587E66}" type="presParOf" srcId="{79200B8D-BEAD-0F40-BAA3-3675E06F0B47}" destId="{B0FA47D2-5F75-074C-81D5-106CC3B3D66B}" srcOrd="1" destOrd="0" presId="urn:microsoft.com/office/officeart/2008/layout/LinedList"/>
    <dgm:cxn modelId="{B05AE6EF-765C-B24E-A320-8D1DD880033A}" type="presParOf" srcId="{1D72858A-C03F-8040-B527-33E86E7998F4}" destId="{E263F156-77B0-964A-B7A9-743B127B2D85}" srcOrd="2" destOrd="0" presId="urn:microsoft.com/office/officeart/2008/layout/LinedList"/>
    <dgm:cxn modelId="{F4402296-A60C-F145-BE72-011A1BE7307A}" type="presParOf" srcId="{1D72858A-C03F-8040-B527-33E86E7998F4}" destId="{ABE180F7-6D23-0640-9D6E-2CC591F89F03}" srcOrd="3" destOrd="0" presId="urn:microsoft.com/office/officeart/2008/layout/LinedList"/>
    <dgm:cxn modelId="{B8090DEF-355E-E942-9749-381A5B9B3C98}" type="presParOf" srcId="{ABE180F7-6D23-0640-9D6E-2CC591F89F03}" destId="{E9525594-3F17-B24C-8BFF-8CBD8AE9EB18}" srcOrd="0" destOrd="0" presId="urn:microsoft.com/office/officeart/2008/layout/LinedList"/>
    <dgm:cxn modelId="{66704BEC-A4B6-5F4D-80FD-E0722BFF7142}" type="presParOf" srcId="{ABE180F7-6D23-0640-9D6E-2CC591F89F03}" destId="{4DED9280-379B-0242-A00F-8A1F80EC894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9EDFB-367E-0B40-9E48-94EBA609C762}">
      <dsp:nvSpPr>
        <dsp:cNvPr id="0" name=""/>
        <dsp:cNvSpPr/>
      </dsp:nvSpPr>
      <dsp:spPr>
        <a:xfrm>
          <a:off x="0" y="203"/>
          <a:ext cx="6492875" cy="0"/>
        </a:xfrm>
        <a:prstGeom prst="lin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0071252-8C46-6C4B-8C69-177BC6C87171}">
      <dsp:nvSpPr>
        <dsp:cNvPr id="0" name=""/>
        <dsp:cNvSpPr/>
      </dsp:nvSpPr>
      <dsp:spPr>
        <a:xfrm>
          <a:off x="0" y="203"/>
          <a:ext cx="6480199" cy="1473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altLang="en-US" sz="2500" kern="1200" dirty="0"/>
            <a:t>Definition – bringing sensory information from the outside world into brain.</a:t>
          </a:r>
          <a:endParaRPr lang="en-US" sz="2500" kern="1200" dirty="0"/>
        </a:p>
      </dsp:txBody>
      <dsp:txXfrm>
        <a:off x="0" y="203"/>
        <a:ext cx="6480199" cy="1473219"/>
      </dsp:txXfrm>
    </dsp:sp>
    <dsp:sp modelId="{4729F309-FCBD-5043-841A-4C3FB3441FD4}">
      <dsp:nvSpPr>
        <dsp:cNvPr id="0" name=""/>
        <dsp:cNvSpPr/>
      </dsp:nvSpPr>
      <dsp:spPr>
        <a:xfrm>
          <a:off x="0" y="1473422"/>
          <a:ext cx="6492875" cy="0"/>
        </a:xfrm>
        <a:prstGeom prst="lin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35D82D64-FAF6-8B4C-B723-FC07BF9181AF}">
      <dsp:nvSpPr>
        <dsp:cNvPr id="0" name=""/>
        <dsp:cNvSpPr/>
      </dsp:nvSpPr>
      <dsp:spPr>
        <a:xfrm>
          <a:off x="0" y="1473422"/>
          <a:ext cx="6492875" cy="934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altLang="en-US" sz="2500" kern="1200" dirty="0"/>
            <a:t>Visual information encodes easier than audio</a:t>
          </a:r>
        </a:p>
      </dsp:txBody>
      <dsp:txXfrm>
        <a:off x="0" y="1473422"/>
        <a:ext cx="6492875" cy="934239"/>
      </dsp:txXfrm>
    </dsp:sp>
    <dsp:sp modelId="{837C13D9-C984-8047-9376-0324E21F3565}">
      <dsp:nvSpPr>
        <dsp:cNvPr id="0" name=""/>
        <dsp:cNvSpPr/>
      </dsp:nvSpPr>
      <dsp:spPr>
        <a:xfrm>
          <a:off x="0" y="2407662"/>
          <a:ext cx="6492875" cy="0"/>
        </a:xfrm>
        <a:prstGeom prst="lin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09BB4BA0-E9B0-3343-B1C5-9D8A0A94B25A}">
      <dsp:nvSpPr>
        <dsp:cNvPr id="0" name=""/>
        <dsp:cNvSpPr/>
      </dsp:nvSpPr>
      <dsp:spPr>
        <a:xfrm>
          <a:off x="0" y="2407662"/>
          <a:ext cx="6492875" cy="128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u="sng" kern="1200" dirty="0"/>
            <a:t>Effortful Processing</a:t>
          </a:r>
          <a:r>
            <a:rPr lang="en-US" sz="2500" kern="1200" dirty="0"/>
            <a:t> – how we encode </a:t>
          </a:r>
          <a:r>
            <a:rPr lang="en-US" sz="2500" b="1" kern="1200" dirty="0"/>
            <a:t>explicit</a:t>
          </a:r>
          <a:r>
            <a:rPr lang="en-US" sz="2500" kern="1200" dirty="0"/>
            <a:t> memories (facts and experiences).</a:t>
          </a:r>
        </a:p>
      </dsp:txBody>
      <dsp:txXfrm>
        <a:off x="0" y="2407662"/>
        <a:ext cx="6492875" cy="1289061"/>
      </dsp:txXfrm>
    </dsp:sp>
    <dsp:sp modelId="{C1ACC53A-9C23-624C-9826-8CD601532342}">
      <dsp:nvSpPr>
        <dsp:cNvPr id="0" name=""/>
        <dsp:cNvSpPr/>
      </dsp:nvSpPr>
      <dsp:spPr>
        <a:xfrm>
          <a:off x="0" y="3696724"/>
          <a:ext cx="6492875" cy="0"/>
        </a:xfrm>
        <a:prstGeom prst="lin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D6B4C5D3-079A-AE4A-A8EC-558DB6332BF8}">
      <dsp:nvSpPr>
        <dsp:cNvPr id="0" name=""/>
        <dsp:cNvSpPr/>
      </dsp:nvSpPr>
      <dsp:spPr>
        <a:xfrm>
          <a:off x="0" y="3696724"/>
          <a:ext cx="6492875" cy="1408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u="sng" kern="1200" dirty="0"/>
            <a:t>Automatic Processing</a:t>
          </a:r>
          <a:r>
            <a:rPr lang="en-US" sz="2500" kern="1200" dirty="0"/>
            <a:t> – how we encode </a:t>
          </a:r>
          <a:r>
            <a:rPr lang="en-US" sz="2500" b="1" kern="1200" dirty="0"/>
            <a:t>implicit</a:t>
          </a:r>
          <a:r>
            <a:rPr lang="en-US" sz="2500" kern="1200" dirty="0"/>
            <a:t> memories (without awareness)</a:t>
          </a:r>
        </a:p>
        <a:p>
          <a:pPr marL="0" lvl="0" indent="0" algn="l" defTabSz="1111250">
            <a:lnSpc>
              <a:spcPct val="90000"/>
            </a:lnSpc>
            <a:spcBef>
              <a:spcPct val="0"/>
            </a:spcBef>
            <a:spcAft>
              <a:spcPct val="35000"/>
            </a:spcAft>
            <a:buNone/>
          </a:pPr>
          <a:r>
            <a:rPr lang="en-US" sz="2500" kern="1200" dirty="0"/>
            <a:t>ex. riding a bike.</a:t>
          </a:r>
        </a:p>
      </dsp:txBody>
      <dsp:txXfrm>
        <a:off x="0" y="3696724"/>
        <a:ext cx="6492875" cy="14084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A528E-BA5F-4140-9DCD-AD7D5AF1B95C}">
      <dsp:nvSpPr>
        <dsp:cNvPr id="0" name=""/>
        <dsp:cNvSpPr/>
      </dsp:nvSpPr>
      <dsp:spPr>
        <a:xfrm>
          <a:off x="0" y="0"/>
          <a:ext cx="66906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2AE86E-F37D-A94F-9D09-B2F82C468636}">
      <dsp:nvSpPr>
        <dsp:cNvPr id="0" name=""/>
        <dsp:cNvSpPr/>
      </dsp:nvSpPr>
      <dsp:spPr>
        <a:xfrm>
          <a:off x="0" y="0"/>
          <a:ext cx="6690623" cy="278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r>
            <a:rPr lang="en-US" sz="4200" kern="1200" dirty="0"/>
            <a:t>Information can be held in STM by </a:t>
          </a:r>
          <a:r>
            <a:rPr lang="en-US" sz="4200" i="1" u="sng" kern="1200" dirty="0"/>
            <a:t>rehearsing</a:t>
          </a:r>
          <a:r>
            <a:rPr lang="en-US" sz="4200" kern="1200" dirty="0"/>
            <a:t> the information.</a:t>
          </a:r>
        </a:p>
      </dsp:txBody>
      <dsp:txXfrm>
        <a:off x="0" y="0"/>
        <a:ext cx="6690623" cy="2786062"/>
      </dsp:txXfrm>
    </dsp:sp>
    <dsp:sp modelId="{E263F156-77B0-964A-B7A9-743B127B2D85}">
      <dsp:nvSpPr>
        <dsp:cNvPr id="0" name=""/>
        <dsp:cNvSpPr/>
      </dsp:nvSpPr>
      <dsp:spPr>
        <a:xfrm>
          <a:off x="0" y="2786062"/>
          <a:ext cx="66906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525594-3F17-B24C-8BFF-8CBD8AE9EB18}">
      <dsp:nvSpPr>
        <dsp:cNvPr id="0" name=""/>
        <dsp:cNvSpPr/>
      </dsp:nvSpPr>
      <dsp:spPr>
        <a:xfrm>
          <a:off x="0" y="2786062"/>
          <a:ext cx="6690623" cy="278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r>
            <a:rPr lang="en-US" sz="4200" kern="1200" dirty="0"/>
            <a:t>Involves repeating information over and over…not very effective in creating long term memories</a:t>
          </a:r>
        </a:p>
      </dsp:txBody>
      <dsp:txXfrm>
        <a:off x="0" y="2786062"/>
        <a:ext cx="6690623" cy="278606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71800" cy="458788"/>
          </a:xfrm>
          <a:prstGeom prst="rect">
            <a:avLst/>
          </a:prstGeom>
        </p:spPr>
        <p:txBody>
          <a:bodyPr vert="horz" lIns="91413" tIns="45706" rIns="91413" bIns="45706" rtlCol="0"/>
          <a:lstStyle>
            <a:lvl1pPr algn="l">
              <a:defRPr sz="1200"/>
            </a:lvl1pPr>
          </a:lstStyle>
          <a:p>
            <a:endParaRPr lang="en-US"/>
          </a:p>
        </p:txBody>
      </p:sp>
      <p:sp>
        <p:nvSpPr>
          <p:cNvPr id="3" name="Date Placeholder 2"/>
          <p:cNvSpPr>
            <a:spLocks noGrp="1"/>
          </p:cNvSpPr>
          <p:nvPr>
            <p:ph type="dt" idx="1"/>
          </p:nvPr>
        </p:nvSpPr>
        <p:spPr>
          <a:xfrm>
            <a:off x="3884615" y="1"/>
            <a:ext cx="2971800" cy="458788"/>
          </a:xfrm>
          <a:prstGeom prst="rect">
            <a:avLst/>
          </a:prstGeom>
        </p:spPr>
        <p:txBody>
          <a:bodyPr vert="horz" lIns="91413" tIns="45706" rIns="91413" bIns="45706" rtlCol="0"/>
          <a:lstStyle>
            <a:lvl1pPr algn="r">
              <a:defRPr sz="1200"/>
            </a:lvl1pPr>
          </a:lstStyle>
          <a:p>
            <a:fld id="{0A636B56-E6CD-4F1B-B794-1D426469470C}" type="datetimeFigureOut">
              <a:rPr lang="en-US" smtClean="0"/>
              <a:t>9/9/2019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13" tIns="45706" rIns="91413" bIns="45706" rtlCol="0" anchor="ctr"/>
          <a:lstStyle/>
          <a:p>
            <a:endParaRPr lang="en-US"/>
          </a:p>
        </p:txBody>
      </p:sp>
      <p:sp>
        <p:nvSpPr>
          <p:cNvPr id="5" name="Notes Placeholder 4"/>
          <p:cNvSpPr>
            <a:spLocks noGrp="1"/>
          </p:cNvSpPr>
          <p:nvPr>
            <p:ph type="body" sz="quarter" idx="3"/>
          </p:nvPr>
        </p:nvSpPr>
        <p:spPr>
          <a:xfrm>
            <a:off x="685800" y="4400551"/>
            <a:ext cx="5486400" cy="3600450"/>
          </a:xfrm>
          <a:prstGeom prst="rect">
            <a:avLst/>
          </a:prstGeom>
        </p:spPr>
        <p:txBody>
          <a:bodyPr vert="horz" lIns="91413" tIns="45706" rIns="91413" bIns="4570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685215"/>
            <a:ext cx="2971800" cy="458787"/>
          </a:xfrm>
          <a:prstGeom prst="rect">
            <a:avLst/>
          </a:prstGeom>
        </p:spPr>
        <p:txBody>
          <a:bodyPr vert="horz" lIns="91413" tIns="45706" rIns="91413" bIns="45706" rtlCol="0" anchor="b"/>
          <a:lstStyle>
            <a:lvl1pPr algn="l">
              <a:defRPr sz="1200"/>
            </a:lvl1pPr>
          </a:lstStyle>
          <a:p>
            <a:endParaRPr lang="en-US"/>
          </a:p>
        </p:txBody>
      </p:sp>
      <p:sp>
        <p:nvSpPr>
          <p:cNvPr id="7" name="Slide Number Placeholder 6"/>
          <p:cNvSpPr>
            <a:spLocks noGrp="1"/>
          </p:cNvSpPr>
          <p:nvPr>
            <p:ph type="sldNum" sz="quarter" idx="5"/>
          </p:nvPr>
        </p:nvSpPr>
        <p:spPr>
          <a:xfrm>
            <a:off x="3884615" y="8685215"/>
            <a:ext cx="2971800" cy="458787"/>
          </a:xfrm>
          <a:prstGeom prst="rect">
            <a:avLst/>
          </a:prstGeom>
        </p:spPr>
        <p:txBody>
          <a:bodyPr vert="horz" lIns="91413" tIns="45706" rIns="91413" bIns="45706" rtlCol="0" anchor="b"/>
          <a:lstStyle>
            <a:lvl1pPr algn="r">
              <a:defRPr sz="1200"/>
            </a:lvl1pPr>
          </a:lstStyle>
          <a:p>
            <a:fld id="{AE4F8606-9769-4523-88D3-C9623C46CBFB}" type="slidenum">
              <a:rPr lang="en-US" smtClean="0"/>
              <a:t>‹#›</a:t>
            </a:fld>
            <a:endParaRPr lang="en-US"/>
          </a:p>
        </p:txBody>
      </p:sp>
    </p:spTree>
    <p:extLst>
      <p:ext uri="{BB962C8B-B14F-4D97-AF65-F5344CB8AC3E}">
        <p14:creationId xmlns:p14="http://schemas.microsoft.com/office/powerpoint/2010/main" val="143636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Description:  </a:t>
            </a:r>
            <a:r>
              <a:rPr lang="en-US" dirty="0"/>
              <a:t>Show this page very briefly…study the two figures. Describe “A” or “B,” but not both. For “A” state, “This is a boy playing bagpipes in a telephone booth.” For “B” state, “This is an early bird who caught a very strong worm.” Immediately have students put the handout away and proceed with the class. At the end of the session, ask students to reproduce the two figures without looking at them. Then have them compare their reproductions with the actual figures. </a:t>
            </a:r>
          </a:p>
        </p:txBody>
      </p:sp>
      <p:sp>
        <p:nvSpPr>
          <p:cNvPr id="4" name="Slide Number Placeholder 3"/>
          <p:cNvSpPr>
            <a:spLocks noGrp="1"/>
          </p:cNvSpPr>
          <p:nvPr>
            <p:ph type="sldNum" sz="quarter" idx="5"/>
          </p:nvPr>
        </p:nvSpPr>
        <p:spPr/>
        <p:txBody>
          <a:bodyPr/>
          <a:lstStyle/>
          <a:p>
            <a:fld id="{AE4F8606-9769-4523-88D3-C9623C46CBFB}" type="slidenum">
              <a:rPr lang="en-US" smtClean="0"/>
              <a:t>1</a:t>
            </a:fld>
            <a:endParaRPr lang="en-US"/>
          </a:p>
        </p:txBody>
      </p:sp>
    </p:spTree>
    <p:extLst>
      <p:ext uri="{BB962C8B-B14F-4D97-AF65-F5344CB8AC3E}">
        <p14:creationId xmlns:p14="http://schemas.microsoft.com/office/powerpoint/2010/main" val="1776010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4935-C6FE-DD43-91A5-5990EE6984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A8D409-17A0-7344-9369-BABB7D73A8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825856-CC57-4549-9196-3CB9FD3781BC}"/>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5" name="Footer Placeholder 4">
            <a:extLst>
              <a:ext uri="{FF2B5EF4-FFF2-40B4-BE49-F238E27FC236}">
                <a16:creationId xmlns:a16="http://schemas.microsoft.com/office/drawing/2014/main" id="{F5B7061F-755A-1045-98E7-0194ED88D6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55C529-B4B8-984F-BCD4-B4F3FE801785}"/>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805362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E60D0-43FF-EA48-BC26-C77EE2ADAD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5597D5-47BD-3D45-822A-92038FB7BA3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5008B-54A9-A444-8D0B-559A5BC27B88}"/>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5" name="Footer Placeholder 4">
            <a:extLst>
              <a:ext uri="{FF2B5EF4-FFF2-40B4-BE49-F238E27FC236}">
                <a16:creationId xmlns:a16="http://schemas.microsoft.com/office/drawing/2014/main" id="{FDFE1D6F-0A1F-1846-9A72-9A869DAE8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95419A-40DC-D441-9FBB-43C25CD379C7}"/>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3177060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910DA-4D5D-7D44-9D11-8DABE03771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2D5111-FF9F-674A-957B-7A834EF5E8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847EF00-076F-9A43-BF37-6E59F3470E02}"/>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5" name="Footer Placeholder 4">
            <a:extLst>
              <a:ext uri="{FF2B5EF4-FFF2-40B4-BE49-F238E27FC236}">
                <a16:creationId xmlns:a16="http://schemas.microsoft.com/office/drawing/2014/main" id="{826246DD-0898-8B47-806E-21656CA606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EB0F9E-10CE-A14F-9FF6-C6AD4A4927F3}"/>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256252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10A8F-BCFA-C14F-9D41-DFB5463D99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842027-88EE-6F43-BFF5-E7ADF03AF8F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8DB4CF-0C73-2F4D-9D43-A854ED64048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EF5BD6-DC2D-CC44-BCE8-A7EEEAB8403A}"/>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6" name="Footer Placeholder 5">
            <a:extLst>
              <a:ext uri="{FF2B5EF4-FFF2-40B4-BE49-F238E27FC236}">
                <a16:creationId xmlns:a16="http://schemas.microsoft.com/office/drawing/2014/main" id="{680203EE-0B94-094D-BAEC-081940637F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451E65-5EAA-3C48-B649-F86540125CC2}"/>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1992386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D045-A38B-AA49-AC57-EA3E829DEB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5C7CF2-6FED-9A42-9FA4-9E0C4AAC83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42B160D-DFA6-8448-94AE-89F6D12B1D9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460EE7-FAC4-0D4A-A8A1-05F8DDBD19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6002C03-F6C1-D148-B0E4-F1120C98D2D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E8ADBC-D235-634C-A66C-8FFC90ED94A3}"/>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8" name="Footer Placeholder 7">
            <a:extLst>
              <a:ext uri="{FF2B5EF4-FFF2-40B4-BE49-F238E27FC236}">
                <a16:creationId xmlns:a16="http://schemas.microsoft.com/office/drawing/2014/main" id="{0AC2000F-2D6D-2A4B-820E-95B24E8B92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B05412-6546-AB40-AB84-AF1CE6822F1D}"/>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1570587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4BC37-977A-FA4F-B310-BB6EB9CDC9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3BDE9B-E46D-AD4C-AF2A-22C425C80953}"/>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4" name="Footer Placeholder 3">
            <a:extLst>
              <a:ext uri="{FF2B5EF4-FFF2-40B4-BE49-F238E27FC236}">
                <a16:creationId xmlns:a16="http://schemas.microsoft.com/office/drawing/2014/main" id="{3D1BB9E4-8B07-7F4C-A6AC-42F3F71CC6E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8F10FA-7301-064C-91BD-5BC131CF07E1}"/>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3495475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F45A1B-896A-E440-BB6D-181DC1CEF5D7}"/>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3" name="Footer Placeholder 2">
            <a:extLst>
              <a:ext uri="{FF2B5EF4-FFF2-40B4-BE49-F238E27FC236}">
                <a16:creationId xmlns:a16="http://schemas.microsoft.com/office/drawing/2014/main" id="{AD0AB6D9-A22C-4A4D-B74D-56A793652B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1796D0-0DBE-CA42-9550-E41E266B4B98}"/>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1755525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4B8E4-A20F-F14B-9EE6-9BB570C209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77EC73-E94D-BB40-9806-A7D63FE874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1307DB-87E8-7840-BE84-675CF18270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7C4E4C-EB6E-DD4C-910A-777889312BED}"/>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6" name="Footer Placeholder 5">
            <a:extLst>
              <a:ext uri="{FF2B5EF4-FFF2-40B4-BE49-F238E27FC236}">
                <a16:creationId xmlns:a16="http://schemas.microsoft.com/office/drawing/2014/main" id="{00209975-11C9-A14A-AD5E-E993ED7ABB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CD1EF4-72A5-B940-B4B8-68585FF1712D}"/>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3524029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7980C-D2EA-AA4E-9446-9CCD280C76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AF2B5D-E7F0-2C44-A57D-28D86E5BED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BE9A14-3A68-C443-920F-D7DC465651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A6C02F8-835D-5841-9ED6-A923F3D82C4D}"/>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6" name="Footer Placeholder 5">
            <a:extLst>
              <a:ext uri="{FF2B5EF4-FFF2-40B4-BE49-F238E27FC236}">
                <a16:creationId xmlns:a16="http://schemas.microsoft.com/office/drawing/2014/main" id="{4DCC4C4A-777C-4E4D-B52B-BBC65B7F58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F80184-7D13-4B43-88EE-5BB8DACF9F87}"/>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3500855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4B813-C7B4-1B42-BA4F-59EE0E9F5C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3BC359-D1C2-2E48-BD0D-688C209F0F9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A5497-3214-8B4F-9953-89F0FDAE7C01}"/>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5" name="Footer Placeholder 4">
            <a:extLst>
              <a:ext uri="{FF2B5EF4-FFF2-40B4-BE49-F238E27FC236}">
                <a16:creationId xmlns:a16="http://schemas.microsoft.com/office/drawing/2014/main" id="{DAC2D13F-B526-4A43-A66F-82CB349159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D6F7F-6A34-2146-9954-37CE2DE2C055}"/>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2528155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D18D20-AEFF-7647-ABEC-B61A8867E9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7096D0-D325-724D-AF8B-383A042E9F9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A9E731-B373-714E-8E6B-DB42A95E4DB0}"/>
              </a:ext>
            </a:extLst>
          </p:cNvPr>
          <p:cNvSpPr>
            <a:spLocks noGrp="1"/>
          </p:cNvSpPr>
          <p:nvPr>
            <p:ph type="dt" sz="half" idx="10"/>
          </p:nvPr>
        </p:nvSpPr>
        <p:spPr/>
        <p:txBody>
          <a:bodyPr/>
          <a:lstStyle/>
          <a:p>
            <a:fld id="{A47C5328-BD57-3144-88D1-F431052832C7}" type="datetimeFigureOut">
              <a:rPr lang="en-US" smtClean="0"/>
              <a:t>9/9/2019</a:t>
            </a:fld>
            <a:endParaRPr lang="en-US"/>
          </a:p>
        </p:txBody>
      </p:sp>
      <p:sp>
        <p:nvSpPr>
          <p:cNvPr id="5" name="Footer Placeholder 4">
            <a:extLst>
              <a:ext uri="{FF2B5EF4-FFF2-40B4-BE49-F238E27FC236}">
                <a16:creationId xmlns:a16="http://schemas.microsoft.com/office/drawing/2014/main" id="{4C959D92-16FD-AA47-9DB8-DD6761BF03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81EE2B-6128-854C-87EC-CB0053E6720D}"/>
              </a:ext>
            </a:extLst>
          </p:cNvPr>
          <p:cNvSpPr>
            <a:spLocks noGrp="1"/>
          </p:cNvSpPr>
          <p:nvPr>
            <p:ph type="sldNum" sz="quarter" idx="12"/>
          </p:nvPr>
        </p:nvSpPr>
        <p:spPr/>
        <p:txBody>
          <a:bodyPr/>
          <a:lstStyle/>
          <a:p>
            <a:fld id="{253E0281-6D34-3D40-ADAC-55EB830C0AB0}" type="slidenum">
              <a:rPr lang="en-US" smtClean="0"/>
              <a:t>‹#›</a:t>
            </a:fld>
            <a:endParaRPr lang="en-US"/>
          </a:p>
        </p:txBody>
      </p:sp>
    </p:spTree>
    <p:extLst>
      <p:ext uri="{BB962C8B-B14F-4D97-AF65-F5344CB8AC3E}">
        <p14:creationId xmlns:p14="http://schemas.microsoft.com/office/powerpoint/2010/main" val="2533117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74D74F-F47D-CD45-94CD-47892A6141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6C58C0-E67C-CB47-8B2B-67E2786037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C53D7-D6EA-584A-927A-276547435F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C5328-BD57-3144-88D1-F431052832C7}" type="datetimeFigureOut">
              <a:rPr lang="en-US" smtClean="0"/>
              <a:t>9/9/2019</a:t>
            </a:fld>
            <a:endParaRPr lang="en-US"/>
          </a:p>
        </p:txBody>
      </p:sp>
      <p:sp>
        <p:nvSpPr>
          <p:cNvPr id="5" name="Footer Placeholder 4">
            <a:extLst>
              <a:ext uri="{FF2B5EF4-FFF2-40B4-BE49-F238E27FC236}">
                <a16:creationId xmlns:a16="http://schemas.microsoft.com/office/drawing/2014/main" id="{B84F84FF-E4FC-7B4C-8197-E2405EE29F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BEBD9F-6861-F74F-A073-731200F573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3E0281-6D34-3D40-ADAC-55EB830C0AB0}" type="slidenum">
              <a:rPr lang="en-US" smtClean="0"/>
              <a:t>‹#›</a:t>
            </a:fld>
            <a:endParaRPr lang="en-US"/>
          </a:p>
        </p:txBody>
      </p:sp>
    </p:spTree>
    <p:extLst>
      <p:ext uri="{BB962C8B-B14F-4D97-AF65-F5344CB8AC3E}">
        <p14:creationId xmlns:p14="http://schemas.microsoft.com/office/powerpoint/2010/main" val="16740288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D22EB0-83B9-42FD-A4BB-F84DD7E00ADB}"/>
              </a:ext>
            </a:extLst>
          </p:cNvPr>
          <p:cNvPicPr>
            <a:picLocks noChangeAspect="1"/>
          </p:cNvPicPr>
          <p:nvPr/>
        </p:nvPicPr>
        <p:blipFill>
          <a:blip r:embed="rId3"/>
          <a:stretch>
            <a:fillRect/>
          </a:stretch>
        </p:blipFill>
        <p:spPr>
          <a:xfrm>
            <a:off x="2419661" y="643466"/>
            <a:ext cx="7352678" cy="5571067"/>
          </a:xfrm>
          <a:prstGeom prst="rect">
            <a:avLst/>
          </a:prstGeom>
        </p:spPr>
      </p:pic>
      <p:sp>
        <p:nvSpPr>
          <p:cNvPr id="7" name="TextBox 6">
            <a:extLst>
              <a:ext uri="{FF2B5EF4-FFF2-40B4-BE49-F238E27FC236}">
                <a16:creationId xmlns:a16="http://schemas.microsoft.com/office/drawing/2014/main" id="{BD27DB7C-6A8F-4D2C-93FB-4E4FD066D1DB}"/>
              </a:ext>
            </a:extLst>
          </p:cNvPr>
          <p:cNvSpPr txBox="1"/>
          <p:nvPr/>
        </p:nvSpPr>
        <p:spPr>
          <a:xfrm>
            <a:off x="1947862" y="942975"/>
            <a:ext cx="414337" cy="523220"/>
          </a:xfrm>
          <a:prstGeom prst="rect">
            <a:avLst/>
          </a:prstGeom>
          <a:noFill/>
        </p:spPr>
        <p:txBody>
          <a:bodyPr wrap="square" rtlCol="0">
            <a:spAutoFit/>
          </a:bodyPr>
          <a:lstStyle/>
          <a:p>
            <a:r>
              <a:rPr lang="en-US" sz="2800" b="1" dirty="0"/>
              <a:t>A</a:t>
            </a:r>
          </a:p>
        </p:txBody>
      </p:sp>
      <p:sp>
        <p:nvSpPr>
          <p:cNvPr id="8" name="TextBox 7">
            <a:extLst>
              <a:ext uri="{FF2B5EF4-FFF2-40B4-BE49-F238E27FC236}">
                <a16:creationId xmlns:a16="http://schemas.microsoft.com/office/drawing/2014/main" id="{E75DF154-EA0A-4502-901E-B076A5FB258C}"/>
              </a:ext>
            </a:extLst>
          </p:cNvPr>
          <p:cNvSpPr txBox="1"/>
          <p:nvPr/>
        </p:nvSpPr>
        <p:spPr>
          <a:xfrm>
            <a:off x="6381438" y="942975"/>
            <a:ext cx="414337" cy="523220"/>
          </a:xfrm>
          <a:prstGeom prst="rect">
            <a:avLst/>
          </a:prstGeom>
          <a:noFill/>
        </p:spPr>
        <p:txBody>
          <a:bodyPr wrap="square" rtlCol="0">
            <a:spAutoFit/>
          </a:bodyPr>
          <a:lstStyle/>
          <a:p>
            <a:r>
              <a:rPr lang="en-US" sz="2800" b="1" dirty="0"/>
              <a:t>B</a:t>
            </a:r>
          </a:p>
        </p:txBody>
      </p:sp>
    </p:spTree>
    <p:extLst>
      <p:ext uri="{BB962C8B-B14F-4D97-AF65-F5344CB8AC3E}">
        <p14:creationId xmlns:p14="http://schemas.microsoft.com/office/powerpoint/2010/main" val="1077602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5"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7"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8"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4" name="Title 3">
            <a:extLst>
              <a:ext uri="{FF2B5EF4-FFF2-40B4-BE49-F238E27FC236}">
                <a16:creationId xmlns:a16="http://schemas.microsoft.com/office/drawing/2014/main" id="{9A47C7AD-E901-4040-80FD-FDD2210D1B28}"/>
              </a:ext>
            </a:extLst>
          </p:cNvPr>
          <p:cNvSpPr>
            <a:spLocks noGrp="1"/>
          </p:cNvSpPr>
          <p:nvPr>
            <p:ph type="title"/>
          </p:nvPr>
        </p:nvSpPr>
        <p:spPr>
          <a:xfrm>
            <a:off x="535020" y="685800"/>
            <a:ext cx="2780271" cy="5105400"/>
          </a:xfrm>
        </p:spPr>
        <p:txBody>
          <a:bodyPr>
            <a:normAutofit/>
          </a:bodyPr>
          <a:lstStyle/>
          <a:p>
            <a:r>
              <a:rPr lang="en-US" sz="4000" b="1">
                <a:solidFill>
                  <a:srgbClr val="FFFFFF"/>
                </a:solidFill>
                <a:latin typeface="Calibri" panose="020F0502020204030204" pitchFamily="34" charset="0"/>
                <a:cs typeface="Calibri" panose="020F0502020204030204" pitchFamily="34" charset="0"/>
              </a:rPr>
              <a:t>Memory:  Encoding</a:t>
            </a:r>
          </a:p>
        </p:txBody>
      </p:sp>
      <p:graphicFrame>
        <p:nvGraphicFramePr>
          <p:cNvPr id="7" name="Content Placeholder 4">
            <a:extLst>
              <a:ext uri="{FF2B5EF4-FFF2-40B4-BE49-F238E27FC236}">
                <a16:creationId xmlns:a16="http://schemas.microsoft.com/office/drawing/2014/main" id="{D4BD08CB-52BA-433D-AA97-8659FAF5CCD0}"/>
              </a:ext>
            </a:extLst>
          </p:cNvPr>
          <p:cNvGraphicFramePr>
            <a:graphicFrameLocks noGrp="1"/>
          </p:cNvGraphicFramePr>
          <p:nvPr>
            <p:ph idx="1"/>
            <p:extLst>
              <p:ext uri="{D42A27DB-BD31-4B8C-83A1-F6EECF244321}">
                <p14:modId xmlns:p14="http://schemas.microsoft.com/office/powerpoint/2010/main" val="2180984940"/>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2042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DA2D3A-D481-8A4D-90B0-76203E1ABD69}"/>
              </a:ext>
            </a:extLst>
          </p:cNvPr>
          <p:cNvSpPr>
            <a:spLocks noGrp="1"/>
          </p:cNvSpPr>
          <p:nvPr>
            <p:ph type="title"/>
          </p:nvPr>
        </p:nvSpPr>
        <p:spPr>
          <a:xfrm>
            <a:off x="209550" y="811161"/>
            <a:ext cx="4226526" cy="5403370"/>
          </a:xfrm>
        </p:spPr>
        <p:txBody>
          <a:bodyPr>
            <a:normAutofit/>
          </a:bodyPr>
          <a:lstStyle/>
          <a:p>
            <a:r>
              <a:rPr lang="en-US" sz="4000" b="1" dirty="0">
                <a:solidFill>
                  <a:srgbClr val="FFFFFF"/>
                </a:solidFill>
                <a:latin typeface="Calibri" panose="020F0502020204030204" pitchFamily="34" charset="0"/>
                <a:cs typeface="Calibri" panose="020F0502020204030204" pitchFamily="34" charset="0"/>
              </a:rPr>
              <a:t>Short-Term or Working Memory</a:t>
            </a:r>
          </a:p>
        </p:txBody>
      </p:sp>
      <p:sp>
        <p:nvSpPr>
          <p:cNvPr id="12" name="Rectangle 11">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789829CB-80F7-4ABE-8DCF-297137D70FC8}"/>
              </a:ext>
            </a:extLst>
          </p:cNvPr>
          <p:cNvGraphicFramePr>
            <a:graphicFrameLocks noGrp="1"/>
          </p:cNvGraphicFramePr>
          <p:nvPr>
            <p:ph idx="1"/>
            <p:extLst>
              <p:ext uri="{D42A27DB-BD31-4B8C-83A1-F6EECF244321}">
                <p14:modId xmlns:p14="http://schemas.microsoft.com/office/powerpoint/2010/main" val="569664833"/>
              </p:ext>
            </p:extLst>
          </p:nvPr>
        </p:nvGraphicFramePr>
        <p:xfrm>
          <a:off x="5134792" y="642938"/>
          <a:ext cx="6690624"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9320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1966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ell phone&#10;&#10;Description automatically generated">
            <a:extLst>
              <a:ext uri="{FF2B5EF4-FFF2-40B4-BE49-F238E27FC236}">
                <a16:creationId xmlns:a16="http://schemas.microsoft.com/office/drawing/2014/main" id="{612AAEAD-5CB6-4F4F-85E5-B0486BC37DEE}"/>
              </a:ext>
            </a:extLst>
          </p:cNvPr>
          <p:cNvPicPr>
            <a:picLocks noChangeAspect="1"/>
          </p:cNvPicPr>
          <p:nvPr/>
        </p:nvPicPr>
        <p:blipFill>
          <a:blip r:embed="rId2"/>
          <a:stretch>
            <a:fillRect/>
          </a:stretch>
        </p:blipFill>
        <p:spPr>
          <a:xfrm>
            <a:off x="2303321" y="643467"/>
            <a:ext cx="7585358" cy="5571066"/>
          </a:xfrm>
          <a:prstGeom prst="rect">
            <a:avLst/>
          </a:prstGeom>
        </p:spPr>
      </p:pic>
    </p:spTree>
    <p:extLst>
      <p:ext uri="{BB962C8B-B14F-4D97-AF65-F5344CB8AC3E}">
        <p14:creationId xmlns:p14="http://schemas.microsoft.com/office/powerpoint/2010/main" val="1551687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3B724A6-4F67-5042-A80D-7286AA3FB8E4}"/>
              </a:ext>
            </a:extLst>
          </p:cNvPr>
          <p:cNvSpPr>
            <a:spLocks noGrp="1"/>
          </p:cNvSpPr>
          <p:nvPr>
            <p:ph type="title"/>
          </p:nvPr>
        </p:nvSpPr>
        <p:spPr>
          <a:xfrm>
            <a:off x="5357813" y="338138"/>
            <a:ext cx="5710737" cy="1133475"/>
          </a:xfrm>
        </p:spPr>
        <p:txBody>
          <a:bodyPr>
            <a:normAutofit/>
          </a:bodyPr>
          <a:lstStyle/>
          <a:p>
            <a:r>
              <a:rPr lang="en-US" b="1" dirty="0">
                <a:solidFill>
                  <a:srgbClr val="000000"/>
                </a:solidFill>
                <a:latin typeface="Calibri" panose="020F0502020204030204" pitchFamily="34" charset="0"/>
                <a:cs typeface="Calibri" panose="020F0502020204030204" pitchFamily="34" charset="0"/>
              </a:rPr>
              <a:t>Long-Term Memory</a:t>
            </a:r>
          </a:p>
        </p:txBody>
      </p:sp>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rain in head">
            <a:extLst>
              <a:ext uri="{FF2B5EF4-FFF2-40B4-BE49-F238E27FC236}">
                <a16:creationId xmlns:a16="http://schemas.microsoft.com/office/drawing/2014/main" id="{D20EBAF5-3564-4270-A640-EBC65C325E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254" y="1629089"/>
            <a:ext cx="3620021" cy="3620021"/>
          </a:xfrm>
          <a:prstGeom prst="rect">
            <a:avLst/>
          </a:prstGeom>
        </p:spPr>
      </p:pic>
      <p:sp>
        <p:nvSpPr>
          <p:cNvPr id="3" name="Content Placeholder 2">
            <a:extLst>
              <a:ext uri="{FF2B5EF4-FFF2-40B4-BE49-F238E27FC236}">
                <a16:creationId xmlns:a16="http://schemas.microsoft.com/office/drawing/2014/main" id="{0BE094F1-9015-F240-8764-3E4D93C9FB2C}"/>
              </a:ext>
            </a:extLst>
          </p:cNvPr>
          <p:cNvSpPr>
            <a:spLocks noGrp="1"/>
          </p:cNvSpPr>
          <p:nvPr>
            <p:ph idx="1"/>
          </p:nvPr>
        </p:nvSpPr>
        <p:spPr>
          <a:xfrm>
            <a:off x="6090574" y="1629090"/>
            <a:ext cx="4977578" cy="4431882"/>
          </a:xfrm>
        </p:spPr>
        <p:txBody>
          <a:bodyPr anchor="ctr">
            <a:normAutofit lnSpcReduction="10000"/>
          </a:bodyPr>
          <a:lstStyle/>
          <a:p>
            <a:pPr marL="0" indent="0">
              <a:buNone/>
              <a:defRPr/>
            </a:pPr>
            <a:endParaRPr lang="en-US" dirty="0">
              <a:solidFill>
                <a:srgbClr val="000000"/>
              </a:solidFill>
            </a:endParaRPr>
          </a:p>
          <a:p>
            <a:pPr marL="0" indent="0">
              <a:buNone/>
              <a:defRPr/>
            </a:pPr>
            <a:r>
              <a:rPr lang="en-US" dirty="0">
                <a:solidFill>
                  <a:srgbClr val="000000"/>
                </a:solidFill>
              </a:rPr>
              <a:t>Everything that is learned is stored in long-term memory</a:t>
            </a:r>
          </a:p>
          <a:p>
            <a:pPr marL="0" indent="0">
              <a:buNone/>
              <a:defRPr/>
            </a:pPr>
            <a:endParaRPr lang="en-US" dirty="0">
              <a:solidFill>
                <a:srgbClr val="000000"/>
              </a:solidFill>
            </a:endParaRPr>
          </a:p>
          <a:p>
            <a:pPr marL="0" indent="0">
              <a:buNone/>
              <a:defRPr/>
            </a:pPr>
            <a:r>
              <a:rPr lang="en-US" u="sng" dirty="0">
                <a:solidFill>
                  <a:srgbClr val="000000"/>
                </a:solidFill>
              </a:rPr>
              <a:t>Capacity of LTM</a:t>
            </a:r>
            <a:r>
              <a:rPr lang="en-US" dirty="0">
                <a:solidFill>
                  <a:srgbClr val="000000"/>
                </a:solidFill>
              </a:rPr>
              <a:t>:</a:t>
            </a:r>
          </a:p>
          <a:p>
            <a:pPr marL="0" indent="0">
              <a:buNone/>
              <a:defRPr/>
            </a:pPr>
            <a:endParaRPr lang="en-US" sz="2800" dirty="0">
              <a:solidFill>
                <a:srgbClr val="000000"/>
              </a:solidFill>
            </a:endParaRPr>
          </a:p>
          <a:p>
            <a:pPr>
              <a:defRPr/>
            </a:pPr>
            <a:r>
              <a:rPr lang="en-US" sz="2800" dirty="0">
                <a:solidFill>
                  <a:srgbClr val="000000"/>
                </a:solidFill>
              </a:rPr>
              <a:t>Vast amounts of information may be stored for many years.</a:t>
            </a:r>
          </a:p>
          <a:p>
            <a:pPr>
              <a:defRPr/>
            </a:pPr>
            <a:endParaRPr lang="en-US" dirty="0">
              <a:solidFill>
                <a:srgbClr val="000000"/>
              </a:solidFill>
            </a:endParaRPr>
          </a:p>
          <a:p>
            <a:pPr>
              <a:defRPr/>
            </a:pPr>
            <a:r>
              <a:rPr lang="en-US" sz="2800" dirty="0">
                <a:solidFill>
                  <a:srgbClr val="000000"/>
                </a:solidFill>
              </a:rPr>
              <a:t>Encoded through meaning.</a:t>
            </a:r>
          </a:p>
          <a:p>
            <a:pPr lvl="1">
              <a:defRPr/>
            </a:pPr>
            <a:endParaRPr lang="en-US" sz="2800" dirty="0">
              <a:solidFill>
                <a:srgbClr val="000000"/>
              </a:solidFill>
            </a:endParaRPr>
          </a:p>
          <a:p>
            <a:endParaRPr lang="en-US" sz="2000" dirty="0">
              <a:solidFill>
                <a:srgbClr val="000000"/>
              </a:solidFill>
            </a:endParaRPr>
          </a:p>
        </p:txBody>
      </p:sp>
    </p:spTree>
    <p:extLst>
      <p:ext uri="{BB962C8B-B14F-4D97-AF65-F5344CB8AC3E}">
        <p14:creationId xmlns:p14="http://schemas.microsoft.com/office/powerpoint/2010/main" val="2984811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1B1E8-1E61-EF43-84D3-E2F36BC6BDC2}"/>
              </a:ext>
            </a:extLst>
          </p:cNvPr>
          <p:cNvSpPr>
            <a:spLocks noGrp="1"/>
          </p:cNvSpPr>
          <p:nvPr>
            <p:ph type="title"/>
          </p:nvPr>
        </p:nvSpPr>
        <p:spPr>
          <a:xfrm>
            <a:off x="838200" y="365125"/>
            <a:ext cx="10515600" cy="968375"/>
          </a:xfrm>
        </p:spPr>
        <p:txBody>
          <a:bodyPr>
            <a:normAutofit/>
          </a:bodyPr>
          <a:lstStyle/>
          <a:p>
            <a:pPr algn="ctr"/>
            <a:r>
              <a:rPr lang="en-US" b="1" dirty="0">
                <a:latin typeface="Calibri" panose="020F0502020204030204" pitchFamily="34" charset="0"/>
                <a:cs typeface="Calibri" panose="020F0502020204030204" pitchFamily="34" charset="0"/>
              </a:rPr>
              <a:t>Explicit Memories</a:t>
            </a:r>
          </a:p>
        </p:txBody>
      </p:sp>
      <p:sp>
        <p:nvSpPr>
          <p:cNvPr id="4" name="Text Placeholder 3">
            <a:extLst>
              <a:ext uri="{FF2B5EF4-FFF2-40B4-BE49-F238E27FC236}">
                <a16:creationId xmlns:a16="http://schemas.microsoft.com/office/drawing/2014/main" id="{56B35AB5-E918-6B49-A5E6-A222F874A1AE}"/>
              </a:ext>
            </a:extLst>
          </p:cNvPr>
          <p:cNvSpPr>
            <a:spLocks noGrp="1"/>
          </p:cNvSpPr>
          <p:nvPr>
            <p:ph idx="1"/>
          </p:nvPr>
        </p:nvSpPr>
        <p:spPr>
          <a:xfrm>
            <a:off x="376238" y="1495425"/>
            <a:ext cx="11301412" cy="4681538"/>
          </a:xfrm>
        </p:spPr>
        <p:txBody>
          <a:bodyPr>
            <a:normAutofit lnSpcReduction="10000"/>
          </a:bodyPr>
          <a:lstStyle/>
          <a:p>
            <a:pPr marL="0" indent="0">
              <a:buNone/>
            </a:pPr>
            <a:r>
              <a:rPr lang="en-US" sz="2600" dirty="0"/>
              <a:t>Facts (semantic) and Experiences (episodic)</a:t>
            </a:r>
          </a:p>
          <a:p>
            <a:pPr marL="0" indent="0">
              <a:buNone/>
            </a:pPr>
            <a:endParaRPr lang="en-US" sz="2600" dirty="0"/>
          </a:p>
          <a:p>
            <a:pPr marL="0" indent="0">
              <a:buNone/>
            </a:pPr>
            <a:r>
              <a:rPr lang="en-US" sz="2600" dirty="0"/>
              <a:t>Encoded through “</a:t>
            </a:r>
            <a:r>
              <a:rPr lang="en-US" sz="2600" u="sng" dirty="0"/>
              <a:t>effortful</a:t>
            </a:r>
            <a:r>
              <a:rPr lang="en-US" sz="2600" dirty="0"/>
              <a:t>” processing. </a:t>
            </a:r>
          </a:p>
          <a:p>
            <a:pPr marL="0" indent="0">
              <a:buNone/>
            </a:pPr>
            <a:endParaRPr lang="en-US" altLang="en-US" sz="2600" dirty="0"/>
          </a:p>
          <a:p>
            <a:pPr marL="0" indent="0">
              <a:buNone/>
            </a:pPr>
            <a:r>
              <a:rPr lang="en-US" sz="2600" dirty="0"/>
              <a:t>Strategies for encoding explicit memories:</a:t>
            </a:r>
          </a:p>
          <a:p>
            <a:pPr marL="0" indent="0">
              <a:buNone/>
            </a:pPr>
            <a:r>
              <a:rPr lang="en-US" sz="2600" dirty="0"/>
              <a:t>	1.  Chunking – organizing into smaller units.</a:t>
            </a:r>
          </a:p>
          <a:p>
            <a:pPr marL="0" indent="0">
              <a:buNone/>
            </a:pPr>
            <a:r>
              <a:rPr lang="en-US" sz="2600" dirty="0"/>
              <a:t>	2.  Mnemonics – using words or images in place of abstract meanings.</a:t>
            </a:r>
          </a:p>
          <a:p>
            <a:pPr marL="0" indent="0">
              <a:buNone/>
            </a:pPr>
            <a:r>
              <a:rPr lang="en-US" sz="2600" dirty="0"/>
              <a:t>	3.  Hierarchies – broad concepts divided into narrow concepts and facts.</a:t>
            </a:r>
          </a:p>
          <a:p>
            <a:pPr marL="0" indent="0">
              <a:buNone/>
            </a:pPr>
            <a:r>
              <a:rPr lang="en-US" sz="2600" dirty="0"/>
              <a:t>	4.  Spacing Effect – cramming all at once not as good as over time.</a:t>
            </a:r>
          </a:p>
          <a:p>
            <a:pPr marL="0" indent="0">
              <a:buNone/>
            </a:pPr>
            <a:r>
              <a:rPr lang="en-US" sz="2600" dirty="0"/>
              <a:t>	5.  Testing Effect – practice exams rather than re-reading material.</a:t>
            </a:r>
          </a:p>
          <a:p>
            <a:pPr marL="342900" indent="-342900">
              <a:buAutoNum type="arabicPeriod"/>
            </a:pPr>
            <a:endParaRPr lang="en-US" sz="2600" dirty="0"/>
          </a:p>
          <a:p>
            <a:pPr marL="342900" indent="-342900">
              <a:buAutoNum type="arabicPeriod"/>
            </a:pPr>
            <a:endParaRPr lang="en-US" dirty="0"/>
          </a:p>
        </p:txBody>
      </p:sp>
    </p:spTree>
    <p:extLst>
      <p:ext uri="{BB962C8B-B14F-4D97-AF65-F5344CB8AC3E}">
        <p14:creationId xmlns:p14="http://schemas.microsoft.com/office/powerpoint/2010/main" val="4076903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F519-93B2-DD4E-83AD-821D89D1DC68}"/>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Chunking</a:t>
            </a:r>
          </a:p>
        </p:txBody>
      </p:sp>
      <p:sp>
        <p:nvSpPr>
          <p:cNvPr id="3" name="Content Placeholder 2">
            <a:extLst>
              <a:ext uri="{FF2B5EF4-FFF2-40B4-BE49-F238E27FC236}">
                <a16:creationId xmlns:a16="http://schemas.microsoft.com/office/drawing/2014/main" id="{DE419D52-CA21-5B4B-9DCA-CEB0FF20F177}"/>
              </a:ext>
            </a:extLst>
          </p:cNvPr>
          <p:cNvSpPr>
            <a:spLocks noGrp="1"/>
          </p:cNvSpPr>
          <p:nvPr>
            <p:ph idx="1"/>
          </p:nvPr>
        </p:nvSpPr>
        <p:spPr/>
        <p:txBody>
          <a:bodyPr>
            <a:normAutofit lnSpcReduction="10000"/>
          </a:bodyPr>
          <a:lstStyle/>
          <a:p>
            <a:pPr marL="0" indent="0">
              <a:buNone/>
            </a:pPr>
            <a:r>
              <a:rPr lang="en-US" altLang="en-US" dirty="0"/>
              <a:t>M-S-N-N-A-S-A-C-I-A-C-O-M   or    MSN NASA CIA COM</a:t>
            </a:r>
          </a:p>
          <a:p>
            <a:pPr marL="0" indent="0">
              <a:buNone/>
            </a:pPr>
            <a:endParaRPr lang="en-US" dirty="0"/>
          </a:p>
          <a:p>
            <a:pPr marL="0" indent="0">
              <a:buNone/>
            </a:pPr>
            <a:r>
              <a:rPr lang="en-US" dirty="0"/>
              <a:t>Try to Remember these numbers</a:t>
            </a:r>
          </a:p>
          <a:p>
            <a:endParaRPr lang="en-US" dirty="0"/>
          </a:p>
          <a:p>
            <a:pPr marL="0" indent="0">
              <a:buNone/>
            </a:pPr>
            <a:r>
              <a:rPr lang="en-US" dirty="0"/>
              <a:t>7184950</a:t>
            </a:r>
          </a:p>
          <a:p>
            <a:pPr marL="0" indent="0">
              <a:buNone/>
            </a:pPr>
            <a:r>
              <a:rPr lang="en-US" dirty="0"/>
              <a:t>5433789</a:t>
            </a:r>
          </a:p>
          <a:p>
            <a:pPr marL="0" indent="0">
              <a:buNone/>
            </a:pPr>
            <a:r>
              <a:rPr lang="en-US" dirty="0"/>
              <a:t>7384890</a:t>
            </a:r>
          </a:p>
          <a:p>
            <a:pPr marL="0" indent="0">
              <a:buNone/>
            </a:pPr>
            <a:r>
              <a:rPr lang="en-US" dirty="0"/>
              <a:t>3658392</a:t>
            </a:r>
          </a:p>
          <a:p>
            <a:pPr marL="0" indent="0">
              <a:buNone/>
            </a:pPr>
            <a:r>
              <a:rPr lang="en-US" dirty="0"/>
              <a:t>5168493</a:t>
            </a:r>
          </a:p>
          <a:p>
            <a:endParaRPr lang="en-US" dirty="0"/>
          </a:p>
        </p:txBody>
      </p:sp>
    </p:spTree>
    <p:extLst>
      <p:ext uri="{BB962C8B-B14F-4D97-AF65-F5344CB8AC3E}">
        <p14:creationId xmlns:p14="http://schemas.microsoft.com/office/powerpoint/2010/main" val="3917308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6B49-7216-D443-94DB-5316EFA2D8E3}"/>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Chunking Helps</a:t>
            </a:r>
          </a:p>
        </p:txBody>
      </p:sp>
      <p:sp>
        <p:nvSpPr>
          <p:cNvPr id="3" name="Content Placeholder 2">
            <a:extLst>
              <a:ext uri="{FF2B5EF4-FFF2-40B4-BE49-F238E27FC236}">
                <a16:creationId xmlns:a16="http://schemas.microsoft.com/office/drawing/2014/main" id="{02B377A8-96E0-804C-958F-7DB0A39EB0B6}"/>
              </a:ext>
            </a:extLst>
          </p:cNvPr>
          <p:cNvSpPr>
            <a:spLocks noGrp="1"/>
          </p:cNvSpPr>
          <p:nvPr>
            <p:ph idx="1"/>
          </p:nvPr>
        </p:nvSpPr>
        <p:spPr/>
        <p:txBody>
          <a:bodyPr/>
          <a:lstStyle/>
          <a:p>
            <a:pPr marL="0" indent="0">
              <a:buNone/>
            </a:pPr>
            <a:endParaRPr lang="en-US" dirty="0"/>
          </a:p>
          <a:p>
            <a:pPr marL="0" indent="0">
              <a:buNone/>
            </a:pPr>
            <a:r>
              <a:rPr lang="en-US" dirty="0"/>
              <a:t>718-4950</a:t>
            </a:r>
          </a:p>
          <a:p>
            <a:pPr marL="0" indent="0">
              <a:buNone/>
            </a:pPr>
            <a:r>
              <a:rPr lang="en-US" dirty="0"/>
              <a:t>543-3789</a:t>
            </a:r>
          </a:p>
          <a:p>
            <a:pPr marL="0" indent="0">
              <a:buNone/>
            </a:pPr>
            <a:r>
              <a:rPr lang="en-US" dirty="0"/>
              <a:t>738-4890</a:t>
            </a:r>
          </a:p>
          <a:p>
            <a:pPr marL="0" indent="0">
              <a:buNone/>
            </a:pPr>
            <a:r>
              <a:rPr lang="en-US" dirty="0"/>
              <a:t>365-8392</a:t>
            </a:r>
          </a:p>
          <a:p>
            <a:pPr marL="0" indent="0">
              <a:buNone/>
            </a:pPr>
            <a:r>
              <a:rPr lang="en-US" dirty="0"/>
              <a:t>516-8493</a:t>
            </a:r>
          </a:p>
          <a:p>
            <a:endParaRPr lang="en-US" dirty="0"/>
          </a:p>
        </p:txBody>
      </p:sp>
    </p:spTree>
    <p:extLst>
      <p:ext uri="{BB962C8B-B14F-4D97-AF65-F5344CB8AC3E}">
        <p14:creationId xmlns:p14="http://schemas.microsoft.com/office/powerpoint/2010/main" val="3746271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3043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19DD23-2CC2-DE4A-92D1-238C2EC4F1D5}"/>
              </a:ext>
            </a:extLst>
          </p:cNvPr>
          <p:cNvSpPr>
            <a:spLocks noGrp="1"/>
          </p:cNvSpPr>
          <p:nvPr>
            <p:ph type="title"/>
          </p:nvPr>
        </p:nvSpPr>
        <p:spPr>
          <a:xfrm>
            <a:off x="556532" y="5322147"/>
            <a:ext cx="11210925" cy="744836"/>
          </a:xfrm>
        </p:spPr>
        <p:txBody>
          <a:bodyPr vert="horz" lIns="91440" tIns="45720" rIns="91440" bIns="45720" rtlCol="0" anchor="ctr">
            <a:normAutofit/>
          </a:bodyPr>
          <a:lstStyle/>
          <a:p>
            <a:pPr algn="ctr"/>
            <a:r>
              <a:rPr lang="en-US" sz="3200" b="1" kern="1200">
                <a:solidFill>
                  <a:schemeClr val="bg1"/>
                </a:solidFill>
                <a:latin typeface="+mj-lt"/>
                <a:ea typeface="+mj-ea"/>
                <a:cs typeface="+mj-cs"/>
              </a:rPr>
              <a:t>Hierarchy</a:t>
            </a:r>
          </a:p>
        </p:txBody>
      </p:sp>
      <p:pic>
        <p:nvPicPr>
          <p:cNvPr id="4" name="Picture 4" descr="Hierarchy">
            <a:extLst>
              <a:ext uri="{FF2B5EF4-FFF2-40B4-BE49-F238E27FC236}">
                <a16:creationId xmlns:a16="http://schemas.microsoft.com/office/drawing/2014/main" id="{B3812861-4953-3240-91D9-15AE3F2DA8A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3467" y="598775"/>
            <a:ext cx="10905066" cy="392582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128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7BFB2-1010-7241-91A0-668E9A2A53BF}"/>
              </a:ext>
            </a:extLst>
          </p:cNvPr>
          <p:cNvSpPr>
            <a:spLocks noGrp="1"/>
          </p:cNvSpPr>
          <p:nvPr>
            <p:ph type="title"/>
          </p:nvPr>
        </p:nvSpPr>
        <p:spPr>
          <a:xfrm>
            <a:off x="2589364" y="547687"/>
            <a:ext cx="5775021" cy="909637"/>
          </a:xfrm>
        </p:spPr>
        <p:txBody>
          <a:bodyPr>
            <a:noAutofit/>
          </a:bodyPr>
          <a:lstStyle/>
          <a:p>
            <a:pPr algn="ctr"/>
            <a:r>
              <a:rPr lang="en-US" sz="4400" b="1" dirty="0">
                <a:latin typeface="Calibri" panose="020F0502020204030204" pitchFamily="34" charset="0"/>
                <a:cs typeface="Calibri" panose="020F0502020204030204" pitchFamily="34" charset="0"/>
              </a:rPr>
              <a:t>Implicit Memories</a:t>
            </a:r>
          </a:p>
        </p:txBody>
      </p:sp>
      <p:sp>
        <p:nvSpPr>
          <p:cNvPr id="5" name="Text Placeholder 4">
            <a:extLst>
              <a:ext uri="{FF2B5EF4-FFF2-40B4-BE49-F238E27FC236}">
                <a16:creationId xmlns:a16="http://schemas.microsoft.com/office/drawing/2014/main" id="{97FF4A1D-A004-9B4A-B8E0-637220617C6E}"/>
              </a:ext>
            </a:extLst>
          </p:cNvPr>
          <p:cNvSpPr>
            <a:spLocks noGrp="1"/>
          </p:cNvSpPr>
          <p:nvPr>
            <p:ph type="body" sz="half" idx="2"/>
          </p:nvPr>
        </p:nvSpPr>
        <p:spPr>
          <a:xfrm>
            <a:off x="485775" y="1800225"/>
            <a:ext cx="4686300" cy="4497388"/>
          </a:xfrm>
        </p:spPr>
        <p:txBody>
          <a:bodyPr>
            <a:noAutofit/>
          </a:bodyPr>
          <a:lstStyle/>
          <a:p>
            <a:endParaRPr lang="en-US" sz="2400" dirty="0"/>
          </a:p>
          <a:p>
            <a:pPr marL="342900" indent="-342900">
              <a:buAutoNum type="arabicPeriod"/>
            </a:pPr>
            <a:r>
              <a:rPr lang="en-US" sz="2400" u="sng" dirty="0"/>
              <a:t>Procedural Memory</a:t>
            </a:r>
            <a:r>
              <a:rPr lang="en-US" sz="2400" dirty="0"/>
              <a:t>:  motor skills, habits… ride a bike, turn a car key.</a:t>
            </a:r>
          </a:p>
          <a:p>
            <a:pPr marL="342900" indent="-342900">
              <a:buAutoNum type="arabicPeriod"/>
            </a:pPr>
            <a:endParaRPr lang="en-US" sz="2400" dirty="0"/>
          </a:p>
          <a:p>
            <a:pPr marL="342900" indent="-342900">
              <a:buAutoNum type="arabicPeriod"/>
            </a:pPr>
            <a:r>
              <a:rPr lang="en-US" sz="2400" u="sng" dirty="0"/>
              <a:t>Priming</a:t>
            </a:r>
            <a:r>
              <a:rPr lang="en-US" sz="2400" dirty="0"/>
              <a:t>: when exposure to a stimulus influences response to a later stimulus.</a:t>
            </a:r>
          </a:p>
        </p:txBody>
      </p:sp>
      <p:pic>
        <p:nvPicPr>
          <p:cNvPr id="8" name="Content Placeholder 7">
            <a:extLst>
              <a:ext uri="{FF2B5EF4-FFF2-40B4-BE49-F238E27FC236}">
                <a16:creationId xmlns:a16="http://schemas.microsoft.com/office/drawing/2014/main" id="{058693BF-7335-41B7-9250-99399B1BEBF6}"/>
              </a:ext>
            </a:extLst>
          </p:cNvPr>
          <p:cNvPicPr>
            <a:picLocks noGrp="1" noChangeAspect="1"/>
          </p:cNvPicPr>
          <p:nvPr>
            <p:ph idx="1"/>
          </p:nvPr>
        </p:nvPicPr>
        <p:blipFill>
          <a:blip r:embed="rId2"/>
          <a:stretch>
            <a:fillRect/>
          </a:stretch>
        </p:blipFill>
        <p:spPr>
          <a:xfrm>
            <a:off x="5529263" y="1933889"/>
            <a:ext cx="5981700" cy="3981136"/>
          </a:xfrm>
        </p:spPr>
      </p:pic>
      <p:sp>
        <p:nvSpPr>
          <p:cNvPr id="3" name="TextBox 2">
            <a:extLst>
              <a:ext uri="{FF2B5EF4-FFF2-40B4-BE49-F238E27FC236}">
                <a16:creationId xmlns:a16="http://schemas.microsoft.com/office/drawing/2014/main" id="{3BBE8BBB-6E69-4FF1-A8C3-746F0051F1E6}"/>
              </a:ext>
            </a:extLst>
          </p:cNvPr>
          <p:cNvSpPr txBox="1"/>
          <p:nvPr/>
        </p:nvSpPr>
        <p:spPr>
          <a:xfrm>
            <a:off x="7219951" y="5991553"/>
            <a:ext cx="2490788" cy="523220"/>
          </a:xfrm>
          <a:prstGeom prst="rect">
            <a:avLst/>
          </a:prstGeom>
          <a:noFill/>
        </p:spPr>
        <p:txBody>
          <a:bodyPr wrap="square" rtlCol="0">
            <a:spAutoFit/>
          </a:bodyPr>
          <a:lstStyle/>
          <a:p>
            <a:pPr algn="ctr"/>
            <a:r>
              <a:rPr lang="en-US" sz="2800" b="1" dirty="0"/>
              <a:t>Priming</a:t>
            </a:r>
          </a:p>
        </p:txBody>
      </p:sp>
    </p:spTree>
    <p:extLst>
      <p:ext uri="{BB962C8B-B14F-4D97-AF65-F5344CB8AC3E}">
        <p14:creationId xmlns:p14="http://schemas.microsoft.com/office/powerpoint/2010/main" val="2015160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4D126-BB2C-42F2-9681-0EC82F59A4A3}"/>
              </a:ext>
            </a:extLst>
          </p:cNvPr>
          <p:cNvSpPr>
            <a:spLocks noGrp="1"/>
          </p:cNvSpPr>
          <p:nvPr>
            <p:ph type="title"/>
          </p:nvPr>
        </p:nvSpPr>
        <p:spPr>
          <a:xfrm>
            <a:off x="838200" y="365125"/>
            <a:ext cx="10515600" cy="1325563"/>
          </a:xfrm>
        </p:spPr>
        <p:txBody>
          <a:bodyPr/>
          <a:lstStyle/>
          <a:p>
            <a:pPr algn="ctr"/>
            <a:r>
              <a:rPr lang="en-US" b="1">
                <a:latin typeface="+mn-lt"/>
              </a:rPr>
              <a:t>Question</a:t>
            </a:r>
            <a:endParaRPr lang="en-US" b="1" dirty="0">
              <a:latin typeface="+mn-lt"/>
            </a:endParaRPr>
          </a:p>
        </p:txBody>
      </p:sp>
      <p:sp>
        <p:nvSpPr>
          <p:cNvPr id="3" name="Content Placeholder 2">
            <a:extLst>
              <a:ext uri="{FF2B5EF4-FFF2-40B4-BE49-F238E27FC236}">
                <a16:creationId xmlns:a16="http://schemas.microsoft.com/office/drawing/2014/main" id="{0F734B8D-0EE0-436A-AB66-C78D7F3C5089}"/>
              </a:ext>
            </a:extLst>
          </p:cNvPr>
          <p:cNvSpPr>
            <a:spLocks noGrp="1"/>
          </p:cNvSpPr>
          <p:nvPr>
            <p:ph idx="1"/>
          </p:nvPr>
        </p:nvSpPr>
        <p:spPr>
          <a:xfrm>
            <a:off x="838200" y="1825625"/>
            <a:ext cx="10515600" cy="4351338"/>
          </a:xfrm>
        </p:spPr>
        <p:txBody>
          <a:bodyPr/>
          <a:lstStyle/>
          <a:p>
            <a:pPr marL="0" indent="0">
              <a:buNone/>
            </a:pPr>
            <a:r>
              <a:rPr lang="en-US"/>
              <a:t>Working memory is most active during which portion of the information-processing model?</a:t>
            </a:r>
          </a:p>
          <a:p>
            <a:pPr marL="0" indent="0">
              <a:buNone/>
            </a:pPr>
            <a:endParaRPr lang="en-US"/>
          </a:p>
          <a:p>
            <a:pPr marL="0" indent="0">
              <a:buNone/>
            </a:pPr>
            <a:r>
              <a:rPr lang="en-US"/>
              <a:t>	A. Short-term memory</a:t>
            </a:r>
          </a:p>
          <a:p>
            <a:pPr marL="0" indent="0">
              <a:buNone/>
            </a:pPr>
            <a:r>
              <a:rPr lang="en-US"/>
              <a:t>	B. Sensory memory</a:t>
            </a:r>
          </a:p>
          <a:p>
            <a:pPr marL="0" indent="0">
              <a:buNone/>
            </a:pPr>
            <a:r>
              <a:rPr lang="en-US"/>
              <a:t>	C. Encoding</a:t>
            </a:r>
          </a:p>
          <a:p>
            <a:pPr marL="0" indent="0">
              <a:buNone/>
            </a:pPr>
            <a:r>
              <a:rPr lang="en-US"/>
              <a:t>	D. Long-term memory</a:t>
            </a:r>
            <a:endParaRPr lang="en-US" dirty="0"/>
          </a:p>
        </p:txBody>
      </p:sp>
    </p:spTree>
    <p:extLst>
      <p:ext uri="{BB962C8B-B14F-4D97-AF65-F5344CB8AC3E}">
        <p14:creationId xmlns:p14="http://schemas.microsoft.com/office/powerpoint/2010/main" val="66809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0D391-687D-4FCB-8D65-C53D845D4A32}"/>
              </a:ext>
            </a:extLst>
          </p:cNvPr>
          <p:cNvSpPr>
            <a:spLocks noGrp="1"/>
          </p:cNvSpPr>
          <p:nvPr>
            <p:ph type="title"/>
          </p:nvPr>
        </p:nvSpPr>
        <p:spPr/>
        <p:txBody>
          <a:bodyPr/>
          <a:lstStyle/>
          <a:p>
            <a:pPr algn="ctr"/>
            <a:r>
              <a:rPr lang="en-US" b="1" dirty="0">
                <a:latin typeface="+mn-lt"/>
              </a:rPr>
              <a:t>Question</a:t>
            </a:r>
          </a:p>
        </p:txBody>
      </p:sp>
      <p:sp>
        <p:nvSpPr>
          <p:cNvPr id="3" name="Content Placeholder 2">
            <a:extLst>
              <a:ext uri="{FF2B5EF4-FFF2-40B4-BE49-F238E27FC236}">
                <a16:creationId xmlns:a16="http://schemas.microsoft.com/office/drawing/2014/main" id="{B23F2CD5-E0A0-45F5-AFA8-A7FEE7F0187F}"/>
              </a:ext>
            </a:extLst>
          </p:cNvPr>
          <p:cNvSpPr>
            <a:spLocks noGrp="1"/>
          </p:cNvSpPr>
          <p:nvPr>
            <p:ph idx="1"/>
          </p:nvPr>
        </p:nvSpPr>
        <p:spPr/>
        <p:txBody>
          <a:bodyPr/>
          <a:lstStyle/>
          <a:p>
            <a:pPr marL="0" indent="0">
              <a:buNone/>
            </a:pPr>
            <a:r>
              <a:rPr lang="en-US" dirty="0"/>
              <a:t>Your memory of which of the following is an example of implicit memory?</a:t>
            </a:r>
          </a:p>
          <a:p>
            <a:pPr marL="0" indent="0">
              <a:buNone/>
            </a:pPr>
            <a:endParaRPr lang="en-US" dirty="0"/>
          </a:p>
          <a:p>
            <a:pPr marL="0" indent="0">
              <a:buNone/>
            </a:pPr>
            <a:r>
              <a:rPr lang="en-US" dirty="0"/>
              <a:t>	A. What you had for breakfast yesterday</a:t>
            </a:r>
          </a:p>
          <a:p>
            <a:pPr marL="0" indent="0">
              <a:buNone/>
            </a:pPr>
            <a:r>
              <a:rPr lang="en-US" dirty="0"/>
              <a:t>	B. The need to spend some time reviewing tomorrow for a quiz.</a:t>
            </a:r>
          </a:p>
          <a:p>
            <a:pPr marL="0" indent="0">
              <a:buNone/>
            </a:pPr>
            <a:r>
              <a:rPr lang="en-US" dirty="0"/>
              <a:t>	C. Which way to turn the car key to start an engine.</a:t>
            </a:r>
          </a:p>
          <a:p>
            <a:pPr marL="0" indent="0">
              <a:buNone/>
            </a:pPr>
            <a:r>
              <a:rPr lang="en-US" dirty="0"/>
              <a:t>	D. How exciting it was to get the best birthday present ever.</a:t>
            </a:r>
          </a:p>
        </p:txBody>
      </p:sp>
    </p:spTree>
    <p:extLst>
      <p:ext uri="{BB962C8B-B14F-4D97-AF65-F5344CB8AC3E}">
        <p14:creationId xmlns:p14="http://schemas.microsoft.com/office/powerpoint/2010/main" val="4213199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01BD3-9473-403A-A092-8980EBB74E23}"/>
              </a:ext>
            </a:extLst>
          </p:cNvPr>
          <p:cNvSpPr>
            <a:spLocks noGrp="1"/>
          </p:cNvSpPr>
          <p:nvPr>
            <p:ph type="title"/>
          </p:nvPr>
        </p:nvSpPr>
        <p:spPr/>
        <p:txBody>
          <a:bodyPr/>
          <a:lstStyle/>
          <a:p>
            <a:pPr algn="ctr"/>
            <a:r>
              <a:rPr lang="en-US" b="1" dirty="0">
                <a:latin typeface="+mn-lt"/>
              </a:rPr>
              <a:t>Question</a:t>
            </a:r>
          </a:p>
        </p:txBody>
      </p:sp>
      <p:sp>
        <p:nvSpPr>
          <p:cNvPr id="3" name="Content Placeholder 2">
            <a:extLst>
              <a:ext uri="{FF2B5EF4-FFF2-40B4-BE49-F238E27FC236}">
                <a16:creationId xmlns:a16="http://schemas.microsoft.com/office/drawing/2014/main" id="{CA9632C9-050D-4554-95C0-ED3AE6CC741E}"/>
              </a:ext>
            </a:extLst>
          </p:cNvPr>
          <p:cNvSpPr>
            <a:spLocks noGrp="1"/>
          </p:cNvSpPr>
          <p:nvPr>
            <p:ph idx="1"/>
          </p:nvPr>
        </p:nvSpPr>
        <p:spPr/>
        <p:txBody>
          <a:bodyPr/>
          <a:lstStyle/>
          <a:p>
            <a:pPr marL="0" indent="0">
              <a:buNone/>
            </a:pPr>
            <a:r>
              <a:rPr lang="en-US" dirty="0"/>
              <a:t>Which of the following is the most accurate description of the capacity of short-term memory and working memory?</a:t>
            </a:r>
          </a:p>
          <a:p>
            <a:pPr marL="0" indent="0">
              <a:buNone/>
            </a:pPr>
            <a:endParaRPr lang="en-US" dirty="0"/>
          </a:p>
          <a:p>
            <a:pPr marL="0" indent="0">
              <a:buNone/>
            </a:pPr>
            <a:r>
              <a:rPr lang="en-US" dirty="0"/>
              <a:t>	A. Lasts for about 2 days in most circumstances.</a:t>
            </a:r>
          </a:p>
          <a:p>
            <a:pPr marL="0" indent="0">
              <a:buNone/>
            </a:pPr>
            <a:r>
              <a:rPr lang="en-US" dirty="0"/>
              <a:t>	B. Is thought to be unlimited. There is always room for more info.</a:t>
            </a:r>
          </a:p>
          <a:p>
            <a:pPr marL="0" indent="0">
              <a:buNone/>
            </a:pPr>
            <a:r>
              <a:rPr lang="en-US" dirty="0"/>
              <a:t>	C. Can handle about a half dozen items for each of the tasks you are working on at any time.</a:t>
            </a:r>
          </a:p>
          <a:p>
            <a:pPr marL="0" indent="0">
              <a:buNone/>
            </a:pPr>
            <a:r>
              <a:rPr lang="en-US" dirty="0"/>
              <a:t>	D. Can handle about a half dozen items total.</a:t>
            </a:r>
          </a:p>
        </p:txBody>
      </p:sp>
    </p:spTree>
    <p:extLst>
      <p:ext uri="{BB962C8B-B14F-4D97-AF65-F5344CB8AC3E}">
        <p14:creationId xmlns:p14="http://schemas.microsoft.com/office/powerpoint/2010/main" val="4225470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C9FBD-BDC1-478B-8BD3-94BEA305EBC3}"/>
              </a:ext>
            </a:extLst>
          </p:cNvPr>
          <p:cNvSpPr>
            <a:spLocks noGrp="1"/>
          </p:cNvSpPr>
          <p:nvPr>
            <p:ph type="title"/>
          </p:nvPr>
        </p:nvSpPr>
        <p:spPr/>
        <p:txBody>
          <a:bodyPr/>
          <a:lstStyle/>
          <a:p>
            <a:pPr algn="ctr"/>
            <a:r>
              <a:rPr lang="en-US" b="1" dirty="0">
                <a:latin typeface="+mn-lt"/>
              </a:rPr>
              <a:t>Question</a:t>
            </a:r>
          </a:p>
        </p:txBody>
      </p:sp>
      <p:sp>
        <p:nvSpPr>
          <p:cNvPr id="3" name="Content Placeholder 2">
            <a:extLst>
              <a:ext uri="{FF2B5EF4-FFF2-40B4-BE49-F238E27FC236}">
                <a16:creationId xmlns:a16="http://schemas.microsoft.com/office/drawing/2014/main" id="{22EAE7DD-738C-406D-87F3-098AB9DB9031}"/>
              </a:ext>
            </a:extLst>
          </p:cNvPr>
          <p:cNvSpPr>
            <a:spLocks noGrp="1"/>
          </p:cNvSpPr>
          <p:nvPr>
            <p:ph idx="1"/>
          </p:nvPr>
        </p:nvSpPr>
        <p:spPr/>
        <p:txBody>
          <a:bodyPr/>
          <a:lstStyle/>
          <a:p>
            <a:pPr marL="0" indent="0">
              <a:buNone/>
            </a:pPr>
            <a:r>
              <a:rPr lang="en-US" dirty="0"/>
              <a:t>Which of the following is most likely to lead to semantic encoding of a list of words?</a:t>
            </a:r>
          </a:p>
          <a:p>
            <a:pPr marL="0" indent="0">
              <a:buNone/>
            </a:pPr>
            <a:endParaRPr lang="en-US" dirty="0"/>
          </a:p>
          <a:p>
            <a:pPr marL="0" indent="0">
              <a:buNone/>
            </a:pPr>
            <a:r>
              <a:rPr lang="en-US" dirty="0"/>
              <a:t>	A. Thinking about how the words relate to your own life.</a:t>
            </a:r>
          </a:p>
          <a:p>
            <a:pPr marL="0" indent="0">
              <a:buNone/>
            </a:pPr>
            <a:r>
              <a:rPr lang="en-US" dirty="0"/>
              <a:t>	B. Practicing the words for a single extended period.</a:t>
            </a:r>
          </a:p>
          <a:p>
            <a:pPr marL="0" indent="0">
              <a:buNone/>
            </a:pPr>
            <a:r>
              <a:rPr lang="en-US" dirty="0"/>
              <a:t>	C. Breaking up the practice into several relatively short sessions.</a:t>
            </a:r>
          </a:p>
          <a:p>
            <a:pPr marL="0" indent="0">
              <a:buNone/>
            </a:pPr>
            <a:r>
              <a:rPr lang="en-US" dirty="0"/>
              <a:t>	D. Noticing where in a sentence the words appear.</a:t>
            </a:r>
          </a:p>
        </p:txBody>
      </p:sp>
    </p:spTree>
    <p:extLst>
      <p:ext uri="{BB962C8B-B14F-4D97-AF65-F5344CB8AC3E}">
        <p14:creationId xmlns:p14="http://schemas.microsoft.com/office/powerpoint/2010/main" val="35656235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TotalTime>
  <Words>371</Words>
  <Application>Microsoft Office PowerPoint</Application>
  <PresentationFormat>Widescreen</PresentationFormat>
  <Paragraphs>85</Paragraphs>
  <Slides>14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Memory:  Encoding</vt:lpstr>
      <vt:lpstr>Short-Term or Working Memory</vt:lpstr>
      <vt:lpstr>PowerPoint Presentation</vt:lpstr>
      <vt:lpstr>Long-Term Memory</vt:lpstr>
      <vt:lpstr>Explicit Memories</vt:lpstr>
      <vt:lpstr>Chunking</vt:lpstr>
      <vt:lpstr>Chunking Helps</vt:lpstr>
      <vt:lpstr>Hierarchy</vt:lpstr>
      <vt:lpstr>Implicit Memories</vt:lpstr>
      <vt:lpstr>Question</vt:lpstr>
      <vt:lpstr>Question</vt:lpstr>
      <vt:lpstr>Question</vt:lpstr>
      <vt:lpstr>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F</dc:creator>
  <cp:lastModifiedBy>M F</cp:lastModifiedBy>
  <cp:revision>5</cp:revision>
  <dcterms:created xsi:type="dcterms:W3CDTF">2019-09-08T23:57:37Z</dcterms:created>
  <dcterms:modified xsi:type="dcterms:W3CDTF">2019-09-09T16:09:56Z</dcterms:modified>
</cp:coreProperties>
</file>