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14" r:id="rId3"/>
    <p:sldId id="258" r:id="rId4"/>
    <p:sldId id="259" r:id="rId5"/>
    <p:sldId id="265" r:id="rId6"/>
    <p:sldId id="266" r:id="rId7"/>
    <p:sldId id="267" r:id="rId8"/>
    <p:sldId id="268" r:id="rId9"/>
    <p:sldId id="262" r:id="rId10"/>
    <p:sldId id="310" r:id="rId11"/>
    <p:sldId id="263" r:id="rId12"/>
    <p:sldId id="313" r:id="rId13"/>
    <p:sldId id="294" r:id="rId14"/>
    <p:sldId id="257" r:id="rId15"/>
    <p:sldId id="271" r:id="rId16"/>
    <p:sldId id="274" r:id="rId17"/>
    <p:sldId id="280" r:id="rId18"/>
    <p:sldId id="281" r:id="rId19"/>
    <p:sldId id="282" r:id="rId20"/>
    <p:sldId id="276" r:id="rId21"/>
    <p:sldId id="283" r:id="rId22"/>
    <p:sldId id="306" r:id="rId23"/>
    <p:sldId id="305" r:id="rId24"/>
    <p:sldId id="279" r:id="rId25"/>
    <p:sldId id="284" r:id="rId26"/>
    <p:sldId id="315" r:id="rId27"/>
    <p:sldId id="301" r:id="rId28"/>
    <p:sldId id="299" r:id="rId29"/>
    <p:sldId id="285" r:id="rId30"/>
    <p:sldId id="286" r:id="rId31"/>
    <p:sldId id="289" r:id="rId32"/>
    <p:sldId id="303" r:id="rId33"/>
    <p:sldId id="318" r:id="rId34"/>
    <p:sldId id="319" r:id="rId35"/>
    <p:sldId id="320" r:id="rId36"/>
    <p:sldId id="322" r:id="rId37"/>
    <p:sldId id="323" r:id="rId3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24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10D38-246F-4CF3-969B-1450FE55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C2EE6-8B05-49D5-A9BC-CE744C8FB60A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AD32-F013-42A1-A06C-FD4C4FD07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19FA6-8EFF-41AF-8C7E-7DCEC900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4DFE2-04E2-4C8F-A7B2-6CAA89A9C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6FE34-FDC9-405F-8358-5137D6EB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C0E72-FA9D-4934-ABF1-476FDC590F38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C4028-7817-4E94-8D45-9AC550CD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4B31-D1AF-4CD0-82D8-0A5AC40A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6000C-FF43-4D64-AF66-B30B41842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4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73B2B-8424-4A3D-A862-3E1E1670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9C5F-3086-46CF-8699-202437CAD5DB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7E7D9-9E45-4FAB-ABF3-CC129063B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3015A-B083-4422-96C0-53DFA64C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ED65F-7AD4-4AA5-8D4D-CACCEF1B7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53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E862CC-EA84-4AB9-8D32-3C1C14E9D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170DF-0E69-4E61-96A0-0147D9CAA52A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87B5B8-EB98-4FF2-A79C-7EB6786F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450679-25A1-4339-940A-E6C9E391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E31C3-AB74-4627-9071-65EFD6FF9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8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0F0CC24-2726-4BD4-B5C7-3204785C8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CBBCB-F5CC-4543-8BCF-B7FFC484F117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0DB798-D853-4532-A7F1-9E72F2AA7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EF2FE4-AAC8-4C8A-A40E-DCB1D617A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2D461-2506-4AEC-8FF3-0938ADA58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29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205149D-37B7-4D7A-8864-D247DCCD0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977E4-F6D2-4B94-ADB5-1B655930AFCC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17EA95A-29DF-4137-9E58-6630F1434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0948F5-22D3-479E-B7E4-B3090DB2D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3C7F0-4E8A-4E1C-9C97-8615BEA19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0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A4BD915-E54A-4281-8981-AE2CA7C53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E66ED-82FA-4A7F-A5E7-8A98976E93C6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32843AE-999A-4A61-AAE7-3376B35F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F23AC1-BA9E-4374-ADC4-E75B4D3F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4DCA7-FEDB-4F15-A275-3DFCC54D3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3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F732E4-74D5-47D6-B9AB-773F5E089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B371-827E-45CA-9F8C-D4EA51AB3AFB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E4ABD8A-9FE0-4A66-A34E-1E2357A0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7E83C0-A098-4C2E-89A2-9BF83503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4260A-D286-4E54-961D-4522DD78D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6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2E1887B-7C2E-4647-8404-6177FACE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34583-3E49-4C35-9C45-D7A28661B233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FE788C-C49D-4F3B-9706-5605DF314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1CD167F-BC17-4959-AA5A-AE679A4BA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C78A0-F860-466B-9CBF-13776717C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7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73EA-371A-48B8-BB19-AD898EF00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3AAAD-3A77-4E83-A721-5F7D23AF3BFF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C947C-BAC8-4241-BF03-018AF5B1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ED587-F867-4E8C-A9FF-0C9337BE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BBB96-F863-4706-8D32-10F3FE643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66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BD4C6-9146-4E95-9481-538F954D8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06F9D-59C4-4B47-8039-43DF25D897B7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40D90-32E5-4A8D-BE42-A8BE32EDF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362B8-FC0E-4694-ADF3-2F539144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500ED-0305-41F0-804B-F491E5978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73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98355DB-6C2F-49C0-BF59-6B6D286F7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87407-9D6C-4775-B069-5B8E71677B9C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D13DB0-11C8-403F-ACC1-DDFA2C9B0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54BE3C1-9045-4494-9266-A7006B0A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1BA9A-78BF-4A62-A1BF-6D39908F5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E9E6937-D9BB-4E84-842D-AEB37F648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E499156-4533-4D09-B7DF-0A98F6D45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DA44B-1439-430D-B39A-C2B682434E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25CDD2-4D37-4EF9-9D53-2D55F62A085E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C64DC-CDBC-4010-96CF-5B800D8279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C7739-754F-475B-8EE6-181E693D3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6CD54A-177A-4C27-9F40-CD4ABF264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Mars732X520.jpg">
            <a:extLst>
              <a:ext uri="{FF2B5EF4-FFF2-40B4-BE49-F238E27FC236}">
                <a16:creationId xmlns:a16="http://schemas.microsoft.com/office/drawing/2014/main" id="{82973A1F-E3B3-431B-892C-142C0AFB4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1440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52413" y="320675"/>
            <a:ext cx="3249612" cy="6180138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099" name="Title 4">
            <a:extLst>
              <a:ext uri="{FF2B5EF4-FFF2-40B4-BE49-F238E27FC236}">
                <a16:creationId xmlns:a16="http://schemas.microsoft.com/office/drawing/2014/main" id="{270213F2-841A-4451-96FF-66262D3A9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0063" y="914400"/>
            <a:ext cx="2749550" cy="2571750"/>
          </a:xfrm>
        </p:spPr>
        <p:txBody>
          <a:bodyPr anchor="b"/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4200" b="1">
                <a:solidFill>
                  <a:srgbClr val="FFFFFF"/>
                </a:solidFill>
              </a:rPr>
              <a:t>Percival Lowell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893763" y="3910013"/>
            <a:ext cx="193992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Content Placeholder 3" descr="A picture containing object&#10;&#10;Description generated with very high confidence">
            <a:extLst>
              <a:ext uri="{FF2B5EF4-FFF2-40B4-BE49-F238E27FC236}">
                <a16:creationId xmlns:a16="http://schemas.microsoft.com/office/drawing/2014/main" id="{A1D7002B-FAF5-423F-9E0A-E6D2E70010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5563" y="768350"/>
            <a:ext cx="4914900" cy="532923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4D3E1D89-235A-4162-A2E2-03223CE7C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Basics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4B02A0-A232-4A7E-926E-76C244E9BF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30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3000"/>
              <a:t>Size  =  half the size of Earth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Reddish in color;  iron oxide (rust)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Average Temp.  =  -83</a:t>
            </a:r>
            <a:r>
              <a:rPr lang="en-US" altLang="en-US" baseline="30000"/>
              <a:t>0 </a:t>
            </a:r>
            <a:r>
              <a:rPr lang="en-US" altLang="en-US"/>
              <a:t>F</a:t>
            </a:r>
            <a:endParaRPr lang="en-US" altLang="en-US"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0ABE756E-FA2A-4720-996C-70E69DA13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Core</a:t>
            </a:r>
          </a:p>
        </p:txBody>
      </p:sp>
      <p:pic>
        <p:nvPicPr>
          <p:cNvPr id="6147" name="Content Placeholder 5" descr="marscutaway.jpg">
            <a:extLst>
              <a:ext uri="{FF2B5EF4-FFF2-40B4-BE49-F238E27FC236}">
                <a16:creationId xmlns:a16="http://schemas.microsoft.com/office/drawing/2014/main" id="{8A26C1EC-40D9-495A-A7BB-1B86CAFD33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47" r="-14247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28DF5F2-E90E-4C3B-9A03-605C64C0E8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Basics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3D48400-A9CF-4C7D-9AB4-424D72543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Rotation  =  24 hrs 40 min.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Revolution  =  687 days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	</a:t>
            </a:r>
            <a:r>
              <a:rPr lang="en-US" altLang="en-US" sz="2800" u="sng"/>
              <a:t>Has seasons</a:t>
            </a:r>
            <a:r>
              <a:rPr lang="en-US" altLang="en-US" sz="2800"/>
              <a:t>: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Summer at equator  =  70</a:t>
            </a:r>
            <a:r>
              <a:rPr lang="en-US" altLang="en-US" sz="2800" baseline="30000"/>
              <a:t>0</a:t>
            </a:r>
            <a:r>
              <a:rPr lang="en-US" altLang="en-US" sz="2800"/>
              <a:t> F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Winter at poles  =  -225</a:t>
            </a:r>
            <a:r>
              <a:rPr lang="en-US" altLang="en-US" sz="2800" baseline="30000"/>
              <a:t>0</a:t>
            </a:r>
            <a:r>
              <a:rPr lang="en-US" altLang="en-US" sz="2800"/>
              <a:t>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Largest dust storms in solar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D0D48C4-166F-49D5-BC07-6027C0AB3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Moons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03ECA36-CEAC-42AD-A0C2-71F358B62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/>
              <a:t>Two small moons: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8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b="1" u="sng" dirty="0" err="1"/>
              <a:t>Phobos</a:t>
            </a:r>
            <a:r>
              <a:rPr lang="en-US" sz="2800" dirty="0"/>
              <a:t>  -  close to planet (9,000 km);  will crash into Mars in a million years or so.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8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b="1" u="sng" dirty="0" err="1"/>
              <a:t>Deimos</a:t>
            </a:r>
            <a:r>
              <a:rPr lang="en-US" sz="2800" dirty="0"/>
              <a:t>  -  23,000 km away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8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/>
              <a:t>	Both Moons: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/>
              <a:t>	--  not round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/>
              <a:t>	--  different composition than Mars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dirty="0"/>
              <a:t>	--  captured asteroids or impact </a:t>
            </a:r>
            <a:r>
              <a:rPr lang="en-US" sz="2800" dirty="0" err="1"/>
              <a:t>ejecta</a:t>
            </a:r>
            <a:r>
              <a:rPr lang="en-US" sz="2800" dirty="0"/>
              <a:t> (?)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AD4512C4-5E53-4A2A-9C89-480EB492B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Phobos (doomed)</a:t>
            </a:r>
          </a:p>
        </p:txBody>
      </p:sp>
      <p:pic>
        <p:nvPicPr>
          <p:cNvPr id="9219" name="Picture 8" descr="marsphobos">
            <a:extLst>
              <a:ext uri="{FF2B5EF4-FFF2-40B4-BE49-F238E27FC236}">
                <a16:creationId xmlns:a16="http://schemas.microsoft.com/office/drawing/2014/main" id="{34A276BA-A0A5-43AC-86B1-33D7B9D06C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5750" y="1600200"/>
            <a:ext cx="6030913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2071BFD-5D4D-4BB0-9D7A-306B400A7A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Deimos</a:t>
            </a:r>
          </a:p>
        </p:txBody>
      </p:sp>
      <p:pic>
        <p:nvPicPr>
          <p:cNvPr id="10243" name="Picture 7" descr="marsdeimos">
            <a:extLst>
              <a:ext uri="{FF2B5EF4-FFF2-40B4-BE49-F238E27FC236}">
                <a16:creationId xmlns:a16="http://schemas.microsoft.com/office/drawing/2014/main" id="{19904F51-B3B1-468A-BCE4-21FD54BF0A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862138"/>
            <a:ext cx="7620000" cy="40005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E201C86-0711-44B9-8591-9A8030641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Atmosphere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EE55D5B-C9F0-421F-B80C-7C3BF3D46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/>
              <a:t>	--  Very thin…. 95% carbon dioxide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/>
              <a:t>	--  Some water vapor and methane (?)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/>
              <a:t>	--  Methane is constantly being replaced; this implies either geologic or biologic activity.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Content Placeholder 5" descr="A sunset in the background&#10;&#10;Description generated with high confidence">
            <a:extLst>
              <a:ext uri="{FF2B5EF4-FFF2-40B4-BE49-F238E27FC236}">
                <a16:creationId xmlns:a16="http://schemas.microsoft.com/office/drawing/2014/main" id="{FDD6693F-69EA-40A2-BEF5-A1C12D007467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1525" y="274638"/>
            <a:ext cx="7600950" cy="58515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CD85AF4-554B-43E8-B102-591FD7D8E0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Water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B2170AD-4A7A-467B-8E36-9FC3E7D89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--  Ice at poles.</a:t>
            </a:r>
          </a:p>
          <a:p>
            <a:pPr eaLnBrk="1" hangingPunct="1"/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--  Ice at shallow depths across most of Mars.  </a:t>
            </a:r>
          </a:p>
          <a:p>
            <a:pPr eaLnBrk="1" hangingPunct="1"/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--  New evidence of underground lake of liquid water under South Pole.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52413" y="320675"/>
            <a:ext cx="3249612" cy="6180138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387" name="Title 1">
            <a:extLst>
              <a:ext uri="{FF2B5EF4-FFF2-40B4-BE49-F238E27FC236}">
                <a16:creationId xmlns:a16="http://schemas.microsoft.com/office/drawing/2014/main" id="{0783DDE6-11E1-4591-8D2D-ACBD77DE00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413" y="914400"/>
            <a:ext cx="3249612" cy="2205038"/>
          </a:xfrm>
        </p:spPr>
        <p:txBody>
          <a:bodyPr anchor="b"/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4800" b="1">
                <a:solidFill>
                  <a:srgbClr val="FFFFFF"/>
                </a:solidFill>
              </a:rPr>
              <a:t>South Pole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893763" y="3910013"/>
            <a:ext cx="193992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9" name="Content Placeholder 4" descr="A picture containing music, gong&#10;&#10;Description generated with very high confidence">
            <a:extLst>
              <a:ext uri="{FF2B5EF4-FFF2-40B4-BE49-F238E27FC236}">
                <a16:creationId xmlns:a16="http://schemas.microsoft.com/office/drawing/2014/main" id="{364A17E6-E4E5-4652-B2E2-B07DD0A345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5563" y="974725"/>
            <a:ext cx="4914900" cy="491648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52413" y="320675"/>
            <a:ext cx="3249612" cy="6180138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435" name="Title 1">
            <a:extLst>
              <a:ext uri="{FF2B5EF4-FFF2-40B4-BE49-F238E27FC236}">
                <a16:creationId xmlns:a16="http://schemas.microsoft.com/office/drawing/2014/main" id="{84365DE6-6F2D-4190-AC70-5F4304E9F2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6413" y="914400"/>
            <a:ext cx="2743200" cy="2705100"/>
          </a:xfrm>
        </p:spPr>
        <p:txBody>
          <a:bodyPr anchor="b"/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4200" b="1">
                <a:solidFill>
                  <a:srgbClr val="FFFFFF"/>
                </a:solidFill>
              </a:rPr>
              <a:t>Gullies  …Water? …Sand?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893763" y="3910013"/>
            <a:ext cx="193992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7" name="Content Placeholder 2">
            <a:extLst>
              <a:ext uri="{FF2B5EF4-FFF2-40B4-BE49-F238E27FC236}">
                <a16:creationId xmlns:a16="http://schemas.microsoft.com/office/drawing/2014/main" id="{0E3F045C-11B1-4518-AFE5-C209285F16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5563" y="631825"/>
            <a:ext cx="4914900" cy="560228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B3B9822D-9A34-4619-89D3-B16CB26820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Magnetic Field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46F69BDC-19ED-44C3-B5A5-EEF2101B5CA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No global magnetic field,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But areas of magnetism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29733181-7026-4906-97C1-57BF0BB92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Surface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FD5EFD36-C737-4091-B9A7-8F604F42C2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 u="sng"/>
              <a:t>Northern Hemisphere</a:t>
            </a:r>
            <a:r>
              <a:rPr lang="en-US" altLang="en-US" sz="2400"/>
              <a:t>: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	--  Flat volcanic plains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	--  Fewer craters mean younger surface (3by old)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	--  covered by ocean in the past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 u="sng"/>
              <a:t>Southern Hemisphere</a:t>
            </a:r>
            <a:r>
              <a:rPr lang="en-US" altLang="en-US" sz="2400"/>
              <a:t>: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	--  Many mountains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	--  Heavily cratered (4by)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CA2FCF1-FC17-4022-B4D7-40C18C6796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Surface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243F5AC-8643-4C99-8ADA-0AD58BA1F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Sharp boundary between North and South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None/>
              <a:defRPr/>
            </a:pPr>
            <a:r>
              <a:rPr lang="en-US" u="sng" dirty="0" err="1"/>
              <a:t>Tharsis</a:t>
            </a:r>
            <a:r>
              <a:rPr lang="en-US" u="sng" dirty="0"/>
              <a:t> Bulge</a:t>
            </a:r>
            <a:r>
              <a:rPr lang="en-US" dirty="0"/>
              <a:t>: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Giant bulge on equator… large volcanoes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Few craters  -  younger (2-3by old)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mars_illuminated">
            <a:extLst>
              <a:ext uri="{FF2B5EF4-FFF2-40B4-BE49-F238E27FC236}">
                <a16:creationId xmlns:a16="http://schemas.microsoft.com/office/drawing/2014/main" id="{D658201C-478C-47F6-9157-C02B515ADC3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6238" y="274638"/>
            <a:ext cx="5851525" cy="585152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945E3FB-2CCC-4118-879B-D7BB72643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Valles Marineris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CB6B212-F2BD-47A5-A05E-1C8E489B5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/>
          </a:p>
          <a:p>
            <a:pPr>
              <a:buFont typeface="Arial" panose="020B0604020202020204" pitchFamily="34" charset="0"/>
              <a:buNone/>
            </a:pPr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--  Giant rift valley -  land split apart</a:t>
            </a:r>
          </a:p>
          <a:p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--  Likely formed during uplift of Tharsis Bulge region.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Mars_Valles_Marineris">
            <a:extLst>
              <a:ext uri="{FF2B5EF4-FFF2-40B4-BE49-F238E27FC236}">
                <a16:creationId xmlns:a16="http://schemas.microsoft.com/office/drawing/2014/main" id="{906D51B3-FA17-43B1-81E2-A2929139D89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6238" y="274638"/>
            <a:ext cx="5851525" cy="585152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marstharsisbulge">
            <a:extLst>
              <a:ext uri="{FF2B5EF4-FFF2-40B4-BE49-F238E27FC236}">
                <a16:creationId xmlns:a16="http://schemas.microsoft.com/office/drawing/2014/main" id="{4BF54158-4F01-43EF-B980-58AE56464BE5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6238" y="274638"/>
            <a:ext cx="5851525" cy="585152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>
            <a:extLst>
              <a:ext uri="{FF2B5EF4-FFF2-40B4-BE49-F238E27FC236}">
                <a16:creationId xmlns:a16="http://schemas.microsoft.com/office/drawing/2014/main" id="{686FBB28-72A9-4E3B-A80A-A89DE1475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Volcanoes</a:t>
            </a:r>
          </a:p>
        </p:txBody>
      </p:sp>
      <p:sp>
        <p:nvSpPr>
          <p:cNvPr id="47110" name="Rectangle 6">
            <a:extLst>
              <a:ext uri="{FF2B5EF4-FFF2-40B4-BE49-F238E27FC236}">
                <a16:creationId xmlns:a16="http://schemas.microsoft.com/office/drawing/2014/main" id="{31BD99B6-4688-4587-ADC5-7F2DE966F4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 u="sng"/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 b="1" u="sng"/>
              <a:t>Olympus Mons</a:t>
            </a:r>
            <a:r>
              <a:rPr lang="en-US" altLang="en-US" sz="2800"/>
              <a:t>  -  largest planetary mountain.  16 miles high (3x Everest)</a:t>
            </a:r>
          </a:p>
          <a:p>
            <a:pPr marL="609600" indent="-609600">
              <a:lnSpc>
                <a:spcPct val="90000"/>
              </a:lnSpc>
            </a:pPr>
            <a:endParaRPr lang="en-US" altLang="en-US" sz="2800"/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/>
              <a:t>	--  Are there still active volcanoes?  None seen, but possible recent (2my) lava flows found.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Content Placeholder 2">
            <a:extLst>
              <a:ext uri="{FF2B5EF4-FFF2-40B4-BE49-F238E27FC236}">
                <a16:creationId xmlns:a16="http://schemas.microsoft.com/office/drawing/2014/main" id="{9D1B4171-4E3A-42B5-B971-91FFCD65DED4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Content Placeholder 4">
            <a:extLst>
              <a:ext uri="{FF2B5EF4-FFF2-40B4-BE49-F238E27FC236}">
                <a16:creationId xmlns:a16="http://schemas.microsoft.com/office/drawing/2014/main" id="{47BB6A3F-72EC-4E6B-A358-04BCD7B5AB14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900" y="596900"/>
            <a:ext cx="6680200" cy="52070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>
            <a:extLst>
              <a:ext uri="{FF2B5EF4-FFF2-40B4-BE49-F238E27FC236}">
                <a16:creationId xmlns:a16="http://schemas.microsoft.com/office/drawing/2014/main" id="{FB2FF43D-561B-43F2-8DEC-A85BD8BF9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Other Volcanoes</a:t>
            </a:r>
          </a:p>
        </p:txBody>
      </p:sp>
      <p:pic>
        <p:nvPicPr>
          <p:cNvPr id="36867" name="il_fi" descr="182964main_TharsisMontes_MOLA">
            <a:extLst>
              <a:ext uri="{FF2B5EF4-FFF2-40B4-BE49-F238E27FC236}">
                <a16:creationId xmlns:a16="http://schemas.microsoft.com/office/drawing/2014/main" id="{1A2316EA-64BD-4769-8A26-8B1E6AD51F8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43163" y="1600200"/>
            <a:ext cx="4256087" cy="45259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C3CDE8E-F1E0-4B90-8B44-A1C52D0BF9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Spirit and Opportunity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470CFC3-3103-4A67-856F-7654FECB0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	--  Land rovers with geologic instruments.</a:t>
            </a:r>
          </a:p>
          <a:p>
            <a:pPr>
              <a:lnSpc>
                <a:spcPct val="80000"/>
              </a:lnSpc>
            </a:pPr>
            <a:endParaRPr lang="en-US" altLang="en-US" sz="30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	--  Landed in 2004.  Supposed to last 90 days and travel ¾ mile.</a:t>
            </a:r>
          </a:p>
          <a:p>
            <a:pPr>
              <a:lnSpc>
                <a:spcPct val="80000"/>
              </a:lnSpc>
            </a:pPr>
            <a:endParaRPr lang="en-US" altLang="en-US" sz="30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	--  Spirit stuck in soft soil in 2009.  Lost contact in 2010.  Traveled 4.8 miles.</a:t>
            </a:r>
          </a:p>
          <a:p>
            <a:pPr>
              <a:lnSpc>
                <a:spcPct val="80000"/>
              </a:lnSpc>
            </a:pPr>
            <a:endParaRPr lang="en-US" altLang="en-US" sz="30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	--  Opportunity lost contact in June 2018.  Had traveled 28 miles.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Content Placeholder 7" descr="A person standing on a dirt road&#10;&#10;Description generated with high confidence">
            <a:extLst>
              <a:ext uri="{FF2B5EF4-FFF2-40B4-BE49-F238E27FC236}">
                <a16:creationId xmlns:a16="http://schemas.microsoft.com/office/drawing/2014/main" id="{6507970C-F1FC-4B49-A94D-41886EA97C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r="2" b="2"/>
          <a:stretch>
            <a:fillRect/>
          </a:stretch>
        </p:blipFill>
        <p:spPr>
          <a:xfrm>
            <a:off x="1588" y="0"/>
            <a:ext cx="9144000" cy="4667250"/>
          </a:xfrm>
        </p:spPr>
      </p:pic>
      <p:pic>
        <p:nvPicPr>
          <p:cNvPr id="38915" name="Picture 12">
            <a:extLst>
              <a:ext uri="{FF2B5EF4-FFF2-40B4-BE49-F238E27FC236}">
                <a16:creationId xmlns:a16="http://schemas.microsoft.com/office/drawing/2014/main" id="{D065B365-E4F8-4BBD-BBDD-FCEE43FD26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92200" y="4387850"/>
            <a:ext cx="617538" cy="70326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8917" name="Title 1">
            <a:extLst>
              <a:ext uri="{FF2B5EF4-FFF2-40B4-BE49-F238E27FC236}">
                <a16:creationId xmlns:a16="http://schemas.microsoft.com/office/drawing/2014/main" id="{51832A5F-F8F6-4E72-9CD7-48107D85B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8513" y="4943475"/>
            <a:ext cx="2859087" cy="1193800"/>
          </a:xfrm>
        </p:spPr>
        <p:txBody>
          <a:bodyPr anchor="ctr"/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altLang="en-US" sz="4400">
                <a:solidFill>
                  <a:srgbClr val="000000"/>
                </a:solidFill>
              </a:rPr>
              <a:t>Curiosity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4E32C5-B117-4F34-B1EB-1F4137B3B3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52988" y="4667250"/>
            <a:ext cx="3273425" cy="1771650"/>
          </a:xfrm>
        </p:spPr>
        <p:txBody>
          <a:bodyPr rtlCol="0" anchor="ctr">
            <a:noAutofit/>
          </a:bodyPr>
          <a:lstStyle/>
          <a:p>
            <a:pPr defTabSz="914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000" dirty="0">
                <a:solidFill>
                  <a:srgbClr val="000000"/>
                </a:solidFill>
              </a:rPr>
              <a:t>Landed in 2012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000" dirty="0">
                <a:solidFill>
                  <a:srgbClr val="000000"/>
                </a:solidFill>
              </a:rPr>
              <a:t>SUV-size vehicle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000" dirty="0">
                <a:solidFill>
                  <a:srgbClr val="000000"/>
                </a:solidFill>
              </a:rPr>
              <a:t>Still going strong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Content Placeholder 2">
            <a:extLst>
              <a:ext uri="{FF2B5EF4-FFF2-40B4-BE49-F238E27FC236}">
                <a16:creationId xmlns:a16="http://schemas.microsoft.com/office/drawing/2014/main" id="{2B15FFB5-EB3C-4A83-BD01-C974448DC15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74638"/>
            <a:ext cx="7572375" cy="5851525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Content Placeholder 4">
            <a:extLst>
              <a:ext uri="{FF2B5EF4-FFF2-40B4-BE49-F238E27FC236}">
                <a16:creationId xmlns:a16="http://schemas.microsoft.com/office/drawing/2014/main" id="{A382EBB1-6FC3-4020-8EA3-B2A7CDCBBD7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750888"/>
            <a:ext cx="8229600" cy="4899025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AD2A831D-1F9B-4701-AA47-48230326B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Hematite “Blueberries”</a:t>
            </a:r>
          </a:p>
        </p:txBody>
      </p:sp>
      <p:pic>
        <p:nvPicPr>
          <p:cNvPr id="44035" name="Content Placeholder 3" descr="marshematiteBlueberries_eagle.gif">
            <a:extLst>
              <a:ext uri="{FF2B5EF4-FFF2-40B4-BE49-F238E27FC236}">
                <a16:creationId xmlns:a16="http://schemas.microsoft.com/office/drawing/2014/main" id="{CDD8CDFF-0E69-45EF-A38A-7FDF4D49E1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944" r="-28944"/>
          <a:stretch>
            <a:fillRect/>
          </a:stretch>
        </p:blipFill>
        <p:spPr/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D9C98179-900B-4CBF-8644-22289E2C9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Burns Cliff</a:t>
            </a:r>
          </a:p>
        </p:txBody>
      </p:sp>
      <p:pic>
        <p:nvPicPr>
          <p:cNvPr id="45059" name="Content Placeholder 3" descr="marsBurns_cliff.jpg">
            <a:extLst>
              <a:ext uri="{FF2B5EF4-FFF2-40B4-BE49-F238E27FC236}">
                <a16:creationId xmlns:a16="http://schemas.microsoft.com/office/drawing/2014/main" id="{7E5C29AA-2BDD-4742-9713-2F5B534DDB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98" r="-4898"/>
          <a:stretch>
            <a:fillRect/>
          </a:stretch>
        </p:blipFill>
        <p:spPr/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79DD5785-2AF9-420E-893B-732E4A295F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Meteorite</a:t>
            </a:r>
            <a:br>
              <a:rPr lang="en-US" altLang="en-US" b="1"/>
            </a:br>
            <a:r>
              <a:rPr lang="en-US" altLang="en-US" b="1"/>
              <a:t>(first ever seen on another planet)</a:t>
            </a:r>
          </a:p>
        </p:txBody>
      </p:sp>
      <p:pic>
        <p:nvPicPr>
          <p:cNvPr id="46083" name="Content Placeholder 3" descr="Mars_Rover_Opportunity-Iron_Meteorite.jpg">
            <a:extLst>
              <a:ext uri="{FF2B5EF4-FFF2-40B4-BE49-F238E27FC236}">
                <a16:creationId xmlns:a16="http://schemas.microsoft.com/office/drawing/2014/main" id="{1A8D0CCA-E039-4F69-8C7C-604CCC777C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39" r="-40739"/>
          <a:stretch>
            <a:fillRect/>
          </a:stretch>
        </p:blipFill>
        <p:spPr/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Content Placeholder 2">
            <a:extLst>
              <a:ext uri="{FF2B5EF4-FFF2-40B4-BE49-F238E27FC236}">
                <a16:creationId xmlns:a16="http://schemas.microsoft.com/office/drawing/2014/main" id="{BE790E7B-59F3-4820-A730-8F3412A05AAE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813" y="274638"/>
            <a:ext cx="7826375" cy="5851525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27D30B-BBFB-4D69-9015-BFB7BE297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3137"/>
          </a:xfrm>
        </p:spPr>
        <p:txBody>
          <a:bodyPr/>
          <a:lstStyle/>
          <a:p>
            <a:r>
              <a:rPr lang="en-US" b="1" dirty="0" err="1"/>
              <a:t>Perserverance</a:t>
            </a:r>
            <a:endParaRPr lang="en-US" b="1" dirty="0"/>
          </a:p>
        </p:txBody>
      </p:sp>
      <p:pic>
        <p:nvPicPr>
          <p:cNvPr id="6" name="Content Placeholder 5" descr="A picture containing ground, outdoor, military vehicle, dirt&#10;&#10;Description automatically generated">
            <a:extLst>
              <a:ext uri="{FF2B5EF4-FFF2-40B4-BE49-F238E27FC236}">
                <a16:creationId xmlns:a16="http://schemas.microsoft.com/office/drawing/2014/main" id="{F03AAB4C-E3C1-4758-8220-6B3637A60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638" y="1495426"/>
            <a:ext cx="7415212" cy="4805362"/>
          </a:xfrm>
        </p:spPr>
      </p:pic>
    </p:spTree>
    <p:extLst>
      <p:ext uri="{BB962C8B-B14F-4D97-AF65-F5344CB8AC3E}">
        <p14:creationId xmlns:p14="http://schemas.microsoft.com/office/powerpoint/2010/main" val="3432024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6ADCA-D075-41BB-88C4-830B6FDF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Jezero</a:t>
            </a:r>
            <a:r>
              <a:rPr lang="en-US" b="1" dirty="0"/>
              <a:t> Crater</a:t>
            </a:r>
          </a:p>
        </p:txBody>
      </p:sp>
      <p:pic>
        <p:nvPicPr>
          <p:cNvPr id="5" name="Content Placeholder 4" descr="A close up of a rock&#10;&#10;Description automatically generated with medium confidence">
            <a:extLst>
              <a:ext uri="{FF2B5EF4-FFF2-40B4-BE49-F238E27FC236}">
                <a16:creationId xmlns:a16="http://schemas.microsoft.com/office/drawing/2014/main" id="{008D10D6-6BCB-48DE-A83C-221CCD8D7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6438" y="1600200"/>
            <a:ext cx="5153025" cy="4824413"/>
          </a:xfrm>
        </p:spPr>
      </p:pic>
    </p:spTree>
    <p:extLst>
      <p:ext uri="{BB962C8B-B14F-4D97-AF65-F5344CB8AC3E}">
        <p14:creationId xmlns:p14="http://schemas.microsoft.com/office/powerpoint/2010/main" val="34684384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lant&#10;&#10;Description automatically generated">
            <a:extLst>
              <a:ext uri="{FF2B5EF4-FFF2-40B4-BE49-F238E27FC236}">
                <a16:creationId xmlns:a16="http://schemas.microsoft.com/office/drawing/2014/main" id="{7DCBD758-0F4C-403A-AC31-1C820B324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51" y="0"/>
            <a:ext cx="8555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36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306-90B8-469C-9401-CD519BFF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r>
              <a:rPr lang="en-US" b="1" dirty="0"/>
              <a:t>Ingenuity (Helicopter)</a:t>
            </a:r>
          </a:p>
        </p:txBody>
      </p:sp>
      <p:pic>
        <p:nvPicPr>
          <p:cNvPr id="5" name="Content Placeholder 4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DDF8E136-6BCC-4A1D-9BC8-4F67AD57A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681903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35EB9-9BE0-41EB-8F0A-4B8115BC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Insight </a:t>
            </a:r>
            <a:br>
              <a:rPr lang="en-US" b="1" dirty="0"/>
            </a:br>
            <a:r>
              <a:rPr lang="en-US" b="1" dirty="0"/>
              <a:t>(Seismic Activity)</a:t>
            </a:r>
          </a:p>
        </p:txBody>
      </p:sp>
      <p:pic>
        <p:nvPicPr>
          <p:cNvPr id="7" name="Content Placeholder 6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B4C4C284-9DF3-4DB8-B42E-D67300702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404228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427</Words>
  <Application>Microsoft Office PowerPoint</Application>
  <PresentationFormat>On-screen Show (4:3)</PresentationFormat>
  <Paragraphs>103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PowerPoint Presentation</vt:lpstr>
      <vt:lpstr>Percival Lowell</vt:lpstr>
      <vt:lpstr>Basics</vt:lpstr>
      <vt:lpstr>Core</vt:lpstr>
      <vt:lpstr>Basics</vt:lpstr>
      <vt:lpstr>Moons</vt:lpstr>
      <vt:lpstr>Phobos (doomed)</vt:lpstr>
      <vt:lpstr>Deimos</vt:lpstr>
      <vt:lpstr>Atmosphere</vt:lpstr>
      <vt:lpstr>PowerPoint Presentation</vt:lpstr>
      <vt:lpstr>Water</vt:lpstr>
      <vt:lpstr>South Pole</vt:lpstr>
      <vt:lpstr>Gullies  …Water? …Sand?</vt:lpstr>
      <vt:lpstr>Magnetic Field</vt:lpstr>
      <vt:lpstr>Surface</vt:lpstr>
      <vt:lpstr>Surface</vt:lpstr>
      <vt:lpstr>PowerPoint Presentation</vt:lpstr>
      <vt:lpstr>Valles Marineris</vt:lpstr>
      <vt:lpstr>PowerPoint Presentation</vt:lpstr>
      <vt:lpstr>PowerPoint Presentation</vt:lpstr>
      <vt:lpstr>Volcanoes</vt:lpstr>
      <vt:lpstr>PowerPoint Presentation</vt:lpstr>
      <vt:lpstr>PowerPoint Presentation</vt:lpstr>
      <vt:lpstr>Other Volcanoes</vt:lpstr>
      <vt:lpstr>Spirit and Opportunity</vt:lpstr>
      <vt:lpstr>Curiosity</vt:lpstr>
      <vt:lpstr>PowerPoint Presentation</vt:lpstr>
      <vt:lpstr>PowerPoint Presentation</vt:lpstr>
      <vt:lpstr>Hematite “Blueberries”</vt:lpstr>
      <vt:lpstr>Burns Cliff</vt:lpstr>
      <vt:lpstr>Meteorite (first ever seen on another planet)</vt:lpstr>
      <vt:lpstr>PowerPoint Presentation</vt:lpstr>
      <vt:lpstr>Perserverance</vt:lpstr>
      <vt:lpstr>Jezero Crater</vt:lpstr>
      <vt:lpstr>PowerPoint Presentation</vt:lpstr>
      <vt:lpstr>Ingenuity (Helicopter)</vt:lpstr>
      <vt:lpstr>Insight  (Seismic Activity)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10</cp:revision>
  <dcterms:created xsi:type="dcterms:W3CDTF">2018-10-25T01:17:44Z</dcterms:created>
  <dcterms:modified xsi:type="dcterms:W3CDTF">2023-11-20T23:04:30Z</dcterms:modified>
</cp:coreProperties>
</file>