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26"/>
  </p:handoutMasterIdLst>
  <p:sldIdLst>
    <p:sldId id="281" r:id="rId2"/>
    <p:sldId id="266" r:id="rId3"/>
    <p:sldId id="278" r:id="rId4"/>
    <p:sldId id="286" r:id="rId5"/>
    <p:sldId id="260" r:id="rId6"/>
    <p:sldId id="261" r:id="rId7"/>
    <p:sldId id="280" r:id="rId8"/>
    <p:sldId id="263" r:id="rId9"/>
    <p:sldId id="274" r:id="rId10"/>
    <p:sldId id="265" r:id="rId11"/>
    <p:sldId id="267" r:id="rId12"/>
    <p:sldId id="268" r:id="rId13"/>
    <p:sldId id="269" r:id="rId14"/>
    <p:sldId id="270" r:id="rId15"/>
    <p:sldId id="271" r:id="rId16"/>
    <p:sldId id="283" r:id="rId17"/>
    <p:sldId id="275" r:id="rId18"/>
    <p:sldId id="276" r:id="rId19"/>
    <p:sldId id="290" r:id="rId20"/>
    <p:sldId id="284" r:id="rId21"/>
    <p:sldId id="289" r:id="rId22"/>
    <p:sldId id="287" r:id="rId23"/>
    <p:sldId id="273" r:id="rId24"/>
    <p:sldId id="288" r:id="rId25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743" autoAdjust="0"/>
    <p:restoredTop sz="94563"/>
  </p:normalViewPr>
  <p:slideViewPr>
    <p:cSldViewPr snapToGrid="0" snapToObjects="1">
      <p:cViewPr varScale="1">
        <p:scale>
          <a:sx n="82" d="100"/>
          <a:sy n="82" d="100"/>
        </p:scale>
        <p:origin x="1013" y="5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 F" userId="2d8788e2eb72bde9" providerId="LiveId" clId="{EF70564F-289C-4AE4-B237-962FEE3ADC31}"/>
    <pc:docChg chg="undo custSel modSld">
      <pc:chgData name="M F" userId="2d8788e2eb72bde9" providerId="LiveId" clId="{EF70564F-289C-4AE4-B237-962FEE3ADC31}" dt="2017-10-29T21:04:03.906" v="108" actId="27309"/>
      <pc:docMkLst>
        <pc:docMk/>
      </pc:docMkLst>
      <pc:sldChg chg="addSp delSp modSp">
        <pc:chgData name="M F" userId="2d8788e2eb72bde9" providerId="LiveId" clId="{EF70564F-289C-4AE4-B237-962FEE3ADC31}" dt="2017-10-29T21:04:03.906" v="108" actId="27309"/>
        <pc:sldMkLst>
          <pc:docMk/>
          <pc:sldMk cId="0" sldId="256"/>
        </pc:sldMkLst>
        <pc:graphicFrameChg chg="add del modGraphic">
          <ac:chgData name="M F" userId="2d8788e2eb72bde9" providerId="LiveId" clId="{EF70564F-289C-4AE4-B237-962FEE3ADC31}" dt="2017-10-29T21:04:03.906" v="108" actId="27309"/>
          <ac:graphicFrameMkLst>
            <pc:docMk/>
            <pc:sldMk cId="0" sldId="256"/>
            <ac:graphicFrameMk id="3" creationId="{1F10AD2C-4AB4-4DD3-87DE-0B81AB4AEF19}"/>
          </ac:graphicFrameMkLst>
        </pc:graphicFrameChg>
      </pc:sldChg>
      <pc:sldChg chg="modSp modAnim">
        <pc:chgData name="M F" userId="2d8788e2eb72bde9" providerId="LiveId" clId="{EF70564F-289C-4AE4-B237-962FEE3ADC31}" dt="2017-10-29T21:01:06.987" v="105" actId="20577"/>
        <pc:sldMkLst>
          <pc:docMk/>
          <pc:sldMk cId="0" sldId="261"/>
        </pc:sldMkLst>
        <pc:spChg chg="mod">
          <ac:chgData name="M F" userId="2d8788e2eb72bde9" providerId="LiveId" clId="{EF70564F-289C-4AE4-B237-962FEE3ADC31}" dt="2017-10-29T21:01:06.987" v="105" actId="20577"/>
          <ac:spMkLst>
            <pc:docMk/>
            <pc:sldMk cId="0" sldId="261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7235CC1-9A8B-4A94-92BF-63AAF19CC13C}" type="datetimeFigureOut">
              <a:rPr lang="en-US"/>
              <a:pPr>
                <a:defRPr/>
              </a:pPr>
              <a:t>1/11/2021</a:t>
            </a:fld>
            <a:endParaRPr lang="en-US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3F2BB88-6A58-44B5-86F8-F7098B130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044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441CA-1A54-40A7-AB61-9641957E6758}" type="datetimeFigureOut">
              <a:rPr lang="en-US"/>
              <a:pPr>
                <a:defRPr/>
              </a:pPr>
              <a:t>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B1027-C520-409B-975A-0339CDB9F0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007E5-65FF-4B2B-9CFD-4C0864FABCE2}" type="datetimeFigureOut">
              <a:rPr lang="en-US"/>
              <a:pPr>
                <a:defRPr/>
              </a:pPr>
              <a:t>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F9215-36CD-45CF-8773-89D2A19658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51480-0920-4964-BE2B-92FB72E007AC}" type="datetimeFigureOut">
              <a:rPr lang="en-US"/>
              <a:pPr>
                <a:defRPr/>
              </a:pPr>
              <a:t>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968BC-2B3A-4A7E-8D45-9E8C5898F8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52EC9-572E-43DF-8794-894E5E0F93C7}" type="datetimeFigureOut">
              <a:rPr lang="en-US"/>
              <a:pPr>
                <a:defRPr/>
              </a:pPr>
              <a:t>1/11/2021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8D1FB-396E-46E7-A654-ECA6E0A58C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C1206-6E6D-41B2-985E-C28BD7CBFEAD}" type="datetimeFigureOut">
              <a:rPr lang="en-US"/>
              <a:pPr>
                <a:defRPr/>
              </a:pPr>
              <a:t>1/11/2021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D7C53-7AD7-40E6-BB9D-2D4C3052C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BDAE90-A392-4539-A036-E29B0C947380}" type="datetimeFigureOut">
              <a:rPr lang="en-US"/>
              <a:pPr>
                <a:defRPr/>
              </a:pPr>
              <a:t>1/11/2021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7CECC-98E6-4D45-8B3B-BAE2723AFD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C087C-A80D-4052-99D2-A8FC167A7DFE}" type="datetimeFigureOut">
              <a:rPr lang="en-US"/>
              <a:pPr>
                <a:defRPr/>
              </a:pPr>
              <a:t>1/11/2021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04F6-CBA5-4F90-BB85-42E09A9671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DF684-26CB-4D9A-A84A-6F97E72C68E3}" type="datetimeFigureOut">
              <a:rPr lang="en-US"/>
              <a:pPr>
                <a:defRPr/>
              </a:pPr>
              <a:t>1/11/2021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2EFA3-00FB-44FD-9761-A5FA8EBA5C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A449A-1B46-4F0C-8EED-92DABDB037FE}" type="datetimeFigureOut">
              <a:rPr lang="en-US"/>
              <a:pPr>
                <a:defRPr/>
              </a:pPr>
              <a:t>1/11/2021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CED2A-5BD5-4565-BF93-E7D1936E2E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1E628-462E-41D9-B477-E04286429377}" type="datetimeFigureOut">
              <a:rPr lang="en-US"/>
              <a:pPr>
                <a:defRPr/>
              </a:pPr>
              <a:t>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DB8C8-BC3A-4E7E-BB11-734561D94D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D9628-B2D9-4D9F-AA3D-D0B5DD108A6D}" type="datetimeFigureOut">
              <a:rPr lang="en-US"/>
              <a:pPr>
                <a:defRPr/>
              </a:pPr>
              <a:t>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4416A-D321-4AE0-A1FB-942D58FB17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2C611B-B77F-4A1F-B0C5-02E31A785751}" type="datetimeFigureOut">
              <a:rPr lang="en-US"/>
              <a:pPr>
                <a:defRPr/>
              </a:pPr>
              <a:t>1/11/2021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A98945-A3E8-4F89-9967-4E4E489CEE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2BAF9E8-FBFD-45F7-B4B4-49DEC3671B12}" type="datetimeFigureOut">
              <a:rPr lang="en-US"/>
              <a:pPr>
                <a:defRPr/>
              </a:pPr>
              <a:t>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6D2EB7F-904C-4639-9667-07AD216F1C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  <p:sldLayoutId id="2147483660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g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32161-1ED6-4DFC-A7A7-6B12459A5C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5787" y="343297"/>
            <a:ext cx="7772400" cy="1470025"/>
          </a:xfrm>
        </p:spPr>
        <p:txBody>
          <a:bodyPr/>
          <a:lstStyle/>
          <a:p>
            <a:r>
              <a:rPr lang="en-US" dirty="0"/>
              <a:t>Aim: How are latitude and longitude used to locate places on the Earth?</a:t>
            </a:r>
          </a:p>
        </p:txBody>
      </p:sp>
      <p:pic>
        <p:nvPicPr>
          <p:cNvPr id="7" name="Picture 6" descr="A close up of text on a white surface&#10;&#10;Description automatically generated">
            <a:extLst>
              <a:ext uri="{FF2B5EF4-FFF2-40B4-BE49-F238E27FC236}">
                <a16:creationId xmlns:a16="http://schemas.microsoft.com/office/drawing/2014/main" id="{8F65FBE1-B83B-4402-A3F5-B04E221C6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4" y="2374107"/>
            <a:ext cx="6719890" cy="349091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807A2CC-9D31-40B1-B7EB-A80ECE881C61}"/>
              </a:ext>
            </a:extLst>
          </p:cNvPr>
          <p:cNvSpPr txBox="1"/>
          <p:nvPr/>
        </p:nvSpPr>
        <p:spPr>
          <a:xfrm>
            <a:off x="6824664" y="2374107"/>
            <a:ext cx="20955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>
                <a:latin typeface="+mn-lt"/>
              </a:rPr>
              <a:t>Do Now</a:t>
            </a:r>
            <a:r>
              <a:rPr lang="en-US" sz="2000" dirty="0">
                <a:latin typeface="+mn-lt"/>
              </a:rPr>
              <a:t>: In what quadrant (corner) of the world is the USA located? How do you know from the map?</a:t>
            </a:r>
          </a:p>
          <a:p>
            <a:r>
              <a:rPr lang="en-US" sz="2000" dirty="0">
                <a:latin typeface="+mn-lt"/>
              </a:rPr>
              <a:t>Use North, South, East and West in the appropriate combination.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9D517C-8F61-4658-B5C1-04D295726CCF}"/>
              </a:ext>
            </a:extLst>
          </p:cNvPr>
          <p:cNvSpPr/>
          <p:nvPr/>
        </p:nvSpPr>
        <p:spPr>
          <a:xfrm>
            <a:off x="1319213" y="2257425"/>
            <a:ext cx="2538412" cy="1285875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58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027" descr="latl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752600"/>
            <a:ext cx="6589713" cy="484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WordArt 1028"/>
          <p:cNvSpPr>
            <a:spLocks noChangeArrowheads="1" noChangeShapeType="1" noTextEdit="1"/>
          </p:cNvSpPr>
          <p:nvPr/>
        </p:nvSpPr>
        <p:spPr bwMode="auto">
          <a:xfrm>
            <a:off x="6553200" y="2667000"/>
            <a:ext cx="676275" cy="49053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NE</a:t>
            </a:r>
          </a:p>
        </p:txBody>
      </p:sp>
      <p:sp>
        <p:nvSpPr>
          <p:cNvPr id="24579" name="WordArt 1029"/>
          <p:cNvSpPr>
            <a:spLocks noChangeArrowheads="1" noChangeShapeType="1" noTextEdit="1"/>
          </p:cNvSpPr>
          <p:nvPr/>
        </p:nvSpPr>
        <p:spPr bwMode="auto">
          <a:xfrm>
            <a:off x="2057400" y="2667000"/>
            <a:ext cx="676275" cy="49053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NW</a:t>
            </a:r>
          </a:p>
        </p:txBody>
      </p:sp>
      <p:sp>
        <p:nvSpPr>
          <p:cNvPr id="24580" name="WordArt 1030"/>
          <p:cNvSpPr>
            <a:spLocks noChangeArrowheads="1" noChangeShapeType="1" noTextEdit="1"/>
          </p:cNvSpPr>
          <p:nvPr/>
        </p:nvSpPr>
        <p:spPr bwMode="auto">
          <a:xfrm>
            <a:off x="1981200" y="4572000"/>
            <a:ext cx="676275" cy="49053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SW</a:t>
            </a:r>
          </a:p>
        </p:txBody>
      </p:sp>
      <p:sp>
        <p:nvSpPr>
          <p:cNvPr id="24581" name="WordArt 1031"/>
          <p:cNvSpPr>
            <a:spLocks noChangeArrowheads="1" noChangeShapeType="1" noTextEdit="1"/>
          </p:cNvSpPr>
          <p:nvPr/>
        </p:nvSpPr>
        <p:spPr bwMode="auto">
          <a:xfrm>
            <a:off x="6553200" y="4572000"/>
            <a:ext cx="676275" cy="49053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SE</a:t>
            </a:r>
          </a:p>
        </p:txBody>
      </p:sp>
      <p:sp>
        <p:nvSpPr>
          <p:cNvPr id="24582" name="Oval 1036"/>
          <p:cNvSpPr>
            <a:spLocks noChangeArrowheads="1"/>
          </p:cNvSpPr>
          <p:nvPr/>
        </p:nvSpPr>
        <p:spPr bwMode="auto">
          <a:xfrm>
            <a:off x="4495800" y="3733800"/>
            <a:ext cx="304800" cy="3048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3" name="WordArt 1037"/>
          <p:cNvSpPr>
            <a:spLocks noChangeArrowheads="1" noChangeShapeType="1" noTextEdit="1"/>
          </p:cNvSpPr>
          <p:nvPr/>
        </p:nvSpPr>
        <p:spPr bwMode="auto">
          <a:xfrm>
            <a:off x="533400" y="304800"/>
            <a:ext cx="81534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C0C0C0"/>
                  </a:outerShdw>
                </a:effectLst>
                <a:latin typeface="Times New Roman"/>
                <a:cs typeface="Times New Roman"/>
              </a:rPr>
              <a:t>Places on Earth have an address.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A ship in a body of water&#10;&#10;Description automatically generated">
            <a:extLst>
              <a:ext uri="{FF2B5EF4-FFF2-40B4-BE49-F238E27FC236}">
                <a16:creationId xmlns:a16="http://schemas.microsoft.com/office/drawing/2014/main" id="{185786D4-75D1-40D4-BAAD-7C96C056EDE5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866777" y="1712535"/>
            <a:ext cx="7386638" cy="4791074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A1DCB9-0387-451F-92E3-005946AF65D8}"/>
              </a:ext>
            </a:extLst>
          </p:cNvPr>
          <p:cNvSpPr txBox="1"/>
          <p:nvPr/>
        </p:nvSpPr>
        <p:spPr>
          <a:xfrm>
            <a:off x="966787" y="335341"/>
            <a:ext cx="73866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+mn-lt"/>
              </a:rPr>
              <a:t>What does this image tell us about the shape of the Earth?   Explain.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AF230F-48C2-4C1C-8396-18FA8FC66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5750" y="2952750"/>
            <a:ext cx="9525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94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27A3CF9-6B2E-4FEE-8720-D2F383B46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75" y="643468"/>
            <a:ext cx="3195638" cy="1399646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3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Shape of Earth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C96B04-5195-4705-9D57-3EA1108B55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2888" y="2352675"/>
            <a:ext cx="2986087" cy="4143375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000" dirty="0">
                <a:solidFill>
                  <a:schemeClr val="bg1"/>
                </a:solidFill>
              </a:rPr>
              <a:t>How do we know Earth is round?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000" dirty="0">
              <a:solidFill>
                <a:schemeClr val="bg1"/>
              </a:solidFill>
            </a:endParaRPr>
          </a:p>
          <a:p>
            <a:pPr marL="457200" indent="-457200" defTabSz="91440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Ships appear to sink on horizon.</a:t>
            </a:r>
          </a:p>
          <a:p>
            <a:pPr marL="457200" indent="-457200" defTabSz="914400" eaLnBrk="1" hangingPunct="1">
              <a:lnSpc>
                <a:spcPct val="90000"/>
              </a:lnSpc>
              <a:buFont typeface="+mj-lt"/>
              <a:buAutoNum type="arabicPeriod"/>
            </a:pPr>
            <a:endParaRPr lang="en-US" sz="2000" dirty="0">
              <a:solidFill>
                <a:schemeClr val="bg1"/>
              </a:solidFill>
            </a:endParaRPr>
          </a:p>
          <a:p>
            <a:pPr marL="457200" indent="-457200" defTabSz="91440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Curved shadow of Earth on Moon during lunar eclipse.</a:t>
            </a:r>
          </a:p>
          <a:p>
            <a:pPr marL="457200" indent="-457200" defTabSz="914400" eaLnBrk="1" hangingPunct="1">
              <a:lnSpc>
                <a:spcPct val="90000"/>
              </a:lnSpc>
              <a:buFont typeface="+mj-lt"/>
              <a:buAutoNum type="arabicPeriod"/>
            </a:pPr>
            <a:endParaRPr lang="en-US" sz="2000" dirty="0">
              <a:solidFill>
                <a:schemeClr val="bg1"/>
              </a:solidFill>
            </a:endParaRPr>
          </a:p>
          <a:p>
            <a:pPr marL="457200" indent="-457200" defTabSz="91440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Pictures from space (best evidence)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000" dirty="0">
              <a:solidFill>
                <a:schemeClr val="bg1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7" name="Content Placeholder 6" descr="A close up of an animal&#10;&#10;Description automatically generated">
            <a:extLst>
              <a:ext uri="{FF2B5EF4-FFF2-40B4-BE49-F238E27FC236}">
                <a16:creationId xmlns:a16="http://schemas.microsoft.com/office/drawing/2014/main" id="{4B8F94C6-12DD-4DF8-94C4-2B088A8C81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73322" y="1590538"/>
            <a:ext cx="4688077" cy="351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019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How Round?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/>
              <a:t>Earth is an </a:t>
            </a:r>
            <a:r>
              <a:rPr lang="en-US" u="sng"/>
              <a:t>oblate spheroid</a:t>
            </a:r>
            <a:r>
              <a:rPr lang="en-US"/>
              <a:t>.   </a:t>
            </a:r>
            <a:r>
              <a:rPr lang="en-US" b="1"/>
              <a:t>Almost perfectly round.</a:t>
            </a:r>
          </a:p>
          <a:p>
            <a:pPr eaLnBrk="1" hangingPunct="1"/>
            <a:endParaRPr lang="en-US"/>
          </a:p>
          <a:p>
            <a:pPr eaLnBrk="1" hangingPunct="1"/>
            <a:endParaRPr lang="en-US"/>
          </a:p>
        </p:txBody>
      </p:sp>
      <p:pic>
        <p:nvPicPr>
          <p:cNvPr id="16387" name="Picture 4" descr="oblatesphere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62250" y="2609850"/>
            <a:ext cx="3619500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166687" y="643467"/>
            <a:ext cx="3171825" cy="1597315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2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Latitude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6D139C5-71E2-47A6-93A3-D9DA5A863A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6687" y="2638044"/>
            <a:ext cx="3171824" cy="3858006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Flat lines N or S of the Equator.  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400" dirty="0">
              <a:solidFill>
                <a:schemeClr val="bg1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(0</a:t>
            </a:r>
            <a:r>
              <a:rPr lang="en-US" sz="2400" baseline="30000" dirty="0">
                <a:solidFill>
                  <a:schemeClr val="bg1"/>
                </a:solidFill>
              </a:rPr>
              <a:t>0</a:t>
            </a:r>
            <a:r>
              <a:rPr lang="en-US" sz="2400" dirty="0">
                <a:solidFill>
                  <a:schemeClr val="bg1"/>
                </a:solidFill>
              </a:rPr>
              <a:t> to 90</a:t>
            </a:r>
            <a:r>
              <a:rPr lang="en-US" sz="2400" baseline="30000" dirty="0">
                <a:solidFill>
                  <a:schemeClr val="bg1"/>
                </a:solidFill>
              </a:rPr>
              <a:t>0 </a:t>
            </a:r>
            <a:r>
              <a:rPr lang="en-US" sz="2400" dirty="0">
                <a:solidFill>
                  <a:schemeClr val="bg1"/>
                </a:solidFill>
              </a:rPr>
              <a:t>N or S)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400" u="sng" dirty="0">
              <a:solidFill>
                <a:schemeClr val="bg1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400" u="sng" dirty="0">
                <a:solidFill>
                  <a:schemeClr val="bg1"/>
                </a:solidFill>
              </a:rPr>
              <a:t>Equator</a:t>
            </a:r>
            <a:r>
              <a:rPr lang="en-US" sz="2400" dirty="0">
                <a:solidFill>
                  <a:schemeClr val="bg1"/>
                </a:solidFill>
              </a:rPr>
              <a:t>  = 0</a:t>
            </a:r>
            <a:r>
              <a:rPr lang="en-US" sz="2400" baseline="30000" dirty="0">
                <a:solidFill>
                  <a:schemeClr val="bg1"/>
                </a:solidFill>
              </a:rPr>
              <a:t>0 </a:t>
            </a:r>
            <a:r>
              <a:rPr lang="en-US" sz="2400" dirty="0">
                <a:solidFill>
                  <a:schemeClr val="bg1"/>
                </a:solidFill>
              </a:rPr>
              <a:t> latitude 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1"/>
              </a:solidFill>
            </a:endParaRPr>
          </a:p>
        </p:txBody>
      </p:sp>
      <p:pic>
        <p:nvPicPr>
          <p:cNvPr id="5" name="Content Placeholder 4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C50ECCDA-C92C-4F61-A926-8A3D1B04B9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73322" y="886142"/>
            <a:ext cx="4688077" cy="492484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166687" y="643467"/>
            <a:ext cx="3171825" cy="1504421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2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Longitude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6D139C5-71E2-47A6-93A3-D9DA5A863A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6687" y="2524125"/>
            <a:ext cx="3171824" cy="3957638"/>
          </a:xfrm>
        </p:spPr>
        <p:txBody>
          <a:bodyPr vert="horz" lIns="91440" tIns="45720" rIns="91440" bIns="45720" rtlCol="0">
            <a:normAutofit/>
          </a:bodyPr>
          <a:lstStyle/>
          <a:p>
            <a:pPr eaLnBrk="1" hangingPunct="1"/>
            <a:r>
              <a:rPr lang="en-US" sz="2400" dirty="0">
                <a:solidFill>
                  <a:schemeClr val="bg1"/>
                </a:solidFill>
              </a:rPr>
              <a:t>Vertical lines E or W from the Prime Meridian </a:t>
            </a:r>
          </a:p>
          <a:p>
            <a:pPr eaLnBrk="1" hangingPunct="1"/>
            <a:endParaRPr lang="en-US" sz="2400" dirty="0">
              <a:solidFill>
                <a:schemeClr val="bg1"/>
              </a:solidFill>
            </a:endParaRPr>
          </a:p>
          <a:p>
            <a:pPr eaLnBrk="1" hangingPunct="1"/>
            <a:r>
              <a:rPr lang="en-US" sz="2400" dirty="0">
                <a:solidFill>
                  <a:schemeClr val="bg1"/>
                </a:solidFill>
              </a:rPr>
              <a:t>(0</a:t>
            </a:r>
            <a:r>
              <a:rPr lang="en-US" sz="2400" baseline="30000" dirty="0">
                <a:solidFill>
                  <a:schemeClr val="bg1"/>
                </a:solidFill>
              </a:rPr>
              <a:t>0</a:t>
            </a:r>
            <a:r>
              <a:rPr lang="en-US" sz="2400" dirty="0">
                <a:solidFill>
                  <a:schemeClr val="bg1"/>
                </a:solidFill>
              </a:rPr>
              <a:t> to 180</a:t>
            </a:r>
            <a:r>
              <a:rPr lang="en-US" sz="2400" baseline="30000" dirty="0">
                <a:solidFill>
                  <a:schemeClr val="bg1"/>
                </a:solidFill>
              </a:rPr>
              <a:t>0</a:t>
            </a:r>
            <a:r>
              <a:rPr lang="en-US" sz="2400" dirty="0">
                <a:solidFill>
                  <a:schemeClr val="bg1"/>
                </a:solidFill>
              </a:rPr>
              <a:t> East or West).</a:t>
            </a:r>
          </a:p>
          <a:p>
            <a:pPr eaLnBrk="1" hangingPunct="1"/>
            <a:endParaRPr lang="en-US" sz="2400" dirty="0">
              <a:solidFill>
                <a:schemeClr val="bg1"/>
              </a:solidFill>
            </a:endParaRPr>
          </a:p>
          <a:p>
            <a:pPr eaLnBrk="1" hangingPunct="1"/>
            <a:r>
              <a:rPr lang="en-US" sz="2400" u="sng" dirty="0">
                <a:solidFill>
                  <a:schemeClr val="bg1"/>
                </a:solidFill>
              </a:rPr>
              <a:t>Prime Meridian</a:t>
            </a:r>
            <a:r>
              <a:rPr lang="en-US" sz="2400" dirty="0">
                <a:solidFill>
                  <a:schemeClr val="bg1"/>
                </a:solidFill>
              </a:rPr>
              <a:t>  </a:t>
            </a:r>
          </a:p>
          <a:p>
            <a:pPr eaLnBrk="1" hangingPunct="1"/>
            <a:r>
              <a:rPr lang="en-US" sz="2400" dirty="0">
                <a:solidFill>
                  <a:schemeClr val="bg1"/>
                </a:solidFill>
              </a:rPr>
              <a:t>	0</a:t>
            </a:r>
            <a:r>
              <a:rPr lang="en-US" sz="2400" baseline="30000" dirty="0">
                <a:solidFill>
                  <a:schemeClr val="bg1"/>
                </a:solidFill>
              </a:rPr>
              <a:t>0</a:t>
            </a:r>
            <a:r>
              <a:rPr lang="en-US" sz="2400" dirty="0">
                <a:solidFill>
                  <a:schemeClr val="bg1"/>
                </a:solidFill>
              </a:rPr>
              <a:t> Longitude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1"/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41F57BE-6216-4014-8C17-FD9AAE3450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89363" y="1325452"/>
            <a:ext cx="5111750" cy="4500783"/>
          </a:xfrm>
        </p:spPr>
      </p:pic>
    </p:spTree>
    <p:extLst>
      <p:ext uri="{BB962C8B-B14F-4D97-AF65-F5344CB8AC3E}">
        <p14:creationId xmlns:p14="http://schemas.microsoft.com/office/powerpoint/2010/main" val="1175949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Latitude - Longitude</a:t>
            </a:r>
          </a:p>
        </p:txBody>
      </p:sp>
      <p:pic>
        <p:nvPicPr>
          <p:cNvPr id="21506" name="Content Placeholder 5" descr="latitudelongitude.jpg"/>
          <p:cNvPicPr>
            <a:picLocks noGrp="1" noChangeAspect="1"/>
          </p:cNvPicPr>
          <p:nvPr>
            <p:ph idx="1"/>
          </p:nvPr>
        </p:nvPicPr>
        <p:blipFill>
          <a:blip r:embed="rId2"/>
          <a:srcRect t="-414" b="-414"/>
          <a:stretch>
            <a:fillRect/>
          </a:stretch>
        </p:blipFill>
        <p:spPr>
          <a:xfrm>
            <a:off x="573719" y="1675227"/>
            <a:ext cx="7996560" cy="43941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69">
            <a:extLst>
              <a:ext uri="{FF2B5EF4-FFF2-40B4-BE49-F238E27FC236}">
                <a16:creationId xmlns:a16="http://schemas.microsoft.com/office/drawing/2014/main" id="{BEE73255-8084-4DF9-BB0B-15EAC92E2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40DAFBB-2047-1443-8B47-95B04F442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53" y="640081"/>
            <a:ext cx="1956491" cy="52577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 eaLnBrk="1" hangingPunct="1">
              <a:lnSpc>
                <a:spcPct val="90000"/>
              </a:lnSpc>
            </a:pPr>
            <a:r>
              <a:rPr lang="en-US" sz="3100" b="1">
                <a:solidFill>
                  <a:srgbClr val="2C2C2C"/>
                </a:solidFill>
              </a:rPr>
              <a:t>There is nothing wrong </a:t>
            </a:r>
            <a:br>
              <a:rPr lang="en-US" sz="3100" b="1">
                <a:solidFill>
                  <a:srgbClr val="2C2C2C"/>
                </a:solidFill>
              </a:rPr>
            </a:br>
            <a:r>
              <a:rPr lang="en-US" sz="3100" b="1">
                <a:solidFill>
                  <a:srgbClr val="2C2C2C"/>
                </a:solidFill>
              </a:rPr>
              <a:t>with this map!</a:t>
            </a:r>
          </a:p>
        </p:txBody>
      </p:sp>
      <p:sp>
        <p:nvSpPr>
          <p:cNvPr id="18437" name="Rounded Rectangle 9">
            <a:extLst>
              <a:ext uri="{FF2B5EF4-FFF2-40B4-BE49-F238E27FC236}">
                <a16:creationId xmlns:a16="http://schemas.microsoft.com/office/drawing/2014/main" id="{67048353-8981-459A-9BC6-9711CE462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85050" y="484632"/>
            <a:ext cx="6096762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33" name="Picture 3" descr="upside-down-world-map2.gif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413" r="9439"/>
          <a:stretch/>
        </p:blipFill>
        <p:spPr bwMode="auto">
          <a:xfrm>
            <a:off x="3047223" y="942538"/>
            <a:ext cx="5372416" cy="4808332"/>
          </a:xfrm>
          <a:prstGeom prst="rect">
            <a:avLst/>
          </a:prstGeom>
          <a:noFill/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628650" y="963877"/>
            <a:ext cx="2620771" cy="4930246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b="1">
                <a:solidFill>
                  <a:schemeClr val="accent1"/>
                </a:solidFill>
              </a:rPr>
              <a:t>Keep in Mind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2023" y="963877"/>
            <a:ext cx="4783327" cy="4930246"/>
          </a:xfrm>
        </p:spPr>
        <p:txBody>
          <a:bodyPr anchor="ctr">
            <a:normAutofit/>
          </a:bodyPr>
          <a:lstStyle/>
          <a:p>
            <a:pPr marL="0" indent="0" eaLnBrk="1" hangingPunct="1">
              <a:buFont typeface="Arial" charset="0"/>
              <a:buNone/>
            </a:pPr>
            <a:endParaRPr lang="en-US" sz="2100" dirty="0"/>
          </a:p>
          <a:p>
            <a:pPr marL="0" indent="0" eaLnBrk="1" hangingPunct="1">
              <a:buFont typeface="Arial" charset="0"/>
              <a:buNone/>
            </a:pPr>
            <a:r>
              <a:rPr lang="en-US" sz="2800" dirty="0"/>
              <a:t>Latitude lines are parallel.</a:t>
            </a:r>
          </a:p>
          <a:p>
            <a:pPr marL="0" indent="0" eaLnBrk="1" hangingPunct="1">
              <a:buFont typeface="Arial" charset="0"/>
              <a:buNone/>
            </a:pPr>
            <a:endParaRPr lang="en-US" sz="2800" dirty="0"/>
          </a:p>
          <a:p>
            <a:pPr marL="0" indent="0" eaLnBrk="1" hangingPunct="1">
              <a:buFont typeface="Arial" charset="0"/>
              <a:buNone/>
            </a:pPr>
            <a:r>
              <a:rPr lang="en-US" sz="2800" dirty="0"/>
              <a:t>Longitude lines meet at the poles.</a:t>
            </a:r>
          </a:p>
          <a:p>
            <a:pPr marL="0" indent="0" eaLnBrk="1" hangingPunct="1">
              <a:buFont typeface="Arial" charset="0"/>
              <a:buNone/>
            </a:pPr>
            <a:endParaRPr lang="en-US" sz="2800" dirty="0"/>
          </a:p>
          <a:p>
            <a:pPr marL="0" indent="0" eaLnBrk="1" hangingPunct="1">
              <a:buFont typeface="Arial" charset="0"/>
              <a:buNone/>
            </a:pPr>
            <a:r>
              <a:rPr lang="en-US" sz="2800" dirty="0"/>
              <a:t>Latitude always comes first:   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2800" dirty="0"/>
              <a:t>		42</a:t>
            </a:r>
            <a:r>
              <a:rPr lang="en-US" sz="2800" baseline="30000" dirty="0"/>
              <a:t>0</a:t>
            </a:r>
            <a:r>
              <a:rPr lang="en-US" sz="2800" dirty="0"/>
              <a:t> N 73</a:t>
            </a:r>
            <a:r>
              <a:rPr lang="en-US" sz="2800" baseline="30000" dirty="0"/>
              <a:t>0</a:t>
            </a:r>
            <a:r>
              <a:rPr lang="en-US" sz="2800" dirty="0"/>
              <a:t> 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3" descr="pg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463" y="200025"/>
            <a:ext cx="8093075" cy="645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 descr="pg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463" y="200025"/>
            <a:ext cx="8093075" cy="645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Rectangle 8"/>
          <p:cNvSpPr>
            <a:spLocks noChangeArrowheads="1"/>
          </p:cNvSpPr>
          <p:nvPr/>
        </p:nvSpPr>
        <p:spPr bwMode="auto">
          <a:xfrm>
            <a:off x="8458200" y="3200400"/>
            <a:ext cx="381000" cy="3657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4" name="Line 4"/>
          <p:cNvSpPr>
            <a:spLocks noChangeShapeType="1"/>
          </p:cNvSpPr>
          <p:nvPr/>
        </p:nvSpPr>
        <p:spPr bwMode="auto">
          <a:xfrm>
            <a:off x="381000" y="4038600"/>
            <a:ext cx="8458200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05" name="Line 5"/>
          <p:cNvSpPr>
            <a:spLocks noChangeShapeType="1"/>
          </p:cNvSpPr>
          <p:nvPr/>
        </p:nvSpPr>
        <p:spPr bwMode="auto">
          <a:xfrm>
            <a:off x="381000" y="2819400"/>
            <a:ext cx="8458200" cy="762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 flipV="1">
            <a:off x="457200" y="1647825"/>
            <a:ext cx="8229600" cy="28575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 flipH="1">
            <a:off x="457200" y="457200"/>
            <a:ext cx="8153400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0" name="WordArt 10"/>
          <p:cNvSpPr>
            <a:spLocks noChangeArrowheads="1" noChangeShapeType="1" noTextEdit="1"/>
          </p:cNvSpPr>
          <p:nvPr/>
        </p:nvSpPr>
        <p:spPr bwMode="auto">
          <a:xfrm>
            <a:off x="8305800" y="3886200"/>
            <a:ext cx="661988" cy="244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42°N</a:t>
            </a:r>
          </a:p>
        </p:txBody>
      </p:sp>
      <p:sp>
        <p:nvSpPr>
          <p:cNvPr id="25611" name="WordArt 11"/>
          <p:cNvSpPr>
            <a:spLocks noChangeArrowheads="1" noChangeShapeType="1" noTextEdit="1"/>
          </p:cNvSpPr>
          <p:nvPr/>
        </p:nvSpPr>
        <p:spPr bwMode="auto">
          <a:xfrm>
            <a:off x="8305800" y="2743200"/>
            <a:ext cx="661988" cy="244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43°N</a:t>
            </a:r>
          </a:p>
        </p:txBody>
      </p:sp>
      <p:sp>
        <p:nvSpPr>
          <p:cNvPr id="25612" name="WordArt 12"/>
          <p:cNvSpPr>
            <a:spLocks noChangeArrowheads="1" noChangeShapeType="1" noTextEdit="1"/>
          </p:cNvSpPr>
          <p:nvPr/>
        </p:nvSpPr>
        <p:spPr bwMode="auto">
          <a:xfrm>
            <a:off x="8229600" y="1447800"/>
            <a:ext cx="661988" cy="244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44°N</a:t>
            </a:r>
          </a:p>
        </p:txBody>
      </p:sp>
      <p:sp>
        <p:nvSpPr>
          <p:cNvPr id="25613" name="WordArt 13"/>
          <p:cNvSpPr>
            <a:spLocks noChangeArrowheads="1" noChangeShapeType="1" noTextEdit="1"/>
          </p:cNvSpPr>
          <p:nvPr/>
        </p:nvSpPr>
        <p:spPr bwMode="auto">
          <a:xfrm>
            <a:off x="8229600" y="304800"/>
            <a:ext cx="661988" cy="244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45°N</a:t>
            </a:r>
          </a:p>
        </p:txBody>
      </p:sp>
      <p:sp>
        <p:nvSpPr>
          <p:cNvPr id="25614" name="Line 14"/>
          <p:cNvSpPr>
            <a:spLocks noChangeShapeType="1"/>
          </p:cNvSpPr>
          <p:nvPr/>
        </p:nvSpPr>
        <p:spPr bwMode="auto">
          <a:xfrm flipH="1" flipV="1">
            <a:off x="7086600" y="0"/>
            <a:ext cx="228600" cy="64770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5" name="Line 15"/>
          <p:cNvSpPr>
            <a:spLocks noChangeShapeType="1"/>
          </p:cNvSpPr>
          <p:nvPr/>
        </p:nvSpPr>
        <p:spPr bwMode="auto">
          <a:xfrm flipH="1" flipV="1">
            <a:off x="6248400" y="0"/>
            <a:ext cx="152400" cy="64770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7" name="Rectangle 16"/>
          <p:cNvSpPr>
            <a:spLocks noChangeArrowheads="1"/>
          </p:cNvSpPr>
          <p:nvPr/>
        </p:nvSpPr>
        <p:spPr bwMode="auto">
          <a:xfrm>
            <a:off x="533400" y="4495800"/>
            <a:ext cx="4800600" cy="2133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8" name="Rectangle 17"/>
          <p:cNvSpPr>
            <a:spLocks noChangeArrowheads="1"/>
          </p:cNvSpPr>
          <p:nvPr/>
        </p:nvSpPr>
        <p:spPr bwMode="auto">
          <a:xfrm>
            <a:off x="5257800" y="4876800"/>
            <a:ext cx="304800" cy="1752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8" name="Line 18"/>
          <p:cNvSpPr>
            <a:spLocks noChangeShapeType="1"/>
          </p:cNvSpPr>
          <p:nvPr/>
        </p:nvSpPr>
        <p:spPr bwMode="auto">
          <a:xfrm flipH="1" flipV="1">
            <a:off x="5410200" y="0"/>
            <a:ext cx="76200" cy="64770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9" name="Line 19"/>
          <p:cNvSpPr>
            <a:spLocks noChangeShapeType="1"/>
          </p:cNvSpPr>
          <p:nvPr/>
        </p:nvSpPr>
        <p:spPr bwMode="auto">
          <a:xfrm flipH="1" flipV="1">
            <a:off x="4572000" y="0"/>
            <a:ext cx="76200" cy="64008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20" name="Line 20"/>
          <p:cNvSpPr>
            <a:spLocks noChangeShapeType="1"/>
          </p:cNvSpPr>
          <p:nvPr/>
        </p:nvSpPr>
        <p:spPr bwMode="auto">
          <a:xfrm flipH="1" flipV="1">
            <a:off x="3733800" y="0"/>
            <a:ext cx="0" cy="63246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21" name="Line 21"/>
          <p:cNvSpPr>
            <a:spLocks noChangeShapeType="1"/>
          </p:cNvSpPr>
          <p:nvPr/>
        </p:nvSpPr>
        <p:spPr bwMode="auto">
          <a:xfrm flipV="1">
            <a:off x="2862263" y="0"/>
            <a:ext cx="33337" cy="63246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22" name="Line 22"/>
          <p:cNvSpPr>
            <a:spLocks noChangeShapeType="1"/>
          </p:cNvSpPr>
          <p:nvPr/>
        </p:nvSpPr>
        <p:spPr bwMode="auto">
          <a:xfrm flipV="1">
            <a:off x="1981200" y="0"/>
            <a:ext cx="0" cy="63246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23" name="WordArt 23"/>
          <p:cNvSpPr>
            <a:spLocks noChangeArrowheads="1" noChangeShapeType="1" noTextEdit="1"/>
          </p:cNvSpPr>
          <p:nvPr/>
        </p:nvSpPr>
        <p:spPr bwMode="auto">
          <a:xfrm>
            <a:off x="7010400" y="6248400"/>
            <a:ext cx="661988" cy="244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73°W</a:t>
            </a:r>
          </a:p>
        </p:txBody>
      </p:sp>
      <p:sp>
        <p:nvSpPr>
          <p:cNvPr id="25624" name="WordArt 24"/>
          <p:cNvSpPr>
            <a:spLocks noChangeArrowheads="1" noChangeShapeType="1" noTextEdit="1"/>
          </p:cNvSpPr>
          <p:nvPr/>
        </p:nvSpPr>
        <p:spPr bwMode="auto">
          <a:xfrm>
            <a:off x="6096000" y="6248400"/>
            <a:ext cx="661988" cy="244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74°W</a:t>
            </a:r>
          </a:p>
        </p:txBody>
      </p:sp>
      <p:sp>
        <p:nvSpPr>
          <p:cNvPr id="25625" name="WordArt 25"/>
          <p:cNvSpPr>
            <a:spLocks noChangeArrowheads="1" noChangeShapeType="1" noTextEdit="1"/>
          </p:cNvSpPr>
          <p:nvPr/>
        </p:nvSpPr>
        <p:spPr bwMode="auto">
          <a:xfrm>
            <a:off x="5257800" y="6248400"/>
            <a:ext cx="661988" cy="244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75°W</a:t>
            </a:r>
          </a:p>
        </p:txBody>
      </p:sp>
      <p:sp>
        <p:nvSpPr>
          <p:cNvPr id="25626" name="WordArt 26"/>
          <p:cNvSpPr>
            <a:spLocks noChangeArrowheads="1" noChangeShapeType="1" noTextEdit="1"/>
          </p:cNvSpPr>
          <p:nvPr/>
        </p:nvSpPr>
        <p:spPr bwMode="auto">
          <a:xfrm>
            <a:off x="4419600" y="6248400"/>
            <a:ext cx="661988" cy="244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76°W</a:t>
            </a:r>
          </a:p>
        </p:txBody>
      </p:sp>
      <p:sp>
        <p:nvSpPr>
          <p:cNvPr id="25627" name="WordArt 27"/>
          <p:cNvSpPr>
            <a:spLocks noChangeArrowheads="1" noChangeShapeType="1" noTextEdit="1"/>
          </p:cNvSpPr>
          <p:nvPr/>
        </p:nvSpPr>
        <p:spPr bwMode="auto">
          <a:xfrm>
            <a:off x="3352800" y="6248400"/>
            <a:ext cx="661988" cy="244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77°W</a:t>
            </a:r>
          </a:p>
        </p:txBody>
      </p:sp>
      <p:sp>
        <p:nvSpPr>
          <p:cNvPr id="25628" name="WordArt 28"/>
          <p:cNvSpPr>
            <a:spLocks noChangeArrowheads="1" noChangeShapeType="1" noTextEdit="1"/>
          </p:cNvSpPr>
          <p:nvPr/>
        </p:nvSpPr>
        <p:spPr bwMode="auto">
          <a:xfrm>
            <a:off x="2590800" y="6248400"/>
            <a:ext cx="661988" cy="244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78°W</a:t>
            </a:r>
          </a:p>
        </p:txBody>
      </p:sp>
      <p:sp>
        <p:nvSpPr>
          <p:cNvPr id="25629" name="WordArt 29"/>
          <p:cNvSpPr>
            <a:spLocks noChangeArrowheads="1" noChangeShapeType="1" noTextEdit="1"/>
          </p:cNvSpPr>
          <p:nvPr/>
        </p:nvSpPr>
        <p:spPr bwMode="auto">
          <a:xfrm>
            <a:off x="1600200" y="6248400"/>
            <a:ext cx="661988" cy="244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79°W</a:t>
            </a:r>
          </a:p>
        </p:txBody>
      </p:sp>
      <p:sp>
        <p:nvSpPr>
          <p:cNvPr id="25603" name="Line 3"/>
          <p:cNvSpPr>
            <a:spLocks noChangeShapeType="1"/>
          </p:cNvSpPr>
          <p:nvPr/>
        </p:nvSpPr>
        <p:spPr bwMode="auto">
          <a:xfrm flipV="1">
            <a:off x="381000" y="5224463"/>
            <a:ext cx="8305800" cy="109537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09" name="WordArt 9"/>
          <p:cNvSpPr>
            <a:spLocks noChangeArrowheads="1" noChangeShapeType="1" noTextEdit="1"/>
          </p:cNvSpPr>
          <p:nvPr/>
        </p:nvSpPr>
        <p:spPr bwMode="auto">
          <a:xfrm>
            <a:off x="8305800" y="5029200"/>
            <a:ext cx="661988" cy="244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41°N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5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5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5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5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animBg="1"/>
      <p:bldP spid="25605" grpId="0" animBg="1"/>
      <p:bldP spid="25606" grpId="0" animBg="1"/>
      <p:bldP spid="25607" grpId="0" animBg="1"/>
      <p:bldP spid="25610" grpId="0" animBg="1"/>
      <p:bldP spid="25611" grpId="0" animBg="1"/>
      <p:bldP spid="25612" grpId="0" animBg="1"/>
      <p:bldP spid="25613" grpId="0" animBg="1"/>
      <p:bldP spid="25614" grpId="0" animBg="1"/>
      <p:bldP spid="25615" grpId="0" animBg="1"/>
      <p:bldP spid="25618" grpId="0" animBg="1"/>
      <p:bldP spid="25619" grpId="0" animBg="1"/>
      <p:bldP spid="25620" grpId="0" animBg="1"/>
      <p:bldP spid="25621" grpId="0" animBg="1"/>
      <p:bldP spid="25622" grpId="0" animBg="1"/>
      <p:bldP spid="25623" grpId="0" animBg="1"/>
      <p:bldP spid="25624" grpId="0" animBg="1"/>
      <p:bldP spid="25625" grpId="0" animBg="1"/>
      <p:bldP spid="25626" grpId="0" animBg="1"/>
      <p:bldP spid="25627" grpId="0" animBg="1"/>
      <p:bldP spid="25628" grpId="0" animBg="1"/>
      <p:bldP spid="25629" grpId="0" animBg="1"/>
      <p:bldP spid="25603" grpId="0" animBg="1"/>
      <p:bldP spid="2560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lat long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228600"/>
            <a:ext cx="7600950" cy="642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Line 3"/>
          <p:cNvSpPr>
            <a:spLocks noChangeShapeType="1"/>
          </p:cNvSpPr>
          <p:nvPr/>
        </p:nvSpPr>
        <p:spPr bwMode="auto">
          <a:xfrm flipH="1">
            <a:off x="5029200" y="3581400"/>
            <a:ext cx="12192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6234113" y="604838"/>
            <a:ext cx="2530475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/>
              <a:t>This mark that separates the one degree spread in half is 30 minutes!</a:t>
            </a:r>
          </a:p>
          <a:p>
            <a:endParaRPr lang="en-US" altLang="en-US"/>
          </a:p>
          <a:p>
            <a:endParaRPr lang="en-US" altLang="en-US" sz="2800">
              <a:solidFill>
                <a:srgbClr val="FF3300"/>
              </a:solidFill>
            </a:endParaRPr>
          </a:p>
          <a:p>
            <a:endParaRPr lang="en-US" altLang="en-US" sz="2800">
              <a:solidFill>
                <a:srgbClr val="FF3300"/>
              </a:solidFill>
            </a:endParaRPr>
          </a:p>
          <a:p>
            <a:r>
              <a:rPr lang="en-US" altLang="en-US" sz="3200">
                <a:solidFill>
                  <a:srgbClr val="FF3300"/>
                </a:solidFill>
              </a:rPr>
              <a:t>42</a:t>
            </a:r>
            <a:r>
              <a:rPr lang="en-US" altLang="en-US" sz="3200" baseline="30000">
                <a:solidFill>
                  <a:srgbClr val="FF3300"/>
                </a:solidFill>
              </a:rPr>
              <a:t>o</a:t>
            </a:r>
            <a:r>
              <a:rPr lang="en-US" altLang="en-US" sz="3200">
                <a:solidFill>
                  <a:srgbClr val="FF3300"/>
                </a:solidFill>
              </a:rPr>
              <a:t> 30’</a:t>
            </a:r>
            <a:r>
              <a:rPr lang="en-US" altLang="en-US" sz="2800">
                <a:solidFill>
                  <a:srgbClr val="FF3300"/>
                </a:solidFill>
              </a:rPr>
              <a:t> </a:t>
            </a:r>
          </a:p>
          <a:p>
            <a:endParaRPr lang="en-US" altLang="en-US" sz="2800">
              <a:solidFill>
                <a:srgbClr val="FF3300"/>
              </a:solidFill>
            </a:endParaRPr>
          </a:p>
          <a:p>
            <a:r>
              <a:rPr lang="en-US" altLang="en-US"/>
              <a:t>You would say:</a:t>
            </a:r>
          </a:p>
          <a:p>
            <a:r>
              <a:rPr lang="en-US" altLang="en-US">
                <a:solidFill>
                  <a:srgbClr val="FF3300"/>
                </a:solidFill>
              </a:rPr>
              <a:t>“forty two degrees, thirty minutes”</a:t>
            </a:r>
          </a:p>
        </p:txBody>
      </p:sp>
      <p:sp>
        <p:nvSpPr>
          <p:cNvPr id="27652" name="Text Box 15"/>
          <p:cNvSpPr txBox="1">
            <a:spLocks noChangeArrowheads="1"/>
          </p:cNvSpPr>
          <p:nvPr/>
        </p:nvSpPr>
        <p:spPr bwMode="auto">
          <a:xfrm>
            <a:off x="6248400" y="2590800"/>
            <a:ext cx="1381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/>
              <a:t>degrees  minutes</a:t>
            </a:r>
          </a:p>
        </p:txBody>
      </p:sp>
      <p:sp>
        <p:nvSpPr>
          <p:cNvPr id="27653" name="Line 17"/>
          <p:cNvSpPr>
            <a:spLocks noChangeShapeType="1"/>
          </p:cNvSpPr>
          <p:nvPr/>
        </p:nvSpPr>
        <p:spPr bwMode="auto">
          <a:xfrm>
            <a:off x="6553200" y="2895600"/>
            <a:ext cx="152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54" name="Line 18"/>
          <p:cNvSpPr>
            <a:spLocks noChangeShapeType="1"/>
          </p:cNvSpPr>
          <p:nvPr/>
        </p:nvSpPr>
        <p:spPr bwMode="auto">
          <a:xfrm>
            <a:off x="7239000" y="2895600"/>
            <a:ext cx="76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6404" name="Picture 20" descr="norpro-60-minute-timer-1470-nopro-cooking-timers-kitchen-appliances-norprowebstorecom-clip-150x15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752600"/>
            <a:ext cx="3014663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05" name="Text Box 21"/>
          <p:cNvSpPr txBox="1">
            <a:spLocks noChangeArrowheads="1"/>
          </p:cNvSpPr>
          <p:nvPr/>
        </p:nvSpPr>
        <p:spPr bwMode="auto">
          <a:xfrm>
            <a:off x="365125" y="1031875"/>
            <a:ext cx="21050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/>
              <a:t>Think of 1 hour</a:t>
            </a:r>
          </a:p>
          <a:p>
            <a:r>
              <a:rPr lang="en-US" altLang="en-US"/>
              <a:t>as 1 degree.</a:t>
            </a:r>
          </a:p>
        </p:txBody>
      </p:sp>
      <p:sp>
        <p:nvSpPr>
          <p:cNvPr id="16407" name="Line 23"/>
          <p:cNvSpPr>
            <a:spLocks noChangeShapeType="1"/>
          </p:cNvSpPr>
          <p:nvPr/>
        </p:nvSpPr>
        <p:spPr bwMode="auto">
          <a:xfrm flipV="1">
            <a:off x="1752600" y="44196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08" name="Text Box 24"/>
          <p:cNvSpPr txBox="1">
            <a:spLocks noChangeArrowheads="1"/>
          </p:cNvSpPr>
          <p:nvPr/>
        </p:nvSpPr>
        <p:spPr bwMode="auto">
          <a:xfrm>
            <a:off x="746125" y="5375275"/>
            <a:ext cx="2366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/>
              <a:t>30 minutes would</a:t>
            </a:r>
          </a:p>
          <a:p>
            <a:r>
              <a:rPr lang="en-US" altLang="en-US"/>
              <a:t>be half way!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5" grpId="0"/>
      <p:bldP spid="16407" grpId="0" animBg="1"/>
      <p:bldP spid="1640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7" descr="lat long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217488"/>
            <a:ext cx="8286750" cy="642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Oval 8"/>
          <p:cNvSpPr>
            <a:spLocks noChangeArrowheads="1"/>
          </p:cNvSpPr>
          <p:nvPr/>
        </p:nvSpPr>
        <p:spPr bwMode="auto">
          <a:xfrm>
            <a:off x="1981200" y="3733800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3" name="Line 9"/>
          <p:cNvSpPr>
            <a:spLocks noChangeShapeType="1"/>
          </p:cNvSpPr>
          <p:nvPr/>
        </p:nvSpPr>
        <p:spPr bwMode="auto">
          <a:xfrm>
            <a:off x="2667000" y="3886200"/>
            <a:ext cx="5638800" cy="0"/>
          </a:xfrm>
          <a:prstGeom prst="line">
            <a:avLst/>
          </a:prstGeom>
          <a:noFill/>
          <a:ln w="50800">
            <a:solidFill>
              <a:srgbClr val="333399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4" name="Line 10"/>
          <p:cNvSpPr>
            <a:spLocks noChangeShapeType="1"/>
          </p:cNvSpPr>
          <p:nvPr/>
        </p:nvSpPr>
        <p:spPr bwMode="auto">
          <a:xfrm flipV="1">
            <a:off x="2133600" y="3962400"/>
            <a:ext cx="0" cy="1295400"/>
          </a:xfrm>
          <a:prstGeom prst="line">
            <a:avLst/>
          </a:prstGeom>
          <a:noFill/>
          <a:ln w="50800">
            <a:solidFill>
              <a:srgbClr val="333399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77" name="AutoShape 11"/>
          <p:cNvSpPr>
            <a:spLocks noChangeArrowheads="1"/>
          </p:cNvSpPr>
          <p:nvPr/>
        </p:nvSpPr>
        <p:spPr bwMode="auto">
          <a:xfrm>
            <a:off x="1905000" y="5029200"/>
            <a:ext cx="457200" cy="990600"/>
          </a:xfrm>
          <a:prstGeom prst="upArrow">
            <a:avLst>
              <a:gd name="adj1" fmla="val 50000"/>
              <a:gd name="adj2" fmla="val 54167"/>
            </a:avLst>
          </a:prstGeom>
          <a:solidFill>
            <a:srgbClr val="FFFF00"/>
          </a:solidFill>
          <a:ln w="412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8" name="WordArt 12"/>
          <p:cNvSpPr>
            <a:spLocks noChangeArrowheads="1" noChangeShapeType="1" noTextEdit="1"/>
          </p:cNvSpPr>
          <p:nvPr/>
        </p:nvSpPr>
        <p:spPr bwMode="auto">
          <a:xfrm>
            <a:off x="2514600" y="5181600"/>
            <a:ext cx="381000" cy="6858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Times New Roman"/>
                <a:cs typeface="Times New Roman"/>
              </a:rPr>
              <a:t>?</a:t>
            </a:r>
          </a:p>
        </p:txBody>
      </p:sp>
      <p:sp>
        <p:nvSpPr>
          <p:cNvPr id="28679" name="Rectangle 16"/>
          <p:cNvSpPr>
            <a:spLocks noChangeArrowheads="1"/>
          </p:cNvSpPr>
          <p:nvPr/>
        </p:nvSpPr>
        <p:spPr bwMode="auto">
          <a:xfrm>
            <a:off x="8382000" y="4038600"/>
            <a:ext cx="762000" cy="2057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0" name="Rectangle 17"/>
          <p:cNvSpPr>
            <a:spLocks noChangeArrowheads="1"/>
          </p:cNvSpPr>
          <p:nvPr/>
        </p:nvSpPr>
        <p:spPr bwMode="auto">
          <a:xfrm>
            <a:off x="8458200" y="3048000"/>
            <a:ext cx="304800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1" name="AutoShape 15"/>
          <p:cNvSpPr>
            <a:spLocks noChangeArrowheads="1"/>
          </p:cNvSpPr>
          <p:nvPr/>
        </p:nvSpPr>
        <p:spPr bwMode="auto">
          <a:xfrm>
            <a:off x="7772400" y="3657600"/>
            <a:ext cx="762000" cy="457200"/>
          </a:xfrm>
          <a:prstGeom prst="leftArrow">
            <a:avLst>
              <a:gd name="adj1" fmla="val 50000"/>
              <a:gd name="adj2" fmla="val 41667"/>
            </a:avLst>
          </a:prstGeom>
          <a:solidFill>
            <a:srgbClr val="FFFF00"/>
          </a:solidFill>
          <a:ln w="412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2" name="WordArt 13"/>
          <p:cNvSpPr>
            <a:spLocks noChangeArrowheads="1" noChangeShapeType="1" noTextEdit="1"/>
          </p:cNvSpPr>
          <p:nvPr/>
        </p:nvSpPr>
        <p:spPr bwMode="auto">
          <a:xfrm>
            <a:off x="8305800" y="4191000"/>
            <a:ext cx="457200" cy="10668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Times New Roman"/>
                <a:cs typeface="Times New Roman"/>
              </a:rPr>
              <a:t>?</a:t>
            </a:r>
          </a:p>
        </p:txBody>
      </p:sp>
      <p:sp>
        <p:nvSpPr>
          <p:cNvPr id="28683" name="WordArt 19"/>
          <p:cNvSpPr>
            <a:spLocks noChangeArrowheads="1" noChangeShapeType="1" noTextEdit="1"/>
          </p:cNvSpPr>
          <p:nvPr/>
        </p:nvSpPr>
        <p:spPr bwMode="auto">
          <a:xfrm>
            <a:off x="457200" y="6019800"/>
            <a:ext cx="83058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Record your answer on scrap paper.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3" grpId="0" animBg="1"/>
      <p:bldP spid="215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WordArt 2"/>
          <p:cNvSpPr>
            <a:spLocks noChangeArrowheads="1" noChangeShapeType="1" noTextEdit="1"/>
          </p:cNvSpPr>
          <p:nvPr/>
        </p:nvSpPr>
        <p:spPr bwMode="auto">
          <a:xfrm>
            <a:off x="914400" y="609600"/>
            <a:ext cx="7543800" cy="13858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808080"/>
                  </a:outerShdw>
                </a:effectLst>
                <a:latin typeface="Arial Black"/>
              </a:rPr>
              <a:t>Is your answer...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1219200" y="2895600"/>
            <a:ext cx="7162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5400"/>
              <a:t>42</a:t>
            </a:r>
            <a:r>
              <a:rPr lang="en-US" altLang="en-US" sz="5400" baseline="30000"/>
              <a:t>o</a:t>
            </a:r>
            <a:r>
              <a:rPr lang="en-US" altLang="en-US" sz="5400"/>
              <a:t> 20’ N		76</a:t>
            </a:r>
            <a:r>
              <a:rPr lang="en-US" altLang="en-US" sz="5400" baseline="30000"/>
              <a:t>o </a:t>
            </a:r>
            <a:r>
              <a:rPr lang="en-US" altLang="en-US" sz="5400"/>
              <a:t>30’ W</a:t>
            </a:r>
          </a:p>
        </p:txBody>
      </p:sp>
      <p:sp>
        <p:nvSpPr>
          <p:cNvPr id="22532" name="WordArt 4"/>
          <p:cNvSpPr>
            <a:spLocks noChangeArrowheads="1" noChangeShapeType="1" noTextEdit="1"/>
          </p:cNvSpPr>
          <p:nvPr/>
        </p:nvSpPr>
        <p:spPr bwMode="auto">
          <a:xfrm>
            <a:off x="3657600" y="4114800"/>
            <a:ext cx="1981200" cy="213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61380"/>
              </a:avLst>
            </a:prstTxWarp>
          </a:bodyPr>
          <a:lstStyle/>
          <a:p>
            <a:pPr algn="ctr"/>
            <a:r>
              <a:rPr lang="en-U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808080"/>
                  </a:outerShdw>
                </a:effectLst>
                <a:latin typeface="Arial Black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autoUpdateAnimBg="0"/>
      <p:bldP spid="2253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814B5-0B10-46D7-876C-49C906885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49"/>
            <a:ext cx="2795588" cy="1560513"/>
          </a:xfrm>
        </p:spPr>
        <p:txBody>
          <a:bodyPr/>
          <a:lstStyle/>
          <a:p>
            <a:pPr algn="ctr"/>
            <a:r>
              <a:rPr lang="en-US" sz="4400" dirty="0"/>
              <a:t>Earth’s </a:t>
            </a:r>
            <a:br>
              <a:rPr lang="en-US" sz="4400" dirty="0"/>
            </a:br>
            <a:r>
              <a:rPr lang="en-US" sz="4400" dirty="0"/>
              <a:t>Rotation</a:t>
            </a:r>
          </a:p>
        </p:txBody>
      </p:sp>
      <p:pic>
        <p:nvPicPr>
          <p:cNvPr id="6" name="Content Placeholder 5" descr="A picture containing helmet, headdress, clothing&#10;&#10;Description automatically generated">
            <a:extLst>
              <a:ext uri="{FF2B5EF4-FFF2-40B4-BE49-F238E27FC236}">
                <a16:creationId xmlns:a16="http://schemas.microsoft.com/office/drawing/2014/main" id="{76FEA098-E6CC-4A58-AAB8-84A03BE037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5050" y="351393"/>
            <a:ext cx="5111750" cy="5696427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43664E-380D-4E54-A655-297BA814C0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0500" y="2400299"/>
            <a:ext cx="3275013" cy="3725863"/>
          </a:xfrm>
        </p:spPr>
        <p:txBody>
          <a:bodyPr/>
          <a:lstStyle/>
          <a:p>
            <a:pPr lvl="0"/>
            <a:r>
              <a:rPr lang="en-US" sz="2800" dirty="0">
                <a:solidFill>
                  <a:prstClr val="black"/>
                </a:solidFill>
              </a:rPr>
              <a:t>Earth rotates counter-clockwise. </a:t>
            </a:r>
          </a:p>
          <a:p>
            <a:pPr lvl="0"/>
            <a:endParaRPr lang="en-US" sz="2800" dirty="0">
              <a:solidFill>
                <a:prstClr val="black"/>
              </a:solidFill>
            </a:endParaRPr>
          </a:p>
          <a:p>
            <a:pPr lvl="0"/>
            <a:r>
              <a:rPr lang="en-US" sz="2800" dirty="0">
                <a:solidFill>
                  <a:prstClr val="black"/>
                </a:solidFill>
              </a:rPr>
              <a:t>Sun rises in the East and sets in the West.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4539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>
          <a:xfrm>
            <a:off x="1366837" y="613349"/>
            <a:ext cx="5715000" cy="746125"/>
          </a:xfrm>
        </p:spPr>
        <p:txBody>
          <a:bodyPr/>
          <a:lstStyle/>
          <a:p>
            <a:pPr algn="ctr"/>
            <a:r>
              <a:rPr lang="en-US" sz="4000" b="1" dirty="0"/>
              <a:t>Longitude / Time Zones</a:t>
            </a:r>
          </a:p>
        </p:txBody>
      </p:sp>
      <p:sp>
        <p:nvSpPr>
          <p:cNvPr id="30723" name="Rectangle 3"/>
          <p:cNvSpPr>
            <a:spLocks noGrp="1"/>
          </p:cNvSpPr>
          <p:nvPr>
            <p:ph type="body" sz="half" idx="2"/>
          </p:nvPr>
        </p:nvSpPr>
        <p:spPr>
          <a:xfrm>
            <a:off x="161925" y="2316162"/>
            <a:ext cx="3413125" cy="2352675"/>
          </a:xfrm>
        </p:spPr>
        <p:txBody>
          <a:bodyPr>
            <a:normAutofit/>
          </a:bodyPr>
          <a:lstStyle/>
          <a:p>
            <a:pPr lvl="0"/>
            <a:r>
              <a:rPr lang="en-US" sz="2000" dirty="0"/>
              <a:t>Earth rotates 360</a:t>
            </a:r>
            <a:r>
              <a:rPr lang="en-US" sz="2000" baseline="30000" dirty="0">
                <a:solidFill>
                  <a:prstClr val="black"/>
                </a:solidFill>
              </a:rPr>
              <a:t>0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/>
              <a:t>in 24 </a:t>
            </a:r>
            <a:r>
              <a:rPr lang="en-US" sz="2000" dirty="0" err="1"/>
              <a:t>hrs</a:t>
            </a:r>
            <a:endParaRPr lang="en-US" sz="2000" dirty="0"/>
          </a:p>
          <a:p>
            <a:pPr>
              <a:buFont typeface="Arial" charset="0"/>
              <a:buNone/>
            </a:pPr>
            <a:endParaRPr lang="en-US" sz="2000" dirty="0"/>
          </a:p>
          <a:p>
            <a:r>
              <a:rPr lang="en-US" sz="2000" dirty="0"/>
              <a:t>So, 360</a:t>
            </a:r>
            <a:r>
              <a:rPr lang="en-US" sz="2000" baseline="30000" dirty="0"/>
              <a:t>0</a:t>
            </a:r>
            <a:r>
              <a:rPr lang="en-US" sz="2000" dirty="0"/>
              <a:t> ÷ 24 = </a:t>
            </a:r>
            <a:r>
              <a:rPr lang="en-US" sz="2000" b="1" dirty="0"/>
              <a:t>15</a:t>
            </a:r>
            <a:r>
              <a:rPr lang="en-US" sz="2000" b="1" baseline="30000" dirty="0">
                <a:solidFill>
                  <a:prstClr val="black"/>
                </a:solidFill>
              </a:rPr>
              <a:t>0</a:t>
            </a:r>
            <a:r>
              <a:rPr lang="en-US" sz="2000" b="1" dirty="0">
                <a:solidFill>
                  <a:prstClr val="black"/>
                </a:solidFill>
              </a:rPr>
              <a:t> / </a:t>
            </a:r>
            <a:r>
              <a:rPr lang="en-US" sz="2000" b="1" dirty="0" err="1">
                <a:solidFill>
                  <a:prstClr val="black"/>
                </a:solidFill>
              </a:rPr>
              <a:t>hr</a:t>
            </a:r>
            <a:endParaRPr lang="en-US" sz="2000" b="1" dirty="0">
              <a:solidFill>
                <a:prstClr val="black"/>
              </a:solidFill>
            </a:endParaRPr>
          </a:p>
          <a:p>
            <a:endParaRPr lang="en-US" sz="2000" dirty="0"/>
          </a:p>
          <a:p>
            <a:pPr lvl="0"/>
            <a:r>
              <a:rPr lang="en-US" sz="2000" dirty="0"/>
              <a:t>24 time zones (1 </a:t>
            </a:r>
            <a:r>
              <a:rPr lang="en-US" sz="2000" dirty="0" err="1"/>
              <a:t>hr</a:t>
            </a:r>
            <a:r>
              <a:rPr lang="en-US" sz="2000" dirty="0"/>
              <a:t> each) 15</a:t>
            </a:r>
            <a:r>
              <a:rPr lang="en-US" sz="2000" baseline="30000" dirty="0">
                <a:solidFill>
                  <a:prstClr val="black"/>
                </a:solidFill>
              </a:rPr>
              <a:t>0</a:t>
            </a:r>
            <a:r>
              <a:rPr lang="en-US" sz="2000" dirty="0">
                <a:solidFill>
                  <a:prstClr val="black"/>
                </a:solidFill>
              </a:rPr>
              <a:t> apart</a:t>
            </a:r>
            <a:r>
              <a:rPr lang="en-US" sz="2000" dirty="0"/>
              <a:t> </a:t>
            </a:r>
          </a:p>
          <a:p>
            <a:pPr>
              <a:buFont typeface="Arial" charset="0"/>
              <a:buNone/>
            </a:pPr>
            <a:endParaRPr lang="en-US" sz="2800" dirty="0"/>
          </a:p>
        </p:txBody>
      </p:sp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4508500" y="3365500"/>
          <a:ext cx="127000" cy="12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6720" imgH="126720" progId="Equation.3">
                  <p:embed/>
                </p:oleObj>
              </mc:Choice>
              <mc:Fallback>
                <p:oleObj name="Equation" r:id="rId2" imgW="126720" imgH="126720" progId="Equation.3">
                  <p:embed/>
                  <p:pic>
                    <p:nvPicPr>
                      <p:cNvPr id="3072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8500" y="3365500"/>
                        <a:ext cx="127000" cy="12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Content Placeholder 8" descr="A close up of a map&#10;&#10;Description automatically generated">
            <a:extLst>
              <a:ext uri="{FF2B5EF4-FFF2-40B4-BE49-F238E27FC236}">
                <a16:creationId xmlns:a16="http://schemas.microsoft.com/office/drawing/2014/main" id="{D3C8CD64-2823-4CD5-A763-FEEF79D2CD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684588" y="1928373"/>
            <a:ext cx="5111750" cy="3128254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3" name="Picture 5" descr="time_zone_map_big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965200"/>
            <a:ext cx="8229600" cy="4468813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A5BE26-52D1-4EC2-A422-2BEB02DEDC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2641" y="643467"/>
            <a:ext cx="725871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1966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7"/>
            <a:ext cx="3249230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9A51D0-C64F-4DBD-AF9B-39D7189AB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77" y="1495429"/>
            <a:ext cx="2743200" cy="148589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4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Polaris and Latitude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5A3DB6-D928-41B5-8CDE-76E024B939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5677" y="4371978"/>
            <a:ext cx="2743200" cy="1324120"/>
          </a:xfrm>
        </p:spPr>
        <p:txBody>
          <a:bodyPr vert="horz" lIns="91440" tIns="45720" rIns="91440" bIns="45720" rtlCol="0">
            <a:normAutofit/>
          </a:bodyPr>
          <a:lstStyle/>
          <a:p>
            <a:pPr algn="ctr" defTabSz="914400"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Polaris (North Star) is directly over the North Pole.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3910267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C69D4FF-21A7-4D5B-93BE-03D0A148F2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5366" y="1417756"/>
            <a:ext cx="4915159" cy="4030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95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BC937FD-A137-44C3-B5DC-1D517EB95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Polaris doesn’t move during night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BC35BBD1-98CF-422E-8076-B92EB3A3F8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6045" y="1675227"/>
            <a:ext cx="7811909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8525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Content Placeholder 9" descr="A close up of a sign&#10;&#10;Description automatically generated">
            <a:extLst>
              <a:ext uri="{FF2B5EF4-FFF2-40B4-BE49-F238E27FC236}">
                <a16:creationId xmlns:a16="http://schemas.microsoft.com/office/drawing/2014/main" id="{F1677FAE-85C7-404F-9AAE-2A049987A3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955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030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487836" y="4255598"/>
            <a:ext cx="8176104" cy="1350712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5600" b="1"/>
              <a:t>Angle to Polaris = Latitude</a:t>
            </a:r>
          </a:p>
        </p:txBody>
      </p:sp>
      <p:pic>
        <p:nvPicPr>
          <p:cNvPr id="7" name="Content Placeholder 6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FFA34512-A029-403C-8DCE-3BF963C945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330" r="-2" b="-2"/>
          <a:stretch/>
        </p:blipFill>
        <p:spPr>
          <a:xfrm>
            <a:off x="2160270" y="815159"/>
            <a:ext cx="4823460" cy="2975436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picture containing sitting, black, table, sport&#10;&#10;Description automatically generated">
            <a:extLst>
              <a:ext uri="{FF2B5EF4-FFF2-40B4-BE49-F238E27FC236}">
                <a16:creationId xmlns:a16="http://schemas.microsoft.com/office/drawing/2014/main" id="{CA7D66CF-D51D-45C7-A532-F6C3DB16E14A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1646237" y="274638"/>
            <a:ext cx="5851525" cy="5851525"/>
          </a:xfrm>
        </p:spPr>
      </p:pic>
    </p:spTree>
    <p:extLst>
      <p:ext uri="{BB962C8B-B14F-4D97-AF65-F5344CB8AC3E}">
        <p14:creationId xmlns:p14="http://schemas.microsoft.com/office/powerpoint/2010/main" val="24974301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388</Words>
  <Application>Microsoft Office PowerPoint</Application>
  <PresentationFormat>On-screen Show (4:3)</PresentationFormat>
  <Paragraphs>87</Paragraphs>
  <Slides>24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Arial Black</vt:lpstr>
      <vt:lpstr>Calibri</vt:lpstr>
      <vt:lpstr>Impact</vt:lpstr>
      <vt:lpstr>Times New Roman</vt:lpstr>
      <vt:lpstr>Office Theme</vt:lpstr>
      <vt:lpstr>Equation</vt:lpstr>
      <vt:lpstr>Aim: How are latitude and longitude used to locate places on the Earth?</vt:lpstr>
      <vt:lpstr>PowerPoint Presentation</vt:lpstr>
      <vt:lpstr>PowerPoint Presentation</vt:lpstr>
      <vt:lpstr>Shape of Earth</vt:lpstr>
      <vt:lpstr>How Round?</vt:lpstr>
      <vt:lpstr>Latitude</vt:lpstr>
      <vt:lpstr>Longitude</vt:lpstr>
      <vt:lpstr>Latitude - Longitude</vt:lpstr>
      <vt:lpstr>There is nothing wrong  with this map!</vt:lpstr>
      <vt:lpstr>Keep in Mind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Earth’s  Rotation</vt:lpstr>
      <vt:lpstr>Longitude / Time Zones</vt:lpstr>
      <vt:lpstr>PowerPoint Presentation</vt:lpstr>
      <vt:lpstr>PowerPoint Presentation</vt:lpstr>
      <vt:lpstr>Polaris and Latitude</vt:lpstr>
      <vt:lpstr>Polaris doesn’t move during night</vt:lpstr>
      <vt:lpstr>PowerPoint Presentation</vt:lpstr>
      <vt:lpstr>Angle to Polaris = Latitude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Aim: How are latitude and longitude used to locate places on the Earth?</dc:title>
  <dc:creator>M F</dc:creator>
  <cp:lastModifiedBy>M F</cp:lastModifiedBy>
  <cp:revision>2</cp:revision>
  <dcterms:created xsi:type="dcterms:W3CDTF">2020-03-20T13:05:41Z</dcterms:created>
  <dcterms:modified xsi:type="dcterms:W3CDTF">2021-01-12T00:04:58Z</dcterms:modified>
</cp:coreProperties>
</file>