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89" r:id="rId2"/>
    <p:sldId id="263" r:id="rId3"/>
    <p:sldId id="264" r:id="rId4"/>
    <p:sldId id="288" r:id="rId5"/>
    <p:sldId id="267" r:id="rId6"/>
    <p:sldId id="268" r:id="rId7"/>
    <p:sldId id="269" r:id="rId8"/>
    <p:sldId id="271" r:id="rId9"/>
    <p:sldId id="272" r:id="rId10"/>
    <p:sldId id="273" r:id="rId11"/>
    <p:sldId id="274" r:id="rId12"/>
    <p:sldId id="276" r:id="rId13"/>
    <p:sldId id="287" r:id="rId14"/>
    <p:sldId id="282" r:id="rId15"/>
    <p:sldId id="283" r:id="rId16"/>
    <p:sldId id="284" r:id="rId17"/>
    <p:sldId id="285" r:id="rId18"/>
    <p:sldId id="286" r:id="rId19"/>
    <p:sldId id="290" r:id="rId20"/>
    <p:sldId id="303" r:id="rId21"/>
    <p:sldId id="304" r:id="rId22"/>
    <p:sldId id="296" r:id="rId2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120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E71C8C-C696-4C91-9D3E-FB3DFA505B1E}" type="doc">
      <dgm:prSet loTypeId="urn:microsoft.com/office/officeart/2005/8/layout/vList2" loCatId="list" qsTypeId="urn:microsoft.com/office/officeart/2005/8/quickstyle/simple2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E47BF251-13B0-4F74-8C16-A9AE4A797AC5}">
      <dgm:prSet/>
      <dgm:spPr/>
      <dgm:t>
        <a:bodyPr/>
        <a:lstStyle/>
        <a:p>
          <a:r>
            <a:rPr lang="en-US"/>
            <a:t>All human languages have the same grammatical building blocks, such as nouns and verbs, subjects and objects, negations and questions.</a:t>
          </a:r>
        </a:p>
      </dgm:t>
    </dgm:pt>
    <dgm:pt modelId="{DA93D5FB-8A47-4CCB-8FE0-437D0AF59913}" type="parTrans" cxnId="{96A4A8A6-48F6-40B0-A1E1-0FDABD64F3C1}">
      <dgm:prSet/>
      <dgm:spPr/>
      <dgm:t>
        <a:bodyPr/>
        <a:lstStyle/>
        <a:p>
          <a:endParaRPr lang="en-US"/>
        </a:p>
      </dgm:t>
    </dgm:pt>
    <dgm:pt modelId="{9CEC2177-071E-426D-92C7-07737D795399}" type="sibTrans" cxnId="{96A4A8A6-48F6-40B0-A1E1-0FDABD64F3C1}">
      <dgm:prSet/>
      <dgm:spPr/>
      <dgm:t>
        <a:bodyPr/>
        <a:lstStyle/>
        <a:p>
          <a:endParaRPr lang="en-US"/>
        </a:p>
      </dgm:t>
    </dgm:pt>
    <dgm:pt modelId="{D839597A-0428-40A1-8687-B1155321C231}">
      <dgm:prSet/>
      <dgm:spPr/>
      <dgm:t>
        <a:bodyPr/>
        <a:lstStyle/>
        <a:p>
          <a:r>
            <a:rPr lang="en-US"/>
            <a:t>We all start speaking mostly in nouns</a:t>
          </a:r>
        </a:p>
      </dgm:t>
    </dgm:pt>
    <dgm:pt modelId="{157613F7-900D-4EF1-BDE8-58668D761159}" type="parTrans" cxnId="{93AEC338-AFF4-44DD-950A-C57BA5BCC3E3}">
      <dgm:prSet/>
      <dgm:spPr/>
      <dgm:t>
        <a:bodyPr/>
        <a:lstStyle/>
        <a:p>
          <a:endParaRPr lang="en-US"/>
        </a:p>
      </dgm:t>
    </dgm:pt>
    <dgm:pt modelId="{7309B5E6-22C6-421C-A23D-341C45E3D993}" type="sibTrans" cxnId="{93AEC338-AFF4-44DD-950A-C57BA5BCC3E3}">
      <dgm:prSet/>
      <dgm:spPr/>
      <dgm:t>
        <a:bodyPr/>
        <a:lstStyle/>
        <a:p>
          <a:endParaRPr lang="en-US"/>
        </a:p>
      </dgm:t>
    </dgm:pt>
    <dgm:pt modelId="{E28E7900-DFA7-478F-BC06-F081364CC50A}">
      <dgm:prSet/>
      <dgm:spPr/>
      <dgm:t>
        <a:bodyPr/>
        <a:lstStyle/>
        <a:p>
          <a:r>
            <a:rPr lang="en-US"/>
            <a:t>We all follow language development stages</a:t>
          </a:r>
        </a:p>
      </dgm:t>
    </dgm:pt>
    <dgm:pt modelId="{54F32977-69A9-4C78-97D6-BD008C4AA96C}" type="parTrans" cxnId="{7493E34C-B3D8-4D16-8655-E7D7D769FB8C}">
      <dgm:prSet/>
      <dgm:spPr/>
      <dgm:t>
        <a:bodyPr/>
        <a:lstStyle/>
        <a:p>
          <a:endParaRPr lang="en-US"/>
        </a:p>
      </dgm:t>
    </dgm:pt>
    <dgm:pt modelId="{65CBE772-EC70-4CDC-87E3-E75F3A4FEB2B}" type="sibTrans" cxnId="{7493E34C-B3D8-4D16-8655-E7D7D769FB8C}">
      <dgm:prSet/>
      <dgm:spPr/>
      <dgm:t>
        <a:bodyPr/>
        <a:lstStyle/>
        <a:p>
          <a:endParaRPr lang="en-US"/>
        </a:p>
      </dgm:t>
    </dgm:pt>
    <dgm:pt modelId="{063D4F36-F213-4FD1-AA19-E1D222482249}" type="pres">
      <dgm:prSet presAssocID="{47E71C8C-C696-4C91-9D3E-FB3DFA505B1E}" presName="linear" presStyleCnt="0">
        <dgm:presLayoutVars>
          <dgm:animLvl val="lvl"/>
          <dgm:resizeHandles val="exact"/>
        </dgm:presLayoutVars>
      </dgm:prSet>
      <dgm:spPr/>
    </dgm:pt>
    <dgm:pt modelId="{3D56322F-7A97-4454-9928-45860F5E899D}" type="pres">
      <dgm:prSet presAssocID="{E47BF251-13B0-4F74-8C16-A9AE4A797AC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81F977E-2D8E-4935-971E-56E2140435E9}" type="pres">
      <dgm:prSet presAssocID="{9CEC2177-071E-426D-92C7-07737D795399}" presName="spacer" presStyleCnt="0"/>
      <dgm:spPr/>
    </dgm:pt>
    <dgm:pt modelId="{EBF56443-CC25-43BE-AAD5-86D13B34A6F9}" type="pres">
      <dgm:prSet presAssocID="{D839597A-0428-40A1-8687-B1155321C23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A0AA96E-5562-409F-B92B-9461BA493A15}" type="pres">
      <dgm:prSet presAssocID="{7309B5E6-22C6-421C-A23D-341C45E3D993}" presName="spacer" presStyleCnt="0"/>
      <dgm:spPr/>
    </dgm:pt>
    <dgm:pt modelId="{35DCB9BA-64CD-47A0-955B-EE69D2C36DA4}" type="pres">
      <dgm:prSet presAssocID="{E28E7900-DFA7-478F-BC06-F081364CC50A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93AEC338-AFF4-44DD-950A-C57BA5BCC3E3}" srcId="{47E71C8C-C696-4C91-9D3E-FB3DFA505B1E}" destId="{D839597A-0428-40A1-8687-B1155321C231}" srcOrd="1" destOrd="0" parTransId="{157613F7-900D-4EF1-BDE8-58668D761159}" sibTransId="{7309B5E6-22C6-421C-A23D-341C45E3D993}"/>
    <dgm:cxn modelId="{5720395C-0654-47B7-A209-C187C4E04248}" type="presOf" srcId="{D839597A-0428-40A1-8687-B1155321C231}" destId="{EBF56443-CC25-43BE-AAD5-86D13B34A6F9}" srcOrd="0" destOrd="0" presId="urn:microsoft.com/office/officeart/2005/8/layout/vList2"/>
    <dgm:cxn modelId="{0047604C-A6BF-4100-B246-4CB60C2441E3}" type="presOf" srcId="{E47BF251-13B0-4F74-8C16-A9AE4A797AC5}" destId="{3D56322F-7A97-4454-9928-45860F5E899D}" srcOrd="0" destOrd="0" presId="urn:microsoft.com/office/officeart/2005/8/layout/vList2"/>
    <dgm:cxn modelId="{7493E34C-B3D8-4D16-8655-E7D7D769FB8C}" srcId="{47E71C8C-C696-4C91-9D3E-FB3DFA505B1E}" destId="{E28E7900-DFA7-478F-BC06-F081364CC50A}" srcOrd="2" destOrd="0" parTransId="{54F32977-69A9-4C78-97D6-BD008C4AA96C}" sibTransId="{65CBE772-EC70-4CDC-87E3-E75F3A4FEB2B}"/>
    <dgm:cxn modelId="{E0052378-E1CA-438A-BFA8-A31D0A8AFF29}" type="presOf" srcId="{47E71C8C-C696-4C91-9D3E-FB3DFA505B1E}" destId="{063D4F36-F213-4FD1-AA19-E1D222482249}" srcOrd="0" destOrd="0" presId="urn:microsoft.com/office/officeart/2005/8/layout/vList2"/>
    <dgm:cxn modelId="{96A4A8A6-48F6-40B0-A1E1-0FDABD64F3C1}" srcId="{47E71C8C-C696-4C91-9D3E-FB3DFA505B1E}" destId="{E47BF251-13B0-4F74-8C16-A9AE4A797AC5}" srcOrd="0" destOrd="0" parTransId="{DA93D5FB-8A47-4CCB-8FE0-437D0AF59913}" sibTransId="{9CEC2177-071E-426D-92C7-07737D795399}"/>
    <dgm:cxn modelId="{72FEE5B9-3C0D-4E1D-BC61-CEA67CE2B92F}" type="presOf" srcId="{E28E7900-DFA7-478F-BC06-F081364CC50A}" destId="{35DCB9BA-64CD-47A0-955B-EE69D2C36DA4}" srcOrd="0" destOrd="0" presId="urn:microsoft.com/office/officeart/2005/8/layout/vList2"/>
    <dgm:cxn modelId="{28C4FA64-6544-412E-B9D0-CFE8F1656AE1}" type="presParOf" srcId="{063D4F36-F213-4FD1-AA19-E1D222482249}" destId="{3D56322F-7A97-4454-9928-45860F5E899D}" srcOrd="0" destOrd="0" presId="urn:microsoft.com/office/officeart/2005/8/layout/vList2"/>
    <dgm:cxn modelId="{832F15EC-78EC-41AC-81F9-DD8766111BDD}" type="presParOf" srcId="{063D4F36-F213-4FD1-AA19-E1D222482249}" destId="{381F977E-2D8E-4935-971E-56E2140435E9}" srcOrd="1" destOrd="0" presId="urn:microsoft.com/office/officeart/2005/8/layout/vList2"/>
    <dgm:cxn modelId="{F6E35225-F601-4427-8FFC-C96C192078F1}" type="presParOf" srcId="{063D4F36-F213-4FD1-AA19-E1D222482249}" destId="{EBF56443-CC25-43BE-AAD5-86D13B34A6F9}" srcOrd="2" destOrd="0" presId="urn:microsoft.com/office/officeart/2005/8/layout/vList2"/>
    <dgm:cxn modelId="{2466AE29-2FAA-4F3F-8667-2591B85B12C7}" type="presParOf" srcId="{063D4F36-F213-4FD1-AA19-E1D222482249}" destId="{FA0AA96E-5562-409F-B92B-9461BA493A15}" srcOrd="3" destOrd="0" presId="urn:microsoft.com/office/officeart/2005/8/layout/vList2"/>
    <dgm:cxn modelId="{69D9CEEE-EAD0-4DA9-8F26-A1F47BBB28F1}" type="presParOf" srcId="{063D4F36-F213-4FD1-AA19-E1D222482249}" destId="{35DCB9BA-64CD-47A0-955B-EE69D2C36DA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56322F-7A97-4454-9928-45860F5E899D}">
      <dsp:nvSpPr>
        <dsp:cNvPr id="0" name=""/>
        <dsp:cNvSpPr/>
      </dsp:nvSpPr>
      <dsp:spPr>
        <a:xfrm>
          <a:off x="0" y="503940"/>
          <a:ext cx="6492875" cy="131975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All human languages have the same grammatical building blocks, such as nouns and verbs, subjects and objects, negations and questions.</a:t>
          </a:r>
        </a:p>
      </dsp:txBody>
      <dsp:txXfrm>
        <a:off x="64425" y="568365"/>
        <a:ext cx="6364025" cy="1190909"/>
      </dsp:txXfrm>
    </dsp:sp>
    <dsp:sp modelId="{EBF56443-CC25-43BE-AAD5-86D13B34A6F9}">
      <dsp:nvSpPr>
        <dsp:cNvPr id="0" name=""/>
        <dsp:cNvSpPr/>
      </dsp:nvSpPr>
      <dsp:spPr>
        <a:xfrm>
          <a:off x="0" y="1892820"/>
          <a:ext cx="6492875" cy="1319759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We all start speaking mostly in nouns</a:t>
          </a:r>
        </a:p>
      </dsp:txBody>
      <dsp:txXfrm>
        <a:off x="64425" y="1957245"/>
        <a:ext cx="6364025" cy="1190909"/>
      </dsp:txXfrm>
    </dsp:sp>
    <dsp:sp modelId="{35DCB9BA-64CD-47A0-955B-EE69D2C36DA4}">
      <dsp:nvSpPr>
        <dsp:cNvPr id="0" name=""/>
        <dsp:cNvSpPr/>
      </dsp:nvSpPr>
      <dsp:spPr>
        <a:xfrm>
          <a:off x="0" y="3281700"/>
          <a:ext cx="6492875" cy="1319759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We all follow language development stages</a:t>
          </a:r>
        </a:p>
      </dsp:txBody>
      <dsp:txXfrm>
        <a:off x="64425" y="3346125"/>
        <a:ext cx="6364025" cy="11909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BDBD081-3FDA-455F-9ED0-5D01BBFC5A82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90B0BFC-3D53-4619-9DCC-829FC8EB8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166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EF4C63FC-340C-4050-81AB-60F080B71A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029719F3-EBEA-4D17-BD8B-A06C6B7760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E1120BA3-4F36-49C1-857C-2296EAAB51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F435A38A-059B-4E1B-911E-A8C198BBF2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OBJECTIVE 15| Discuss the value of thinking in images.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0996DC77-9E2F-4B7E-BAE8-712E24FDAC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0BA6BF2D-B0E2-441E-93C8-C63459F3C6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OBJECTIVE 11| Describe the basic structural units of language.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37A416C7-5B8E-4EDC-90BD-C83CA12062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BD31E7E1-58A7-4672-A46B-4DB17D8F39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D340821A-4750-4CE2-932D-BA7A223A6D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73F2049F-192F-4274-B891-0891937EA6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BBC5BA47-5DC7-42CC-A89D-87CB1D98F5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443E3082-F108-42C7-BB00-830767A6C3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56FD1D44-98E4-4BA5-90FA-95DED27C33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F06C1D41-511E-4D18-84C0-C295906D0B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0EA6F9B2-D53F-411A-BA10-04B42C12BB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EE08EEE9-F2BB-4BBC-82A1-2BC4BB9051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220FB20D-5A4A-4FF2-B250-11AE7F4F67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CA4DF505-10FE-4974-9CFC-155FCC90BC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A0698446-A8B3-4DE1-B164-AB99717E04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63C1D871-FF4D-4222-B148-B217638695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B7095CAD-371B-4C26-8AE4-369BEF9002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0970BBFA-CB7D-4B12-B236-95E90B2960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666F3083-E841-40B5-94AC-21E0491200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4C14B0A5-A98C-47DD-B072-68B9F500D9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4698B058-FAC6-43F4-AA0C-B5BC71D2FC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3B98610A-CD34-4B1D-B62C-9FCB41545C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349A1D83-4F04-46FF-B5D5-6EC2C2DD12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F2E485A6-7E5F-428C-BA70-1A7819469D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D681D-51C0-41DF-A4A0-DF33297F00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75844C-77E6-4C4C-9569-5EA0E582DA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C7C590-F899-4FE9-A944-E6C9C071F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80A1-4EA9-41F0-8EBA-69F8BFBDF1D4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FD54E2-4272-41DD-93BB-0573640C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FF4618-5F17-4508-AC8D-E9B61C530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49072-BA5B-4CB7-AC7E-27F5DD051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88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6F3A9-9F66-4EAF-929C-39CA9425E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E8B206-DE4D-4CEB-86C7-8FA0FFC7C8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480669-2C36-4DF3-813C-259DBF614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80A1-4EA9-41F0-8EBA-69F8BFBDF1D4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9E532B-6ADF-481F-8602-7E3171FDB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CE88CA-9A00-40D1-8713-C700B0C0C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49072-BA5B-4CB7-AC7E-27F5DD051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850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130C4-CD82-4F27-B187-93547415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3B88CE-B08C-4449-8DCC-697C8FF192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15FABC-8415-4845-A9C1-4B2D26703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80A1-4EA9-41F0-8EBA-69F8BFBDF1D4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90EFAD-0DEF-4EC9-8B71-8EADE840A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BEBE3C-0A6B-427A-ACE9-0C0E03BAA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49072-BA5B-4CB7-AC7E-27F5DD051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285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E8350-51FE-415C-8189-E39F54095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90FDF-8AB7-4E06-B339-5929C7AE9F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E09AD3-5CA1-4537-9BCE-482FB88AF6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AC4D69-C443-4EC3-A813-F1D3930A2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80A1-4EA9-41F0-8EBA-69F8BFBDF1D4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619542-07FC-492E-9802-1E768C069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9A78BB-FD76-4C7B-A74C-A441A7DD6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49072-BA5B-4CB7-AC7E-27F5DD051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898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8EBDC-86A9-4999-B33B-63DD12FF5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0D7ED0-B4CC-461A-9364-24F0182AD0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258A68-DAE1-49EE-9E33-E4257F8DA9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743755-9C6F-43DD-847D-E2FAF99F4B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D3DDF9-07CE-42BF-82FB-D9C456A155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1F0AAB-7B37-4A1D-9185-94F5A94D0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80A1-4EA9-41F0-8EBA-69F8BFBDF1D4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C57B1E-FBF5-478B-AE6A-88AD73BCB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865751-1B35-4B7D-ABAA-05271343D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49072-BA5B-4CB7-AC7E-27F5DD051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112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F69DD-DDC5-4ABE-979C-074712CE0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F4A43B-D2C8-4AC3-91ED-340E57FB5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80A1-4EA9-41F0-8EBA-69F8BFBDF1D4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C8AA3E-9A34-417F-AEEA-36AD8A500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541014-A420-4721-833C-476A1620E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49072-BA5B-4CB7-AC7E-27F5DD051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883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228C18-72CA-4554-AA16-9B347E1EE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80A1-4EA9-41F0-8EBA-69F8BFBDF1D4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3BFDC0-04E7-4BC7-8FF0-F19CFFF70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877BFC-82D8-4280-A6DD-09682F2FC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49072-BA5B-4CB7-AC7E-27F5DD051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288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1A5B3-80FA-4698-8D15-2BCCA7B82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CBA8D-EEC0-49F1-8E93-8B64957E8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9155-B800-4759-A887-04FB60E097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73D930-8C8C-4C54-988F-837E14459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80A1-4EA9-41F0-8EBA-69F8BFBDF1D4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CEF44E-4492-4152-80F6-EF7E5E58B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EB9645-918D-4593-9068-6552F9B9C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49072-BA5B-4CB7-AC7E-27F5DD051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343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CDD80-0841-463A-A02B-987BAAB4D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0BFAEA-836A-4E30-9C48-6802831629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05F5D7-5133-458A-B4B4-9498454BC3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950ACD-D3F2-4A94-B812-2295D432B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80A1-4EA9-41F0-8EBA-69F8BFBDF1D4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D022D-18FA-4118-913B-FBC980936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26E7FA-F733-4069-B5A7-4340EC1F9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49072-BA5B-4CB7-AC7E-27F5DD051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989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34C57-12A8-44EF-900C-91CEE6CBD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0301B3-8B44-41FE-B83A-C3BE90E0F5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5D72AA-D99E-49DF-8856-659CA3C95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80A1-4EA9-41F0-8EBA-69F8BFBDF1D4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D0DD78-7781-4080-BE63-6E2D17DCC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6165FA-5FAE-40AF-AB9D-AB5B14515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49072-BA5B-4CB7-AC7E-27F5DD051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439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03BF5F-DF65-46A7-8861-26C24279B4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BC03B0-C932-4536-AC4F-CED99975A3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2F7CBA-4B6D-4354-818B-E6F4CBC0C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80A1-4EA9-41F0-8EBA-69F8BFBDF1D4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30872-BAB3-47A1-8994-3A2B25A39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5E1CD5-1A11-4CAE-866C-369B3A5BB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49072-BA5B-4CB7-AC7E-27F5DD051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879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BD3A6-2EFE-4B87-9106-046551FDD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7200" y="0"/>
            <a:ext cx="10464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711825-CF2D-41B5-9ADC-B92742699B5D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727200" y="1600200"/>
            <a:ext cx="5130800" cy="4724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6AF480-5B79-4D21-A520-16C887D740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61200" y="1600200"/>
            <a:ext cx="5130800" cy="4724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F651FB-9370-4BB6-9A8C-5E9EEB0507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47200" y="638175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ET </a:t>
            </a:r>
            <a:fld id="{128F3E1D-2614-4388-9E91-7AE30D1A0B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8976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EC2DE7-C9E7-4FE8-8685-4165A129A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57971E-D0B9-4FDF-AD76-D737BDF7B3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9B4F44-2440-433F-9D5F-4DE3E3B493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D80A1-4EA9-41F0-8EBA-69F8BFBDF1D4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19EBA-E0E7-4615-9D63-2E75F34290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3EFE82-7665-48A6-A8AC-42268F26AB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49072-BA5B-4CB7-AC7E-27F5DD051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610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books.google.com.au/books?hl=en&amp;lr=&amp;id=QYU6AAAAQBAJ&amp;oi=fnd&amp;pg=PA159&amp;dq=Jules+Davidoff,+himba,+blue&amp;ots=kgpQE2_TMj&amp;sig=6s7puaPkpc_S_7ap6cd-iHjqeFg#v=onepage&amp;q=Jules%20Davidoff%2C%20himba%2C%20blue&amp;f=false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ky view looking up at the camera&#10;&#10;Description automatically generated">
            <a:extLst>
              <a:ext uri="{FF2B5EF4-FFF2-40B4-BE49-F238E27FC236}">
                <a16:creationId xmlns:a16="http://schemas.microsoft.com/office/drawing/2014/main" id="{401CD877-7682-4115-A124-2E6177E18D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434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291" name="Rectangle 3">
            <a:extLst>
              <a:ext uri="{FF2B5EF4-FFF2-40B4-BE49-F238E27FC236}">
                <a16:creationId xmlns:a16="http://schemas.microsoft.com/office/drawing/2014/main" id="{20F56841-E3F9-4FD5-90E5-CF2349379F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 altLang="en-US" b="1">
                <a:solidFill>
                  <a:srgbClr val="FFFFFF"/>
                </a:solidFill>
                <a:latin typeface="+mn-lt"/>
              </a:rPr>
              <a:t>Building Blocks of Thought</a:t>
            </a:r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F7A2EBC4-7B44-45EF-8F5A-48C15172977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pPr>
              <a:buFontTx/>
              <a:buNone/>
            </a:pPr>
            <a:r>
              <a:rPr lang="en-US" altLang="en-US" sz="2400" u="sng" dirty="0">
                <a:solidFill>
                  <a:srgbClr val="000000"/>
                </a:solidFill>
              </a:rPr>
              <a:t>Images</a:t>
            </a:r>
          </a:p>
          <a:p>
            <a:pPr marL="457200" lvl="1" indent="0">
              <a:buNone/>
            </a:pPr>
            <a:r>
              <a:rPr lang="en-US" altLang="en-US" dirty="0">
                <a:solidFill>
                  <a:srgbClr val="000000"/>
                </a:solidFill>
              </a:rPr>
              <a:t>Nonverbal mental representations of sensory experiences</a:t>
            </a:r>
          </a:p>
          <a:p>
            <a:pPr marL="0" indent="0">
              <a:buNone/>
            </a:pPr>
            <a:endParaRPr lang="en-US" altLang="en-US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altLang="en-US" sz="2400" u="sng" dirty="0">
                <a:solidFill>
                  <a:srgbClr val="000000"/>
                </a:solidFill>
              </a:rPr>
              <a:t>Language</a:t>
            </a:r>
          </a:p>
          <a:p>
            <a:pPr marL="457200" lvl="1" indent="0">
              <a:buNone/>
            </a:pPr>
            <a:r>
              <a:rPr lang="en-US" altLang="en-US" dirty="0">
                <a:solidFill>
                  <a:srgbClr val="000000"/>
                </a:solidFill>
              </a:rPr>
              <a:t>A flexible system of symbols that enables us to communicate our ideas, thoughts, and feelings</a:t>
            </a:r>
          </a:p>
          <a:p>
            <a:pPr marL="457200" lvl="1" indent="0">
              <a:buNone/>
            </a:pPr>
            <a:endParaRPr lang="en-US" altLang="en-US" dirty="0">
              <a:solidFill>
                <a:srgbClr val="000000"/>
              </a:solidFill>
            </a:endParaRPr>
          </a:p>
          <a:p>
            <a:pPr marL="457200" lvl="1" indent="0">
              <a:buNone/>
            </a:pPr>
            <a:r>
              <a:rPr lang="en-US" altLang="en-US" dirty="0">
                <a:solidFill>
                  <a:srgbClr val="000000"/>
                </a:solidFill>
              </a:rPr>
              <a:t>Nonhumans communicate primarily through signs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77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3258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7BF6EE91-5B7F-433A-9EAC-142B63F5B9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altLang="en-US" b="1" dirty="0">
                <a:solidFill>
                  <a:srgbClr val="FFFFFF"/>
                </a:solidFill>
                <a:latin typeface="+mn-lt"/>
              </a:rPr>
              <a:t>Thinking in Images</a:t>
            </a:r>
          </a:p>
        </p:txBody>
      </p:sp>
      <p:pic>
        <p:nvPicPr>
          <p:cNvPr id="14345" name="Picture 9" descr="E_Rubrik1_Seite3">
            <a:extLst>
              <a:ext uri="{FF2B5EF4-FFF2-40B4-BE49-F238E27FC236}">
                <a16:creationId xmlns:a16="http://schemas.microsoft.com/office/drawing/2014/main" id="{6D148550-184D-41BA-A710-D0AE673A9B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9" r="-1" b="-1"/>
          <a:stretch/>
        </p:blipFill>
        <p:spPr bwMode="auto">
          <a:xfrm>
            <a:off x="327547" y="321733"/>
            <a:ext cx="7058306" cy="410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Rectangle 79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9BB77536-081E-4304-9B1C-6D95C1F0224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7800681" y="917725"/>
            <a:ext cx="3653378" cy="48523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altLang="en-US" dirty="0">
                <a:solidFill>
                  <a:srgbClr val="FFFFFF"/>
                </a:solidFill>
              </a:rPr>
              <a:t>Cognition is largely language-based. </a:t>
            </a:r>
          </a:p>
          <a:p>
            <a:pPr marL="0" indent="0">
              <a:buNone/>
            </a:pPr>
            <a:endParaRPr lang="en-US" altLang="en-US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altLang="en-US" dirty="0">
                <a:solidFill>
                  <a:srgbClr val="FFFFFF"/>
                </a:solidFill>
              </a:rPr>
              <a:t>When alone, we may talk to ourselves. </a:t>
            </a:r>
          </a:p>
          <a:p>
            <a:pPr marL="0" indent="0">
              <a:buNone/>
            </a:pPr>
            <a:r>
              <a:rPr lang="en-US" altLang="en-US" dirty="0">
                <a:solidFill>
                  <a:srgbClr val="FFFFFF"/>
                </a:solidFill>
              </a:rPr>
              <a:t>However, we also think in images.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BB29BC18-94E2-4E33-B448-FA2ED10A62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867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11BBF5DD-FF9A-4AC5-B043-A970056D9C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963877"/>
            <a:ext cx="3494362" cy="3890511"/>
          </a:xfrm>
        </p:spPr>
        <p:txBody>
          <a:bodyPr>
            <a:normAutofit/>
          </a:bodyPr>
          <a:lstStyle/>
          <a:p>
            <a:pPr algn="r"/>
            <a:r>
              <a:rPr lang="en-US" altLang="en-US" b="1" dirty="0">
                <a:solidFill>
                  <a:schemeClr val="accent1"/>
                </a:solidFill>
                <a:latin typeface="+mn-lt"/>
              </a:rPr>
              <a:t>Phonemes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3" name="Rectangle 3">
            <a:extLst>
              <a:ext uri="{FF2B5EF4-FFF2-40B4-BE49-F238E27FC236}">
                <a16:creationId xmlns:a16="http://schemas.microsoft.com/office/drawing/2014/main" id="{8C73FA00-FA38-47A6-AEAF-3606FDD4974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The smallest distinct sound unit.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 Ex:	</a:t>
            </a:r>
            <a:r>
              <a:rPr lang="en-US" altLang="en-US" sz="2400" i="1" dirty="0"/>
              <a:t>bat,</a:t>
            </a:r>
            <a:r>
              <a:rPr lang="en-US" altLang="en-US" sz="2400" dirty="0"/>
              <a:t> has three phonemes </a:t>
            </a:r>
            <a:r>
              <a:rPr lang="en-US" altLang="en-US" sz="2400" i="1" dirty="0"/>
              <a:t>b · a · t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US" altLang="en-US" sz="2400" i="1" dirty="0"/>
              <a:t>	chat,</a:t>
            </a:r>
            <a:r>
              <a:rPr lang="en-US" altLang="en-US" sz="2400" dirty="0"/>
              <a:t> has three phonemes </a:t>
            </a:r>
            <a:r>
              <a:rPr lang="en-US" altLang="en-US" sz="2400" i="1" dirty="0" err="1"/>
              <a:t>ch</a:t>
            </a:r>
            <a:r>
              <a:rPr lang="en-US" altLang="en-US" sz="2400" i="1" dirty="0"/>
              <a:t> · a · t</a:t>
            </a:r>
            <a:r>
              <a:rPr lang="en-US" altLang="en-US" sz="2400" dirty="0"/>
              <a:t> </a:t>
            </a:r>
          </a:p>
          <a:p>
            <a:pPr marL="0" indent="0">
              <a:spcBef>
                <a:spcPct val="50000"/>
              </a:spcBef>
              <a:buNone/>
            </a:pPr>
            <a:endParaRPr lang="en-US" altLang="en-US" sz="2400" dirty="0"/>
          </a:p>
          <a:p>
            <a:pPr marL="0" indent="0">
              <a:spcBef>
                <a:spcPct val="50000"/>
              </a:spcBef>
              <a:buNone/>
            </a:pPr>
            <a:r>
              <a:rPr lang="en-US" altLang="en-US" sz="2400" dirty="0"/>
              <a:t>How many meanings can you make by varying the vowel phoneme between B and T?</a:t>
            </a:r>
          </a:p>
          <a:p>
            <a:pPr marL="0" lvl="0" indent="0">
              <a:buNone/>
            </a:pPr>
            <a:r>
              <a:rPr lang="en-US" altLang="en-US" sz="2400" dirty="0"/>
              <a:t>Bait, bat, beat/beet, bet bit, bite, boat, boot, bought, bout, and but.</a:t>
            </a:r>
          </a:p>
          <a:p>
            <a:pPr marL="0" indent="0">
              <a:spcBef>
                <a:spcPct val="50000"/>
              </a:spcBef>
              <a:buNone/>
            </a:pPr>
            <a:endParaRPr lang="en-US" altLang="en-US" sz="2400" dirty="0"/>
          </a:p>
          <a:p>
            <a:pPr marL="0" indent="0">
              <a:buNone/>
            </a:pPr>
            <a:endParaRPr lang="en-US" altLang="en-US" sz="2400" dirty="0">
              <a:latin typeface="Palatino Linotype" panose="0204050205050503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E49D1055-7F08-46A6-B0D5-CBC29389F1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altLang="en-US" b="1">
                <a:solidFill>
                  <a:schemeClr val="accent1"/>
                </a:solidFill>
                <a:latin typeface="+mn-lt"/>
              </a:rPr>
              <a:t>Phonemes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1" name="Rectangle 3">
            <a:extLst>
              <a:ext uri="{FF2B5EF4-FFF2-40B4-BE49-F238E27FC236}">
                <a16:creationId xmlns:a16="http://schemas.microsoft.com/office/drawing/2014/main" id="{01695760-0B88-4514-A94E-0EDC84A82B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>
              <a:buFontTx/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Consonant phonemes carry more meaning.  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Ex.  	The </a:t>
            </a:r>
            <a:r>
              <a:rPr lang="en-US" altLang="en-US" sz="2400" dirty="0" err="1"/>
              <a:t>treth</a:t>
            </a:r>
            <a:r>
              <a:rPr lang="en-US" altLang="en-US" sz="2400" dirty="0"/>
              <a:t> </a:t>
            </a:r>
            <a:r>
              <a:rPr lang="en-US" altLang="en-US" sz="2400" dirty="0" err="1"/>
              <a:t>ef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thes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stetement</a:t>
            </a:r>
            <a:r>
              <a:rPr lang="en-US" altLang="en-US" sz="2400" dirty="0"/>
              <a:t> shed be </a:t>
            </a:r>
            <a:r>
              <a:rPr lang="en-US" altLang="en-US" sz="2400" dirty="0" err="1"/>
              <a:t>evedent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frem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thes</a:t>
            </a:r>
            <a:r>
              <a:rPr lang="en-US" altLang="en-US" sz="2400" dirty="0"/>
              <a:t>  </a:t>
            </a:r>
            <a:r>
              <a:rPr lang="en-US" altLang="en-US" sz="2400" dirty="0" err="1"/>
              <a:t>bref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demenstretien</a:t>
            </a:r>
            <a:r>
              <a:rPr lang="en-US" altLang="en-US" sz="2400" dirty="0"/>
              <a:t>.</a:t>
            </a:r>
          </a:p>
          <a:p>
            <a:pPr>
              <a:buFontTx/>
              <a:buNone/>
            </a:pPr>
            <a:endParaRPr lang="en-US" altLang="en-US" sz="2400" dirty="0"/>
          </a:p>
          <a:p>
            <a:endParaRPr lang="en-US" alt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 135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3E22A96B-6C37-4908-AE84-D8908ECCE4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3467" y="643468"/>
            <a:ext cx="3363974" cy="1118098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n-US" altLang="en-US" sz="4400" b="1" dirty="0">
                <a:solidFill>
                  <a:schemeClr val="bg1"/>
                </a:solidFill>
                <a:latin typeface="+mn-lt"/>
              </a:rPr>
              <a:t>Morphemes</a:t>
            </a:r>
            <a:endParaRPr lang="en-US" altLang="en-US" sz="4400" b="1" kern="1200" dirty="0">
              <a:solidFill>
                <a:schemeClr val="bg1"/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EAD7FAF9-F5BA-4C08-B5DB-389809BB2184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94447" y="2147047"/>
            <a:ext cx="3872753" cy="390661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en-US" sz="2000" dirty="0">
                <a:solidFill>
                  <a:schemeClr val="bg1"/>
                </a:solidFill>
              </a:rPr>
              <a:t>The smallest unit that carries a  meaning. </a:t>
            </a:r>
          </a:p>
          <a:p>
            <a:endParaRPr lang="en-US" altLang="en-US" sz="2000" dirty="0">
              <a:solidFill>
                <a:schemeClr val="bg1"/>
              </a:solidFill>
            </a:endParaRPr>
          </a:p>
          <a:p>
            <a:r>
              <a:rPr lang="en-US" altLang="en-US" sz="2000" dirty="0">
                <a:solidFill>
                  <a:schemeClr val="bg1"/>
                </a:solidFill>
              </a:rPr>
              <a:t>It may be a word or part of a word. </a:t>
            </a:r>
          </a:p>
          <a:p>
            <a:endParaRPr lang="en-US" altLang="en-US" sz="2000" dirty="0">
              <a:solidFill>
                <a:schemeClr val="bg1"/>
              </a:solidFill>
            </a:endParaRPr>
          </a:p>
          <a:p>
            <a:r>
              <a:rPr lang="en-US" altLang="en-US" sz="2000" dirty="0">
                <a:solidFill>
                  <a:schemeClr val="bg1"/>
                </a:solidFill>
              </a:rPr>
              <a:t>Milk = </a:t>
            </a:r>
            <a:r>
              <a:rPr lang="en-US" altLang="en-US" sz="2000" i="1" dirty="0">
                <a:solidFill>
                  <a:schemeClr val="bg1"/>
                </a:solidFill>
              </a:rPr>
              <a:t>milk</a:t>
            </a:r>
          </a:p>
          <a:p>
            <a:r>
              <a:rPr lang="en-US" altLang="en-US" sz="2000" dirty="0">
                <a:solidFill>
                  <a:schemeClr val="bg1"/>
                </a:solidFill>
              </a:rPr>
              <a:t>Pumpkin = </a:t>
            </a:r>
            <a:r>
              <a:rPr lang="en-US" altLang="en-US" sz="2000" i="1" dirty="0">
                <a:solidFill>
                  <a:schemeClr val="bg1"/>
                </a:solidFill>
              </a:rPr>
              <a:t>pump . kin</a:t>
            </a:r>
          </a:p>
          <a:p>
            <a:r>
              <a:rPr lang="en-US" altLang="en-US" sz="2000" dirty="0">
                <a:solidFill>
                  <a:schemeClr val="bg1"/>
                </a:solidFill>
              </a:rPr>
              <a:t>Unforgettable = </a:t>
            </a:r>
            <a:r>
              <a:rPr lang="en-US" altLang="en-US" sz="2000" i="1" dirty="0">
                <a:solidFill>
                  <a:schemeClr val="bg1"/>
                </a:solidFill>
              </a:rPr>
              <a:t>un · for · get · table</a:t>
            </a:r>
            <a:endParaRPr lang="en-US" altLang="en-US" sz="2000" dirty="0">
              <a:solidFill>
                <a:schemeClr val="bg1"/>
              </a:solidFill>
            </a:endParaRPr>
          </a:p>
        </p:txBody>
      </p:sp>
      <p:pic>
        <p:nvPicPr>
          <p:cNvPr id="4" name="Content Placeholder 3" descr="A picture containing green, transport, aircraft, balloon&#10;&#10;Description automatically generated">
            <a:extLst>
              <a:ext uri="{FF2B5EF4-FFF2-40B4-BE49-F238E27FC236}">
                <a16:creationId xmlns:a16="http://schemas.microsoft.com/office/drawing/2014/main" id="{001EDB26-6529-4DA5-9BC7-A1A41EC1E6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763" y="1268765"/>
            <a:ext cx="6250769" cy="415960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F348AD8A-C3EA-4CFD-BE1C-F760B2E7A9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b="1" dirty="0">
                <a:latin typeface="+mn-lt"/>
              </a:rPr>
              <a:t>Grammar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BE8CE56E-0BD8-4743-BE2A-0F8F903E4D6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en-US" altLang="en-US" sz="3200" dirty="0"/>
              <a:t>System of rules that enable us to </a:t>
            </a:r>
          </a:p>
          <a:p>
            <a:pPr marL="0" indent="0" algn="ctr">
              <a:spcBef>
                <a:spcPct val="0"/>
              </a:spcBef>
              <a:buNone/>
            </a:pPr>
            <a:r>
              <a:rPr lang="en-US" altLang="en-US" sz="3200" dirty="0"/>
              <a:t>communicate with and understand others.</a:t>
            </a:r>
            <a:endParaRPr lang="en-US" altLang="en-US" sz="3200" dirty="0">
              <a:solidFill>
                <a:srgbClr val="6600CC"/>
              </a:solidFill>
            </a:endParaRPr>
          </a:p>
        </p:txBody>
      </p:sp>
      <p:sp>
        <p:nvSpPr>
          <p:cNvPr id="28676" name="Text Box 4">
            <a:extLst>
              <a:ext uri="{FF2B5EF4-FFF2-40B4-BE49-F238E27FC236}">
                <a16:creationId xmlns:a16="http://schemas.microsoft.com/office/drawing/2014/main" id="{30CBA016-3A6C-487F-AECC-666709EDC8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2281" y="3124201"/>
            <a:ext cx="157030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dirty="0"/>
              <a:t>Grammar</a:t>
            </a:r>
          </a:p>
        </p:txBody>
      </p:sp>
      <p:sp>
        <p:nvSpPr>
          <p:cNvPr id="28677" name="Text Box 5">
            <a:extLst>
              <a:ext uri="{FF2B5EF4-FFF2-40B4-BE49-F238E27FC236}">
                <a16:creationId xmlns:a16="http://schemas.microsoft.com/office/drawing/2014/main" id="{2A2C009A-B225-4055-843D-707E42E53A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7297" y="4419601"/>
            <a:ext cx="113268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dirty="0"/>
              <a:t>Syntax</a:t>
            </a:r>
          </a:p>
        </p:txBody>
      </p:sp>
      <p:sp>
        <p:nvSpPr>
          <p:cNvPr id="28678" name="Text Box 6">
            <a:extLst>
              <a:ext uri="{FF2B5EF4-FFF2-40B4-BE49-F238E27FC236}">
                <a16:creationId xmlns:a16="http://schemas.microsoft.com/office/drawing/2014/main" id="{A0A9C85B-BDC7-4AC1-9A8F-0975BE6397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5500" y="4419601"/>
            <a:ext cx="166731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dirty="0"/>
              <a:t>Semantics</a:t>
            </a:r>
          </a:p>
        </p:txBody>
      </p:sp>
      <p:cxnSp>
        <p:nvCxnSpPr>
          <p:cNvPr id="28679" name="AutoShape 7">
            <a:extLst>
              <a:ext uri="{FF2B5EF4-FFF2-40B4-BE49-F238E27FC236}">
                <a16:creationId xmlns:a16="http://schemas.microsoft.com/office/drawing/2014/main" id="{FAE42D98-ACA6-45CB-90F3-6179905DDF76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5012204" y="3314372"/>
            <a:ext cx="772180" cy="1438274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680" name="AutoShape 8">
            <a:extLst>
              <a:ext uri="{FF2B5EF4-FFF2-40B4-BE49-F238E27FC236}">
                <a16:creationId xmlns:a16="http://schemas.microsoft.com/office/drawing/2014/main" id="{AF8E9D94-A527-49B9-929C-C2F6F364D580}"/>
              </a:ext>
            </a:extLst>
          </p:cNvPr>
          <p:cNvCxnSpPr>
            <a:cxnSpLocks noChangeShapeType="1"/>
            <a:stCxn id="28676" idx="2"/>
            <a:endCxn id="28677" idx="0"/>
          </p:cNvCxnSpPr>
          <p:nvPr/>
        </p:nvCxnSpPr>
        <p:spPr bwMode="auto">
          <a:xfrm rot="16200000" flipH="1">
            <a:off x="6429445" y="3335408"/>
            <a:ext cx="772180" cy="1396206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C17C77E7-510B-495C-9D60-2EAF44796D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3467" y="643467"/>
            <a:ext cx="3363974" cy="1597315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n-US" altLang="en-US" sz="4400" b="1" kern="12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Semantics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0695BA29-4629-4FBB-8535-E1E52DDC76F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63070" y="2693894"/>
            <a:ext cx="3953435" cy="3310466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altLang="en-US" sz="2000" dirty="0">
                <a:solidFill>
                  <a:schemeClr val="bg1"/>
                </a:solidFill>
              </a:rPr>
              <a:t>The meaning of morphemes, words, and sentences. 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altLang="en-US" sz="2000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altLang="en-US" sz="2000" dirty="0">
                <a:solidFill>
                  <a:schemeClr val="bg1"/>
                </a:solidFill>
              </a:rPr>
              <a:t>Ex: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altLang="en-US" sz="2000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altLang="en-US" sz="2000" dirty="0">
                <a:solidFill>
                  <a:schemeClr val="bg1"/>
                </a:solidFill>
              </a:rPr>
              <a:t>adding </a:t>
            </a:r>
            <a:r>
              <a:rPr lang="en-US" altLang="en-US" sz="2000" i="1" dirty="0">
                <a:solidFill>
                  <a:schemeClr val="bg1"/>
                </a:solidFill>
              </a:rPr>
              <a:t>–ed</a:t>
            </a:r>
            <a:r>
              <a:rPr lang="en-US" altLang="en-US" sz="2000" dirty="0">
                <a:solidFill>
                  <a:schemeClr val="bg1"/>
                </a:solidFill>
              </a:rPr>
              <a:t> to the word </a:t>
            </a:r>
            <a:r>
              <a:rPr lang="en-US" altLang="en-US" sz="2000" i="1" dirty="0">
                <a:solidFill>
                  <a:schemeClr val="bg1"/>
                </a:solidFill>
              </a:rPr>
              <a:t>laugh</a:t>
            </a:r>
            <a:r>
              <a:rPr lang="en-US" altLang="en-US" sz="2000" dirty="0">
                <a:solidFill>
                  <a:schemeClr val="bg1"/>
                </a:solidFill>
              </a:rPr>
              <a:t> means that it happened in the past.</a:t>
            </a:r>
          </a:p>
          <a:p>
            <a:pPr marL="0" indent="-22860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en-US" sz="2000" dirty="0">
              <a:solidFill>
                <a:schemeClr val="bg1"/>
              </a:solidFill>
            </a:endParaRPr>
          </a:p>
        </p:txBody>
      </p:sp>
      <p:pic>
        <p:nvPicPr>
          <p:cNvPr id="4" name="Content Placeholder 3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DC45A7ED-952D-4FD5-93D8-B376084A6C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763" y="1007545"/>
            <a:ext cx="6250769" cy="4682043"/>
          </a:xfrm>
          <a:prstGeom prst="rect">
            <a:avLst/>
          </a:prstGeom>
        </p:spPr>
      </p:pic>
      <p:sp>
        <p:nvSpPr>
          <p:cNvPr id="30724" name="Rectangle 4">
            <a:extLst>
              <a:ext uri="{FF2B5EF4-FFF2-40B4-BE49-F238E27FC236}">
                <a16:creationId xmlns:a16="http://schemas.microsoft.com/office/drawing/2014/main" id="{6044C364-8E22-4B59-95A6-0C85BF0563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1" y="3429000"/>
            <a:ext cx="6767513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200" dirty="0">
              <a:latin typeface="Palatino Linotype" panose="02040502050505030304" pitchFamily="18" charset="0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4" name="Rectangle 72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BEB13075-16DE-46ED-85E8-B7718A48C7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3467" y="643467"/>
            <a:ext cx="3363974" cy="1597315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n-US" altLang="en-US" sz="4400" b="1" kern="12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Syntax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DE662093-AB17-42B7-9744-5D9B4EFF108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34652" y="2638044"/>
            <a:ext cx="4025245" cy="392301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altLang="en-US" sz="2400" dirty="0">
                <a:solidFill>
                  <a:schemeClr val="bg1"/>
                </a:solidFill>
              </a:rPr>
              <a:t>Rules for making sentences. 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altLang="en-US" sz="2400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altLang="en-US" sz="2400" dirty="0">
                <a:solidFill>
                  <a:schemeClr val="bg1"/>
                </a:solidFill>
              </a:rPr>
              <a:t>In English, adjectives come before nouns; </a:t>
            </a:r>
            <a:r>
              <a:rPr lang="en-US" altLang="en-US" sz="2400" i="1" dirty="0">
                <a:solidFill>
                  <a:schemeClr val="bg1"/>
                </a:solidFill>
              </a:rPr>
              <a:t>white house</a:t>
            </a:r>
            <a:r>
              <a:rPr lang="en-US" altLang="en-US" sz="2400" dirty="0">
                <a:solidFill>
                  <a:schemeClr val="bg1"/>
                </a:solidFill>
              </a:rPr>
              <a:t>.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altLang="en-US" sz="2400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altLang="en-US" sz="2400" dirty="0">
                <a:solidFill>
                  <a:schemeClr val="bg1"/>
                </a:solidFill>
              </a:rPr>
              <a:t>In Spanish, it is reversed; </a:t>
            </a:r>
            <a:r>
              <a:rPr lang="en-US" altLang="en-US" sz="2400" i="1" dirty="0">
                <a:solidFill>
                  <a:schemeClr val="bg1"/>
                </a:solidFill>
              </a:rPr>
              <a:t>casa </a:t>
            </a:r>
            <a:r>
              <a:rPr lang="en-US" altLang="en-US" sz="2400" i="1" dirty="0" err="1">
                <a:solidFill>
                  <a:schemeClr val="bg1"/>
                </a:solidFill>
              </a:rPr>
              <a:t>blanca</a:t>
            </a:r>
            <a:r>
              <a:rPr lang="en-US" altLang="en-US" sz="2400" dirty="0">
                <a:solidFill>
                  <a:schemeClr val="bg1"/>
                </a:solidFill>
              </a:rPr>
              <a:t>.</a:t>
            </a:r>
          </a:p>
          <a:p>
            <a:pPr marL="0" indent="-22860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en-US" sz="2000" dirty="0">
              <a:solidFill>
                <a:schemeClr val="bg1"/>
              </a:solidFill>
            </a:endParaRPr>
          </a:p>
        </p:txBody>
      </p:sp>
      <p:pic>
        <p:nvPicPr>
          <p:cNvPr id="4" name="Content Placeholder 3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312C7921-A372-46FC-9290-6C88270A62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3638"/>
          <a:stretch/>
        </p:blipFill>
        <p:spPr>
          <a:xfrm>
            <a:off x="5297763" y="1206210"/>
            <a:ext cx="6250769" cy="4284713"/>
          </a:xfrm>
          <a:prstGeom prst="rect">
            <a:avLst/>
          </a:prstGeom>
        </p:spPr>
      </p:pic>
      <p:sp>
        <p:nvSpPr>
          <p:cNvPr id="32772" name="Rectangle 4">
            <a:extLst>
              <a:ext uri="{FF2B5EF4-FFF2-40B4-BE49-F238E27FC236}">
                <a16:creationId xmlns:a16="http://schemas.microsoft.com/office/drawing/2014/main" id="{A5F47204-5028-4CE4-9979-FAA7DC620F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3048000"/>
            <a:ext cx="8015288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200" dirty="0">
              <a:latin typeface="Palatino Linotype" panose="02040502050505030304" pitchFamily="18" charset="0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CB4E64F6-BDF3-4E03-AC13-BF31A6D426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altLang="en-US" b="1" dirty="0">
                <a:solidFill>
                  <a:schemeClr val="accent1"/>
                </a:solidFill>
                <a:latin typeface="+mn-lt"/>
              </a:rPr>
              <a:t>Structure of Language  </a:t>
            </a:r>
            <a:r>
              <a:rPr lang="en-US" altLang="en-US" dirty="0">
                <a:solidFill>
                  <a:schemeClr val="accent1"/>
                </a:solidFill>
              </a:rPr>
              <a:t>	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19" name="Rectangle 3">
            <a:extLst>
              <a:ext uri="{FF2B5EF4-FFF2-40B4-BE49-F238E27FC236}">
                <a16:creationId xmlns:a16="http://schemas.microsoft.com/office/drawing/2014/main" id="{6A6DED02-6D2E-498D-B56E-4C036EC575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altLang="en-US" sz="2400" dirty="0"/>
              <a:t>Surface structure:</a:t>
            </a:r>
          </a:p>
          <a:p>
            <a:pPr marL="457200" lvl="1" indent="0">
              <a:buNone/>
            </a:pPr>
            <a:r>
              <a:rPr lang="en-US" altLang="en-US" dirty="0"/>
              <a:t>How we order the sentence</a:t>
            </a:r>
          </a:p>
          <a:p>
            <a:pPr marL="457200" lvl="1" indent="0">
              <a:buNone/>
            </a:pPr>
            <a:r>
              <a:rPr lang="en-US" altLang="en-US" dirty="0"/>
              <a:t>English “She ate an apple”</a:t>
            </a:r>
          </a:p>
          <a:p>
            <a:pPr marL="457200" lvl="1" indent="0">
              <a:buNone/>
            </a:pPr>
            <a:r>
              <a:rPr lang="en-US" altLang="en-US" dirty="0"/>
              <a:t>Japanese “She an apple ate”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Deep structure:</a:t>
            </a:r>
          </a:p>
          <a:p>
            <a:pPr marL="457200" lvl="1" indent="0">
              <a:buNone/>
            </a:pPr>
            <a:r>
              <a:rPr lang="en-US" altLang="en-US" dirty="0"/>
              <a:t>Underlying meaning of a sentence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F570DADB-7FCA-493B-B254-08C42EC0E8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9788" y="457200"/>
            <a:ext cx="3932237" cy="1409307"/>
          </a:xfrm>
        </p:spPr>
        <p:txBody>
          <a:bodyPr>
            <a:normAutofit/>
          </a:bodyPr>
          <a:lstStyle/>
          <a:p>
            <a:pPr algn="ctr"/>
            <a:r>
              <a:rPr lang="en-US" altLang="en-US" sz="4400" b="1" dirty="0">
                <a:latin typeface="+mn-lt"/>
              </a:rPr>
              <a:t>Language Development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9B674053-9436-4A73-98E6-5A75ECA83DBE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99621" y="2389694"/>
            <a:ext cx="4435311" cy="34792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400" dirty="0"/>
              <a:t>Children learn language before learning to add 2+2.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After 1, we learn about 3,500 words a year, amassing 60,000 words by the time we graduate from high school.</a:t>
            </a:r>
          </a:p>
        </p:txBody>
      </p:sp>
      <p:sp>
        <p:nvSpPr>
          <p:cNvPr id="40965" name="Text Box 5">
            <a:extLst>
              <a:ext uri="{FF2B5EF4-FFF2-40B4-BE49-F238E27FC236}">
                <a16:creationId xmlns:a16="http://schemas.microsoft.com/office/drawing/2014/main" id="{16FCDF8E-BAC4-423F-82BF-2A15D0052AF7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9008269" y="4860132"/>
            <a:ext cx="18875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>
                <a:latin typeface="Times New Roman" panose="02020603050405020304" pitchFamily="18" charset="0"/>
              </a:rPr>
              <a:t>Time Life Pictures/ Getty Images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722F3A1A-C472-4424-B390-F8925FD6D6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109662"/>
            <a:ext cx="6172200" cy="4629150"/>
          </a:xfr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4BDEE7BE-9FF2-49B1-BDCD-A4EC450757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988890"/>
          </a:xfrm>
        </p:spPr>
        <p:txBody>
          <a:bodyPr/>
          <a:lstStyle/>
          <a:p>
            <a:pPr algn="ctr"/>
            <a:r>
              <a:rPr lang="en-US" altLang="en-US" b="1" dirty="0">
                <a:latin typeface="+mn-lt"/>
              </a:rPr>
              <a:t>Critical Period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9DB0A6CB-6D54-4E3A-8A59-A5EAD46DD4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1591408"/>
            <a:ext cx="10515600" cy="4585555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altLang="en-US" sz="2400" dirty="0"/>
              <a:t>Language Machines - A one-year old’s brain is statistically analyzing which syllables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2400" dirty="0"/>
              <a:t>most often go together to discern word breaks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en-US" sz="2400" dirty="0"/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2400" dirty="0"/>
              <a:t>Can we keep it up?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en-US" sz="2400" dirty="0"/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2400" dirty="0"/>
              <a:t>No, childhood seems to represent a </a:t>
            </a:r>
            <a:r>
              <a:rPr lang="en-US" altLang="en-US" sz="2400" b="1" u="sng" dirty="0"/>
              <a:t>critical period</a:t>
            </a:r>
            <a:r>
              <a:rPr lang="en-US" altLang="en-US" sz="2400" dirty="0"/>
              <a:t> for mastering certain aspects of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2400" dirty="0"/>
              <a:t>language.  (proven through deaf children getting cochlear implants at 2 and at 4).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en-US" sz="2400" dirty="0"/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2400" dirty="0"/>
              <a:t>Language learning capacity never fully develops when a young brain does not learn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2400" dirty="0"/>
              <a:t>ANY language.  Ex. “Genie”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152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5370979A-EB77-4799-A6B6-B6D3B3ADDF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956" y="643467"/>
            <a:ext cx="7428088" cy="557106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E799EE9E-0F8C-401E-BF46-BE7D30F4CC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786667"/>
          </a:xfrm>
        </p:spPr>
        <p:txBody>
          <a:bodyPr/>
          <a:lstStyle/>
          <a:p>
            <a:pPr algn="ctr"/>
            <a:r>
              <a:rPr lang="en-US" altLang="en-US" b="1" dirty="0">
                <a:latin typeface="+mn-lt"/>
              </a:rPr>
              <a:t>Imitation?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2C8B4456-C2DF-4F6D-B1BD-C6F754F3764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367204"/>
            <a:ext cx="10515600" cy="5046784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altLang="en-US" sz="2400" dirty="0"/>
              <a:t>“Don’t they just listen to what is said around them and then repeat it?”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en-US" sz="2400" b="1" dirty="0"/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2400" b="1" dirty="0"/>
              <a:t>But, </a:t>
            </a:r>
            <a:r>
              <a:rPr lang="en-US" altLang="en-US" sz="2400" dirty="0"/>
              <a:t>sentences produced by children are very different from adult sentences</a:t>
            </a:r>
          </a:p>
          <a:p>
            <a:pPr marL="457200" lvl="1" indent="0">
              <a:lnSpc>
                <a:spcPct val="80000"/>
              </a:lnSpc>
              <a:buNone/>
            </a:pPr>
            <a:endParaRPr lang="en-US" altLang="en-US" dirty="0"/>
          </a:p>
          <a:p>
            <a:pPr marL="457200" lvl="1" indent="0">
              <a:lnSpc>
                <a:spcPct val="80000"/>
              </a:lnSpc>
              <a:buNone/>
            </a:pPr>
            <a:r>
              <a:rPr lang="en-US" altLang="en-US" dirty="0"/>
              <a:t>Cat stand up table</a:t>
            </a:r>
          </a:p>
          <a:p>
            <a:pPr marL="457200" lvl="1" indent="0">
              <a:lnSpc>
                <a:spcPct val="80000"/>
              </a:lnSpc>
              <a:buNone/>
            </a:pPr>
            <a:r>
              <a:rPr lang="en-US" altLang="en-US" dirty="0"/>
              <a:t>A my pencil</a:t>
            </a:r>
          </a:p>
          <a:p>
            <a:pPr marL="457200" lvl="1" indent="0">
              <a:lnSpc>
                <a:spcPct val="80000"/>
              </a:lnSpc>
              <a:buNone/>
            </a:pPr>
            <a:r>
              <a:rPr lang="en-US" altLang="en-US" dirty="0"/>
              <a:t>What the boy hit?</a:t>
            </a:r>
          </a:p>
          <a:p>
            <a:pPr marL="457200" lvl="1" indent="0">
              <a:lnSpc>
                <a:spcPct val="80000"/>
              </a:lnSpc>
              <a:buNone/>
            </a:pPr>
            <a:r>
              <a:rPr lang="en-US" altLang="en-US" dirty="0"/>
              <a:t>Other one pants</a:t>
            </a:r>
          </a:p>
          <a:p>
            <a:pPr marL="457200" lvl="1" indent="0">
              <a:lnSpc>
                <a:spcPct val="80000"/>
              </a:lnSpc>
              <a:buNone/>
            </a:pPr>
            <a:endParaRPr lang="en-US" altLang="en-US" dirty="0"/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2400" dirty="0"/>
              <a:t>And children who can’t speak for physiological reasons learn the language spoken to them and when they overcome their speech impairment they immediately use the language for speaking.</a:t>
            </a:r>
          </a:p>
          <a:p>
            <a:pPr lvl="1">
              <a:lnSpc>
                <a:spcPct val="80000"/>
              </a:lnSpc>
            </a:pPr>
            <a:endParaRPr lang="en-US" altLang="en-US" dirty="0"/>
          </a:p>
          <a:p>
            <a:pPr>
              <a:lnSpc>
                <a:spcPct val="80000"/>
              </a:lnSpc>
            </a:pPr>
            <a:endParaRPr lang="en-US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FA7318F3-1C6C-4094-9402-4C02FDA490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>
                <a:latin typeface="+mn-lt"/>
              </a:rPr>
              <a:t>Operant Learning (Rewards-Punishment)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1D03FDD3-8B1D-49F2-91E9-D435A25D5FA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altLang="en-US" dirty="0"/>
              <a:t>Association of the sight of things with sounds of words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en-US" dirty="0"/>
          </a:p>
          <a:p>
            <a:pPr marL="0" indent="0">
              <a:lnSpc>
                <a:spcPct val="80000"/>
              </a:lnSpc>
              <a:buNone/>
            </a:pPr>
            <a:r>
              <a:rPr lang="en-US" altLang="en-US" dirty="0"/>
              <a:t>Reinforcement by the caregiver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en-US" dirty="0"/>
          </a:p>
          <a:p>
            <a:pPr marL="0" indent="0">
              <a:lnSpc>
                <a:spcPct val="80000"/>
              </a:lnSpc>
              <a:buNone/>
            </a:pPr>
            <a:r>
              <a:rPr lang="en-US" altLang="en-US" b="1" dirty="0"/>
              <a:t>But,</a:t>
            </a:r>
            <a:r>
              <a:rPr lang="en-US" altLang="en-US" dirty="0"/>
              <a:t> this assumes that children are being constantly reinforced for using good grammar and corrected when they use bad grammar. (Seldom occurs)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en-US" dirty="0"/>
          </a:p>
          <a:p>
            <a:pPr marL="0" indent="0">
              <a:lnSpc>
                <a:spcPct val="80000"/>
              </a:lnSpc>
              <a:buNone/>
            </a:pPr>
            <a:r>
              <a:rPr lang="en-US" altLang="en-US" dirty="0"/>
              <a:t>Cute mistakes?</a:t>
            </a:r>
            <a:endParaRPr lang="en-US" altLang="en-US" sz="2400" dirty="0"/>
          </a:p>
          <a:p>
            <a:pPr>
              <a:buFontTx/>
              <a:buNone/>
            </a:pPr>
            <a:endParaRPr lang="en-US" altLang="en-US" dirty="0"/>
          </a:p>
        </p:txBody>
      </p:sp>
      <p:sp>
        <p:nvSpPr>
          <p:cNvPr id="57348" name="Rectangle 4">
            <a:extLst>
              <a:ext uri="{FF2B5EF4-FFF2-40B4-BE49-F238E27FC236}">
                <a16:creationId xmlns:a16="http://schemas.microsoft.com/office/drawing/2014/main" id="{0BD2F1FD-680B-4593-BD3C-5AB7AA201B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371600"/>
            <a:ext cx="71628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endParaRPr lang="en-US" alt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BC9E2CF2-1C0E-4BCC-AA75-2975C0D9C4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>
                <a:latin typeface="+mn-lt"/>
              </a:rPr>
              <a:t>Inborn Universal Grammar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E1CB3207-37E9-4B62-94ED-A6292BD5F43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altLang="en-US" dirty="0"/>
              <a:t>Noam Chomsky argues we are hard-wired (genetics) to learn language. 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dirty="0"/>
              <a:t>Newly evolved…only humans.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en-US" dirty="0"/>
          </a:p>
          <a:p>
            <a:pPr marL="0" indent="0">
              <a:lnSpc>
                <a:spcPct val="80000"/>
              </a:lnSpc>
              <a:buNone/>
            </a:pPr>
            <a:r>
              <a:rPr lang="en-US" altLang="en-US" dirty="0"/>
              <a:t>Language will occur naturally under normal conditions.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en-US" dirty="0"/>
          </a:p>
          <a:p>
            <a:pPr marL="0" indent="0">
              <a:lnSpc>
                <a:spcPct val="80000"/>
              </a:lnSpc>
              <a:buNone/>
            </a:pPr>
            <a:r>
              <a:rPr lang="en-US" altLang="en-US" dirty="0"/>
              <a:t>Children acquire untaught words and grammar at a rate too high to be explained through learning.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en-US" dirty="0"/>
          </a:p>
          <a:p>
            <a:pPr marL="0" indent="0">
              <a:lnSpc>
                <a:spcPct val="80000"/>
              </a:lnSpc>
              <a:buNone/>
            </a:pPr>
            <a:r>
              <a:rPr lang="en-US" altLang="en-US" dirty="0"/>
              <a:t>Universal Grammar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77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78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79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80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81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82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61442" name="Rectangle 2">
            <a:extLst>
              <a:ext uri="{FF2B5EF4-FFF2-40B4-BE49-F238E27FC236}">
                <a16:creationId xmlns:a16="http://schemas.microsoft.com/office/drawing/2014/main" id="{DA7C0077-EE6A-4636-AD85-2B22B7376E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0318" y="685800"/>
            <a:ext cx="3014973" cy="4538662"/>
          </a:xfrm>
        </p:spPr>
        <p:txBody>
          <a:bodyPr>
            <a:normAutofit/>
          </a:bodyPr>
          <a:lstStyle/>
          <a:p>
            <a:pPr algn="ctr"/>
            <a:r>
              <a:rPr lang="en-US" altLang="en-US" sz="4800" b="1" dirty="0">
                <a:solidFill>
                  <a:srgbClr val="FFFFFF"/>
                </a:solidFill>
                <a:latin typeface="+mn-lt"/>
              </a:rPr>
              <a:t>Universal Grammar</a:t>
            </a:r>
          </a:p>
        </p:txBody>
      </p:sp>
      <p:graphicFrame>
        <p:nvGraphicFramePr>
          <p:cNvPr id="61445" name="Rectangle 3">
            <a:extLst>
              <a:ext uri="{FF2B5EF4-FFF2-40B4-BE49-F238E27FC236}">
                <a16:creationId xmlns:a16="http://schemas.microsoft.com/office/drawing/2014/main" id="{B18D71C8-F67B-4728-936E-DF00439D6D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8761300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E7B80-6600-4C84-AC6C-840F20602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+mn-lt"/>
              </a:rPr>
              <a:t>Linguistic Determinism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984AB-540E-4081-A54D-5EB91F3F72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en-US" sz="2600" u="sng" dirty="0"/>
              <a:t>Benjamin Lee Whorf (controversial, but important)</a:t>
            </a:r>
          </a:p>
          <a:p>
            <a:pPr marL="0" indent="0">
              <a:buNone/>
            </a:pPr>
            <a:endParaRPr lang="en-US" altLang="en-US" sz="2600" dirty="0"/>
          </a:p>
          <a:p>
            <a:pPr marL="0" indent="0">
              <a:buNone/>
            </a:pPr>
            <a:r>
              <a:rPr lang="en-US" altLang="en-US" sz="2600" dirty="0"/>
              <a:t>	Language determines how we think. This is most evident in bilingual speakers (2 or more languages). </a:t>
            </a:r>
          </a:p>
          <a:p>
            <a:pPr marL="0" indent="0">
              <a:buNone/>
            </a:pPr>
            <a:endParaRPr lang="en-US" altLang="en-US" sz="2600" dirty="0"/>
          </a:p>
          <a:p>
            <a:pPr marL="0" indent="0">
              <a:buNone/>
            </a:pPr>
            <a:r>
              <a:rPr lang="en-US" altLang="en-US" sz="2600" dirty="0"/>
              <a:t>	ex. someone who speaks English and Chinese will feel differently depending on which language they are using. English has many words describing personal emotions and Chinese has many words describing inter-personal emotions.</a:t>
            </a:r>
          </a:p>
          <a:p>
            <a:pPr marL="0" indent="0">
              <a:buNone/>
            </a:pPr>
            <a:endParaRPr lang="en-US" altLang="en-US" sz="2600" dirty="0"/>
          </a:p>
          <a:p>
            <a:pPr marL="0" indent="0">
              <a:buNone/>
            </a:pPr>
            <a:r>
              <a:rPr lang="en-US" altLang="en-US" sz="2600" dirty="0"/>
              <a:t>	ex. He thought that the Hopi Indians did not have a way of expressing the past, because they had no past tense… this was wrong.</a:t>
            </a:r>
          </a:p>
        </p:txBody>
      </p:sp>
    </p:spTree>
    <p:extLst>
      <p:ext uri="{BB962C8B-B14F-4D97-AF65-F5344CB8AC3E}">
        <p14:creationId xmlns:p14="http://schemas.microsoft.com/office/powerpoint/2010/main" val="18514356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0800F038-98C8-4124-B759-D20DD9F83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>
                <a:latin typeface="+mn-lt"/>
              </a:rPr>
              <a:t>How about language and color?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2719929F-8378-48A3-86BF-7119ED65E9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en-US" dirty="0">
              <a:hlinkClick r:id="rId2"/>
            </a:endParaRPr>
          </a:p>
          <a:p>
            <a:pPr marL="0" indent="0">
              <a:buNone/>
            </a:pPr>
            <a:r>
              <a:rPr lang="en-US" altLang="en-US" dirty="0">
                <a:hlinkClick r:id="rId2"/>
              </a:rPr>
              <a:t>Jules Davidoff</a:t>
            </a:r>
            <a:r>
              <a:rPr lang="en-US" altLang="en-US" dirty="0"/>
              <a:t>, a psychologist from Goldsmiths University of London, who worked with the </a:t>
            </a:r>
            <a:r>
              <a:rPr lang="en-US" altLang="en-US" dirty="0" err="1"/>
              <a:t>Himba</a:t>
            </a:r>
            <a:r>
              <a:rPr lang="en-US" altLang="en-US" dirty="0"/>
              <a:t> tribe from Namibia. 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In their language, there is no word for blue and no real distinction between green and blue.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62B05A67-D5A4-4191-AD01-E6E339424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894" y="4988859"/>
            <a:ext cx="9726706" cy="1180166"/>
          </a:xfrm>
        </p:spPr>
        <p:txBody>
          <a:bodyPr>
            <a:normAutofit/>
          </a:bodyPr>
          <a:lstStyle/>
          <a:p>
            <a:pPr algn="ctr"/>
            <a:r>
              <a:rPr lang="en-US" altLang="en-US" sz="3200" dirty="0" err="1">
                <a:latin typeface="+mn-lt"/>
              </a:rPr>
              <a:t>Himba</a:t>
            </a:r>
            <a:r>
              <a:rPr lang="en-US" altLang="en-US" sz="3200" dirty="0">
                <a:latin typeface="+mn-lt"/>
              </a:rPr>
              <a:t> struggle to complete this task – </a:t>
            </a:r>
            <a:br>
              <a:rPr lang="en-US" altLang="en-US" sz="3200" dirty="0">
                <a:latin typeface="+mn-lt"/>
              </a:rPr>
            </a:br>
            <a:r>
              <a:rPr lang="en-US" altLang="en-US" sz="3200" dirty="0">
                <a:latin typeface="+mn-lt"/>
              </a:rPr>
              <a:t>takes a while to pick out the blue square</a:t>
            </a:r>
          </a:p>
        </p:txBody>
      </p:sp>
      <p:pic>
        <p:nvPicPr>
          <p:cNvPr id="31747" name="Picture 2" descr="blue">
            <a:extLst>
              <a:ext uri="{FF2B5EF4-FFF2-40B4-BE49-F238E27FC236}">
                <a16:creationId xmlns:a16="http://schemas.microsoft.com/office/drawing/2014/main" id="{279D5092-5CA4-442D-9338-D7B6F828FAF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48436" y="319650"/>
            <a:ext cx="7848600" cy="44148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63DDCD1D-6D0E-4E8D-8BA7-56D03E1072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111983"/>
          </a:xfrm>
        </p:spPr>
        <p:txBody>
          <a:bodyPr/>
          <a:lstStyle/>
          <a:p>
            <a:pPr algn="ctr">
              <a:defRPr/>
            </a:pPr>
            <a:r>
              <a:rPr lang="en-US" altLang="en-US" b="1" dirty="0">
                <a:latin typeface="+mn-lt"/>
              </a:rPr>
              <a:t>THINKING AND LANGUAGE</a:t>
            </a:r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09C309C6-2128-41FF-8C2F-53090308BDA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595804"/>
            <a:ext cx="10515600" cy="4963257"/>
          </a:xfrm>
        </p:spPr>
        <p:txBody>
          <a:bodyPr>
            <a:normAutofit/>
          </a:bodyPr>
          <a:lstStyle/>
          <a:p>
            <a:pPr>
              <a:buFontTx/>
              <a:buNone/>
              <a:defRPr/>
            </a:pPr>
            <a:r>
              <a:rPr lang="en-US" altLang="en-US" dirty="0"/>
              <a:t>Studies of the effects of the generic pronoun “he” show that subtle</a:t>
            </a:r>
          </a:p>
          <a:p>
            <a:pPr>
              <a:buFontTx/>
              <a:buNone/>
              <a:defRPr/>
            </a:pPr>
            <a:r>
              <a:rPr lang="en-US" altLang="en-US" b="1" u="sng" dirty="0"/>
              <a:t>prejudices</a:t>
            </a:r>
            <a:r>
              <a:rPr lang="en-US" altLang="en-US" dirty="0"/>
              <a:t> can be conveyed by the words we choose to express our</a:t>
            </a:r>
          </a:p>
          <a:p>
            <a:pPr>
              <a:buFontTx/>
              <a:buNone/>
              <a:defRPr/>
            </a:pPr>
            <a:r>
              <a:rPr lang="en-US" altLang="en-US" dirty="0"/>
              <a:t>everyday thoughts</a:t>
            </a:r>
          </a:p>
          <a:p>
            <a:pPr marL="0" indent="0">
              <a:buNone/>
              <a:defRPr/>
            </a:pPr>
            <a:endParaRPr lang="en-US" altLang="en-US" dirty="0"/>
          </a:p>
          <a:p>
            <a:pPr marL="0" indent="0">
              <a:buNone/>
              <a:defRPr/>
            </a:pPr>
            <a:r>
              <a:rPr lang="en-US" altLang="en-US" dirty="0"/>
              <a:t>Some evidence indicates that vocabulary enrichment, particularly bilingual education, can enhance thinking</a:t>
            </a:r>
          </a:p>
          <a:p>
            <a:pPr marL="457200" lvl="1" indent="0">
              <a:buNone/>
              <a:defRPr/>
            </a:pPr>
            <a:endParaRPr lang="en-US" altLang="en-US" sz="2800" dirty="0"/>
          </a:p>
          <a:p>
            <a:pPr marL="457200" lvl="1" indent="0">
              <a:buNone/>
              <a:defRPr/>
            </a:pPr>
            <a:r>
              <a:rPr lang="en-US" altLang="en-US" sz="2800" dirty="0"/>
              <a:t>Children of signing </a:t>
            </a:r>
            <a:r>
              <a:rPr lang="en-US" altLang="en-US" sz="2800" b="1" u="sng" dirty="0"/>
              <a:t>deaf parents</a:t>
            </a:r>
            <a:r>
              <a:rPr lang="en-US" altLang="en-US" sz="2800" dirty="0"/>
              <a:t> become fluent in sign language and outperform other students on measures of academic and intelligence </a:t>
            </a:r>
            <a:r>
              <a:rPr lang="en-US" altLang="en-US" sz="2800" b="1" u="sng" dirty="0"/>
              <a:t>achievement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3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3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3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3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3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873</Words>
  <Application>Microsoft Office PowerPoint</Application>
  <PresentationFormat>Widescreen</PresentationFormat>
  <Paragraphs>134</Paragraphs>
  <Slides>22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Palatino Linotype</vt:lpstr>
      <vt:lpstr>Times New Roman</vt:lpstr>
      <vt:lpstr>Office Theme</vt:lpstr>
      <vt:lpstr>PowerPoint Presentation</vt:lpstr>
      <vt:lpstr>Building Blocks of Thought</vt:lpstr>
      <vt:lpstr>Thinking in Images</vt:lpstr>
      <vt:lpstr>PowerPoint Presentation</vt:lpstr>
      <vt:lpstr>Phonemes</vt:lpstr>
      <vt:lpstr>Phonemes</vt:lpstr>
      <vt:lpstr>Morphemes</vt:lpstr>
      <vt:lpstr>Grammar</vt:lpstr>
      <vt:lpstr>Semantics</vt:lpstr>
      <vt:lpstr>Syntax</vt:lpstr>
      <vt:lpstr>Structure of Language   </vt:lpstr>
      <vt:lpstr>Language Development</vt:lpstr>
      <vt:lpstr>Critical Period</vt:lpstr>
      <vt:lpstr>PowerPoint Presentation</vt:lpstr>
      <vt:lpstr>Imitation?</vt:lpstr>
      <vt:lpstr>Operant Learning (Rewards-Punishment)</vt:lpstr>
      <vt:lpstr>Inborn Universal Grammar</vt:lpstr>
      <vt:lpstr>Universal Grammar</vt:lpstr>
      <vt:lpstr>Linguistic Determinism</vt:lpstr>
      <vt:lpstr>How about language and color?</vt:lpstr>
      <vt:lpstr>Himba struggle to complete this task –  takes a while to pick out the blue square</vt:lpstr>
      <vt:lpstr>THINKING AND LANGUAGE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 F</dc:creator>
  <cp:lastModifiedBy>M F</cp:lastModifiedBy>
  <cp:revision>12</cp:revision>
  <cp:lastPrinted>2020-02-06T01:10:02Z</cp:lastPrinted>
  <dcterms:created xsi:type="dcterms:W3CDTF">2019-01-29T00:08:55Z</dcterms:created>
  <dcterms:modified xsi:type="dcterms:W3CDTF">2021-01-27T17:00:32Z</dcterms:modified>
</cp:coreProperties>
</file>