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1" r:id="rId2"/>
  </p:sldMasterIdLst>
  <p:notesMasterIdLst>
    <p:notesMasterId r:id="rId22"/>
  </p:notesMasterIdLst>
  <p:handoutMasterIdLst>
    <p:handoutMasterId r:id="rId23"/>
  </p:handoutMasterIdLst>
  <p:sldIdLst>
    <p:sldId id="257" r:id="rId3"/>
    <p:sldId id="284" r:id="rId4"/>
    <p:sldId id="288" r:id="rId5"/>
    <p:sldId id="289" r:id="rId6"/>
    <p:sldId id="290" r:id="rId7"/>
    <p:sldId id="259" r:id="rId8"/>
    <p:sldId id="260" r:id="rId9"/>
    <p:sldId id="267" r:id="rId10"/>
    <p:sldId id="294" r:id="rId11"/>
    <p:sldId id="269" r:id="rId12"/>
    <p:sldId id="271" r:id="rId13"/>
    <p:sldId id="272" r:id="rId14"/>
    <p:sldId id="283" r:id="rId15"/>
    <p:sldId id="276" r:id="rId16"/>
    <p:sldId id="277" r:id="rId17"/>
    <p:sldId id="279" r:id="rId18"/>
    <p:sldId id="281" r:id="rId19"/>
    <p:sldId id="292" r:id="rId20"/>
    <p:sldId id="282" r:id="rId2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660"/>
  </p:normalViewPr>
  <p:slideViewPr>
    <p:cSldViewPr>
      <p:cViewPr varScale="1">
        <p:scale>
          <a:sx n="152" d="100"/>
          <a:sy n="152" d="100"/>
        </p:scale>
        <p:origin x="2034" y="1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ADD94FD8-644C-4AF3-A2F3-50BC9ECC700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-84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8DFEFD2B-914A-48AC-A430-3C923369A0D2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-84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7588" name="Rectangle 4">
            <a:extLst>
              <a:ext uri="{FF2B5EF4-FFF2-40B4-BE49-F238E27FC236}">
                <a16:creationId xmlns:a16="http://schemas.microsoft.com/office/drawing/2014/main" id="{E79D078A-3911-4553-9969-277E1409AEA5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-84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7589" name="Rectangle 5">
            <a:extLst>
              <a:ext uri="{FF2B5EF4-FFF2-40B4-BE49-F238E27FC236}">
                <a16:creationId xmlns:a16="http://schemas.microsoft.com/office/drawing/2014/main" id="{C65A3F3E-D613-4DB8-8452-D64A0275509D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B38A1B2-26C9-4355-85A2-D767BB4A06A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61A7B8B8-598D-4844-9DAA-B9FD5340066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-84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37A10318-3C7B-4FF1-A909-F09E719E6CA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-84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3E465E93-DDD9-4F5A-9E90-E83B0426F673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9" name="Rectangle 5">
            <a:extLst>
              <a:ext uri="{FF2B5EF4-FFF2-40B4-BE49-F238E27FC236}">
                <a16:creationId xmlns:a16="http://schemas.microsoft.com/office/drawing/2014/main" id="{69F1AEB5-0736-4FC5-B172-72AC7A45888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2230" name="Rectangle 6">
            <a:extLst>
              <a:ext uri="{FF2B5EF4-FFF2-40B4-BE49-F238E27FC236}">
                <a16:creationId xmlns:a16="http://schemas.microsoft.com/office/drawing/2014/main" id="{50117A24-009C-40DD-86AE-BAFEA7C9009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-84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2231" name="Rectangle 7">
            <a:extLst>
              <a:ext uri="{FF2B5EF4-FFF2-40B4-BE49-F238E27FC236}">
                <a16:creationId xmlns:a16="http://schemas.microsoft.com/office/drawing/2014/main" id="{455E932D-5004-4895-8E5E-FB3B49DBE56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E19EE74-B874-4D3A-BFEE-394A8C52304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84" charset="0"/>
        <a:ea typeface="ＭＳ Ｐゴシック" pitchFamily="-8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84" charset="0"/>
        <a:ea typeface="ＭＳ Ｐゴシック" pitchFamily="-8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84" charset="0"/>
        <a:ea typeface="ＭＳ Ｐゴシック" pitchFamily="-8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84" charset="0"/>
        <a:ea typeface="ＭＳ Ｐゴシック" pitchFamily="-8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84" charset="0"/>
        <a:ea typeface="ＭＳ Ｐゴシック" pitchFamily="-8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0">
            <a:extLst>
              <a:ext uri="{FF2B5EF4-FFF2-40B4-BE49-F238E27FC236}">
                <a16:creationId xmlns:a16="http://schemas.microsoft.com/office/drawing/2014/main" id="{13C3DC67-2D70-4A0E-9201-61E5C82262C1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fld id="{891F8829-F88F-4066-9E2A-1DC16ED0E7B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r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/>
              </a:pPr>
              <a:t>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9459" name="Text Box 1">
            <a:extLst>
              <a:ext uri="{FF2B5EF4-FFF2-40B4-BE49-F238E27FC236}">
                <a16:creationId xmlns:a16="http://schemas.microsoft.com/office/drawing/2014/main" id="{10869E6C-4CFF-462F-BD04-1EA0F0CE110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67238" cy="3424238"/>
          </a:xfrm>
          <a:solidFill>
            <a:srgbClr val="FFFFFF"/>
          </a:solidFill>
          <a:ln/>
        </p:spPr>
      </p:sp>
      <p:sp>
        <p:nvSpPr>
          <p:cNvPr id="19460" name="Text Box 2">
            <a:extLst>
              <a:ext uri="{FF2B5EF4-FFF2-40B4-BE49-F238E27FC236}">
                <a16:creationId xmlns:a16="http://schemas.microsoft.com/office/drawing/2014/main" id="{0EAFF5B9-E0FA-4CE3-B43E-0B199F2C5B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4438" cy="41100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0">
            <a:extLst>
              <a:ext uri="{FF2B5EF4-FFF2-40B4-BE49-F238E27FC236}">
                <a16:creationId xmlns:a16="http://schemas.microsoft.com/office/drawing/2014/main" id="{3E02DBF4-84AD-467F-901C-ABD0B30B4306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fld id="{6E426FF4-5195-4317-ADE6-2BEF737A6F51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r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/>
              </a:pPr>
              <a:t>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24579" name="Text Box 1">
            <a:extLst>
              <a:ext uri="{FF2B5EF4-FFF2-40B4-BE49-F238E27FC236}">
                <a16:creationId xmlns:a16="http://schemas.microsoft.com/office/drawing/2014/main" id="{D4E1DDA0-31AE-45D9-A78B-9AD319E3194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67238" cy="3424238"/>
          </a:xfrm>
          <a:solidFill>
            <a:srgbClr val="FFFFFF"/>
          </a:solidFill>
          <a:ln/>
        </p:spPr>
      </p:sp>
      <p:sp>
        <p:nvSpPr>
          <p:cNvPr id="24580" name="Text Box 2">
            <a:extLst>
              <a:ext uri="{FF2B5EF4-FFF2-40B4-BE49-F238E27FC236}">
                <a16:creationId xmlns:a16="http://schemas.microsoft.com/office/drawing/2014/main" id="{5A26AF5E-DB86-4145-9D50-AF87128E19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4438" cy="41100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C80C7B07-305C-460A-B956-F8BE7A14D16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C9CC08E6-A827-48DA-8B43-F60B1284815C}" type="slidenum">
              <a:rPr lang="en-US" altLang="en-US" sz="1200"/>
              <a:pPr/>
              <a:t>8</a:t>
            </a:fld>
            <a:endParaRPr lang="en-US" altLang="en-US" sz="1200"/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BCF92C94-5ADB-47E6-A667-460127DC18E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851AC76B-A84A-4993-9D32-80BFD3A3C4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CE53DFA8-D9E1-4774-8FE4-1BC8BB5C77F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54BF57B2-DD1D-46F8-B82F-D0A34C7ACA4E}" type="slidenum">
              <a:rPr lang="en-US" altLang="en-US" sz="1200"/>
              <a:pPr/>
              <a:t>10</a:t>
            </a:fld>
            <a:endParaRPr lang="en-US" altLang="en-US" sz="1200"/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32B25BFC-28F0-4306-AC8B-A113BFCCFFB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F616249D-9791-427A-A8FB-50094B4ED5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0E455F8B-9915-4211-B0B0-4EEF210CDCA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195016B7-1AB2-45C9-87C7-D1DFA466DDFE}" type="slidenum">
              <a:rPr lang="en-US" altLang="en-US" sz="1200"/>
              <a:pPr/>
              <a:t>11</a:t>
            </a:fld>
            <a:endParaRPr lang="en-US" altLang="en-US" sz="1200"/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486F5987-94F6-4E67-8632-CCEE70039DB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CCEF3906-A39B-4456-9958-A1F0B61E78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>
            <a:extLst>
              <a:ext uri="{FF2B5EF4-FFF2-40B4-BE49-F238E27FC236}">
                <a16:creationId xmlns:a16="http://schemas.microsoft.com/office/drawing/2014/main" id="{C7FE2798-ADE5-4113-AFCC-D4F2E2A63B7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6A83C5F3-FBE4-4722-8478-E476A44B6999}" type="slidenum">
              <a:rPr lang="en-US" altLang="en-US" sz="1200"/>
              <a:pPr/>
              <a:t>12</a:t>
            </a:fld>
            <a:endParaRPr lang="en-US" altLang="en-US" sz="1200"/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B4609BB2-566F-4121-939C-59CDC98C2B5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37872DCF-A9C0-40BC-BBBD-B5D3286149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>
            <a:extLst>
              <a:ext uri="{FF2B5EF4-FFF2-40B4-BE49-F238E27FC236}">
                <a16:creationId xmlns:a16="http://schemas.microsoft.com/office/drawing/2014/main" id="{5408A1B0-9A9B-4919-ADD9-FF0ABFC4EA8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DC135B28-AAD1-4798-AD39-2272C31F4E40}" type="slidenum">
              <a:rPr lang="en-US" altLang="en-US" sz="1200"/>
              <a:pPr/>
              <a:t>14</a:t>
            </a:fld>
            <a:endParaRPr lang="en-US" altLang="en-US" sz="1200"/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7A48EBC8-4262-47BE-B231-A87A7242348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D8B84952-F44C-42E1-95DA-9ECBACFAC9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C86A7457-A9EE-42FC-9E85-60DF534695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EAFD8BD9-1A41-437F-A8DE-BC1BD3E08468}" type="slidenum">
              <a:rPr lang="en-US" altLang="en-US" sz="1200"/>
              <a:pPr/>
              <a:t>15</a:t>
            </a:fld>
            <a:endParaRPr lang="en-US" altLang="en-US" sz="1200"/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4CFEBFE6-9A82-419F-9012-90E2CC780B4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776B0269-9E1E-41A8-8E1A-8154975B56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DED77F38-C920-4648-945B-2FDAE72EFC0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57B858BA-04F6-4FCE-BCF5-1A19E4835A3B}" type="slidenum">
              <a:rPr lang="en-US" altLang="en-US" sz="1200"/>
              <a:pPr/>
              <a:t>16</a:t>
            </a:fld>
            <a:endParaRPr lang="en-US" altLang="en-US" sz="1200"/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2BAB13CD-501F-443C-A023-7B1BB746CC8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37856232-54A2-45B6-80D0-437A86D490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53068C1-1AE7-428B-9149-157960B24B7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C333D41-779D-4DAB-B16C-C2DFC9F9A93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8FBF95B-F391-4AA9-AA3C-939EFA673CA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183796-3640-4EC9-99BF-52B58C4B72B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2617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6D8A5D6-4CCB-4748-92F8-0B7FE664D3F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A15CB01-51FE-44DA-AA7F-ABACCA66216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0ACD75D-7B11-4EC4-9E26-2BC71D41BE6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7C540F-6634-4337-B1B0-381A6EDE67A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3464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58C4EB7-5DED-4AF6-9C6D-BD7A38BD419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05BC42E-B861-43EF-876C-0CC9B790A84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2CFDB86-1D5E-4EFD-AD3A-9F839A9518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5C2B42D-BFBB-41D7-8E72-AE5679FF960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1255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D1FB146-4503-4209-B8E3-0C94A91F2F6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59136E8-1070-4066-A337-3DBE2D2346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E0ED538-FD9D-4E25-8013-EFC5FB5292F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E18E25-5729-4007-92F9-5B498B4EA84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3867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38D4D994-8FA4-433C-B14E-62A2DD5453D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618DDF08-AD67-45BE-A5EC-7873BA69076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4EE67EC-E0B9-4805-9FA2-235D67EDF69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C8E08A-D822-46DD-A783-C773FE12A54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5824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6189163-8EF8-4D64-A97B-808A9403E71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7547E04-92CC-4E64-BA12-A5E9CA18691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40D01BA0-A0D7-4601-BF67-AF4689729FE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BB3CC6-2A2A-46A6-BD21-B2D991BF55D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5754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F90CEACC-F9F3-45C7-861B-BA1086362FA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001E1332-3399-461A-B33B-68C4CE8BB5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6610EA6-E9D5-40B1-8070-B920BBA6F0F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A86C11-6FFC-4A1D-802C-D276FDB07F5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54220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20B99C0-366B-41C4-9245-97067677571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597C077-7F73-4D2A-BA41-4FEB272649F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4D673B-C3A8-4802-B71C-6E249106397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D69ACB-983D-4A1E-B398-74200D43CBB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5583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406C277-1C24-46B1-828B-5A9D76765A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DC5D239-A0C9-488B-B31F-E593FCBB0F1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B90DC61-615B-4736-BD6B-AF864FC6365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AEEDB1-9099-4463-8F54-1A24810FC4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6342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A86CCD9-E7B6-44E3-82D2-68DD4B02C70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37822F2-386E-4BC2-807B-D53ACDBEC8E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05E46F7-17A8-480A-9AB1-CF98CD03C50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EAC5A11-42DC-452D-905B-81397BF55F1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3138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E80731F-171A-41AE-B0A2-2611D00E9CE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80C32F3-7F18-43F5-906F-16749823A41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5AE486F-4CFF-4D69-BDDE-2AA7F8D16B6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3D892F-D715-4C7D-9669-D8A26979F10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81811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75D80C5-9468-4EDF-BF9A-6AB37F1E36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DE7BD642-CDE4-442D-BD18-D8636ADB7FE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B584E91-7718-4B49-A37D-F6A31E8F7D5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50D1E2-19BC-4C02-912B-8CF9E73695D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40053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5CB3EEE0-BAE0-4898-A48F-80B0B91DAD28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BE5AEF-A006-40F5-AE27-62308F3197DC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5880140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7CBE86D-AF8D-4772-8594-EF1D67F4585A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ABC56D-DB4B-4F12-9705-E17B33632AD1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7925251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8B04974E-BE95-4A2B-8D59-B91EBBF727D7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EB5D16-D8A4-4171-A141-4281776F0266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1671577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06825" cy="41084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1981200"/>
            <a:ext cx="3806825" cy="41084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CC1B52C-ACEB-4B49-AE8C-394574FE8A26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FEA0E3-E28F-42FA-A790-0AC28A80CD23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4918195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4AE58A8B-AB5A-42AD-BB98-E0D8A042CD92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A83E44-C514-4C4B-B372-B535B1C97FE7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6777245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D0E37559-9F50-41B1-AFEE-47BE8406F157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621539-823C-4EE4-808F-3C0BF6856190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869517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>
            <a:extLst>
              <a:ext uri="{FF2B5EF4-FFF2-40B4-BE49-F238E27FC236}">
                <a16:creationId xmlns:a16="http://schemas.microsoft.com/office/drawing/2014/main" id="{E3E3039E-5A6D-4D4B-B818-E988D6FD1DAB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376108-9464-45C4-9168-5D4BD9DE1B19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915740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05A3997-A7D0-4035-936E-09046CD7CD72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B54D53-37A7-4CAB-B19C-5F82A429744D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853532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9C14622-DBB7-4FF8-B45D-06AAEF1BEB53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8EB43D-3AE9-487E-988C-88F17B293951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3313605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8EDD4EA-4DF4-4DD5-96EB-A0F3A41CE7CB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6C6629-18E8-48C6-A6C2-AC28F16EF0A1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9233821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0338" y="463550"/>
            <a:ext cx="1941512" cy="56261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63550"/>
            <a:ext cx="5672138" cy="56261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3DEE11C-934A-4556-A3DB-DFE07BA6C9C1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B0CD32-78EC-4974-8AD8-936F2EDBD720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8142736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4EC96F1F-DE4B-423F-BD9C-5518BDC91E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BB384E2F-571D-4D24-AAE5-E793E55EF8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B844E4D2-3BCE-4E47-887A-119BD555DB0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-84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3A3FF837-E33A-429E-B775-E147D842636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-84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4995118-3BCC-47CE-AD44-15825A4760E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DAE7DC3-8847-4D2B-8210-84C300122AD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pitchFamily="-8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84" charset="0"/>
          <a:ea typeface="ＭＳ Ｐゴシック" pitchFamily="-8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84" charset="0"/>
          <a:ea typeface="ＭＳ Ｐゴシック" pitchFamily="-8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84" charset="0"/>
          <a:ea typeface="ＭＳ Ｐゴシック" pitchFamily="-8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84" charset="0"/>
          <a:ea typeface="ＭＳ Ｐゴシック" pitchFamily="-8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8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8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8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8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-8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8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8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8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8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84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84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84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84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>
            <a:extLst>
              <a:ext uri="{FF2B5EF4-FFF2-40B4-BE49-F238E27FC236}">
                <a16:creationId xmlns:a16="http://schemas.microsoft.com/office/drawing/2014/main" id="{00B38087-54E2-4EB8-A93F-1BD4E20C05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63550"/>
            <a:ext cx="7766050" cy="1433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title text format</a:t>
            </a:r>
          </a:p>
        </p:txBody>
      </p:sp>
      <p:sp>
        <p:nvSpPr>
          <p:cNvPr id="1027" name="Rectangle 2">
            <a:extLst>
              <a:ext uri="{FF2B5EF4-FFF2-40B4-BE49-F238E27FC236}">
                <a16:creationId xmlns:a16="http://schemas.microsoft.com/office/drawing/2014/main" id="{12937974-CD88-45DA-9EAB-04656E9942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66050" cy="410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outline text format</a:t>
            </a:r>
          </a:p>
          <a:p>
            <a:pPr lvl="1"/>
            <a:r>
              <a:rPr lang="en-GB" altLang="en-US"/>
              <a:t>Second Outline Level</a:t>
            </a:r>
          </a:p>
          <a:p>
            <a:pPr lvl="2"/>
            <a:r>
              <a:rPr lang="en-GB" altLang="en-US"/>
              <a:t>Third Outline Level</a:t>
            </a:r>
          </a:p>
          <a:p>
            <a:pPr lvl="3"/>
            <a:r>
              <a:rPr lang="en-GB" altLang="en-US"/>
              <a:t>Fourth Outline Level</a:t>
            </a:r>
          </a:p>
          <a:p>
            <a:pPr lvl="4"/>
            <a:r>
              <a:rPr lang="en-GB" altLang="en-US"/>
              <a:t>Fifth Outline Level</a:t>
            </a:r>
          </a:p>
          <a:p>
            <a:pPr lvl="4"/>
            <a:r>
              <a:rPr lang="en-GB" altLang="en-US"/>
              <a:t>Sixth Outline Level</a:t>
            </a:r>
          </a:p>
          <a:p>
            <a:pPr lvl="4"/>
            <a:r>
              <a:rPr lang="en-GB" altLang="en-US"/>
              <a:t>Seventh Outline Level</a:t>
            </a:r>
          </a:p>
          <a:p>
            <a:pPr lvl="4"/>
            <a:r>
              <a:rPr lang="en-GB" altLang="en-US"/>
              <a:t>Eighth Outline Level</a:t>
            </a:r>
          </a:p>
          <a:p>
            <a:pPr lvl="4"/>
            <a:r>
              <a:rPr lang="en-GB" altLang="en-US"/>
              <a:t>Ninth Outline Level</a:t>
            </a:r>
          </a:p>
        </p:txBody>
      </p:sp>
      <p:sp>
        <p:nvSpPr>
          <p:cNvPr id="1028" name="Text Box 3">
            <a:extLst>
              <a:ext uri="{FF2B5EF4-FFF2-40B4-BE49-F238E27FC236}">
                <a16:creationId xmlns:a16="http://schemas.microsoft.com/office/drawing/2014/main" id="{29DE8C1B-B02F-4512-A722-F47F97AB0F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6248400"/>
            <a:ext cx="19050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029" name="Text Box 4">
            <a:extLst>
              <a:ext uri="{FF2B5EF4-FFF2-40B4-BE49-F238E27FC236}">
                <a16:creationId xmlns:a16="http://schemas.microsoft.com/office/drawing/2014/main" id="{F99896C0-C540-4752-BA94-8BE3779FF7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6248400"/>
            <a:ext cx="28956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2" name="Rectangle 5">
            <a:extLst>
              <a:ext uri="{FF2B5EF4-FFF2-40B4-BE49-F238E27FC236}">
                <a16:creationId xmlns:a16="http://schemas.microsoft.com/office/drawing/2014/main" id="{EF63C338-ED5B-429F-9666-94B0974331BF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8400"/>
            <a:ext cx="1898650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SzPct val="100000"/>
              <a:buFontTx/>
              <a:buNone/>
              <a:defRPr smtClean="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438B244C-A0FC-4B0A-93B8-34F54C3E0AFE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471260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charset="0"/>
          <a:ea typeface="ＭＳ Ｐゴシック" charset="-128"/>
          <a:cs typeface="ＭＳ Ｐゴシック" charset="-128"/>
        </a:defRPr>
      </a:lvl5pPr>
      <a:lvl6pPr marL="2514600" indent="-2286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Arial" charset="0"/>
          <a:ea typeface="ＭＳ Ｐゴシック" charset="-128"/>
          <a:cs typeface="ＭＳ Ｐゴシック" charset="-128"/>
        </a:defRPr>
      </a:lvl6pPr>
      <a:lvl7pPr marL="2971800" indent="-2286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Arial" charset="0"/>
          <a:ea typeface="ＭＳ Ｐゴシック" charset="-128"/>
          <a:cs typeface="ＭＳ Ｐゴシック" charset="-128"/>
        </a:defRPr>
      </a:lvl7pPr>
      <a:lvl8pPr marL="3429000" indent="-2286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Arial" charset="0"/>
          <a:ea typeface="ＭＳ Ｐゴシック" charset="-128"/>
          <a:cs typeface="ＭＳ Ｐゴシック" charset="-128"/>
        </a:defRPr>
      </a:lvl8pPr>
      <a:lvl9pPr marL="3886200" indent="-2286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Arial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>
            <a:extLst>
              <a:ext uri="{FF2B5EF4-FFF2-40B4-BE49-F238E27FC236}">
                <a16:creationId xmlns:a16="http://schemas.microsoft.com/office/drawing/2014/main" id="{AADBB6C3-C60B-474E-927B-E46E2EFA4F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533400"/>
            <a:ext cx="3352800" cy="793750"/>
          </a:xfrm>
        </p:spPr>
        <p:txBody>
          <a:bodyPr/>
          <a:lstStyle/>
          <a:p>
            <a:pPr algn="ct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altLang="en-US" sz="4400" b="1" dirty="0">
                <a:latin typeface="Calibri" panose="020F0502020204030204" pitchFamily="34" charset="0"/>
              </a:rPr>
              <a:t>Types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AB46C29A-B3EF-4162-825F-862FDEE4AAE2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304801" y="1435101"/>
            <a:ext cx="2590800" cy="3822700"/>
          </a:xfrm>
        </p:spPr>
        <p:txBody>
          <a:bodyPr/>
          <a:lstStyle/>
          <a:p>
            <a:pPr indent="-341313"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endParaRPr lang="en-US" altLang="en-US" sz="2800" dirty="0">
              <a:latin typeface="Calibri" panose="020F0502020204030204" pitchFamily="34" charset="0"/>
            </a:endParaRPr>
          </a:p>
          <a:p>
            <a:pPr marL="115887" indent="-457200">
              <a:buClrTx/>
              <a:buFontTx/>
              <a:buAutoNum type="arabicPeriod"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altLang="en-US" sz="2800" u="sng" dirty="0">
                <a:latin typeface="Calibri" panose="020F0502020204030204" pitchFamily="34" charset="0"/>
              </a:rPr>
              <a:t>Rockfall </a:t>
            </a:r>
          </a:p>
          <a:p>
            <a:pPr>
              <a:buClrTx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endParaRPr lang="en-US" altLang="en-US" sz="2800" dirty="0">
              <a:latin typeface="Calibri" panose="020F0502020204030204" pitchFamily="34" charset="0"/>
            </a:endParaRPr>
          </a:p>
          <a:p>
            <a:pPr>
              <a:buClrTx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altLang="en-US" sz="2800" dirty="0">
                <a:latin typeface="Calibri" panose="020F0502020204030204" pitchFamily="34" charset="0"/>
              </a:rPr>
              <a:t>Rocks fall down cliff.</a:t>
            </a:r>
          </a:p>
          <a:p>
            <a:pPr indent="-341313"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endParaRPr lang="en-US" altLang="en-US" sz="2400" dirty="0">
              <a:latin typeface="Calibri" panose="020F0502020204030204" pitchFamily="34" charset="0"/>
            </a:endParaRPr>
          </a:p>
        </p:txBody>
      </p:sp>
      <p:pic>
        <p:nvPicPr>
          <p:cNvPr id="9" name="Content Placeholder 8" descr="A group of people on a rocky beach&#10;&#10;Description automatically generated">
            <a:extLst>
              <a:ext uri="{FF2B5EF4-FFF2-40B4-BE49-F238E27FC236}">
                <a16:creationId xmlns:a16="http://schemas.microsoft.com/office/drawing/2014/main" id="{54E8A4C6-BCE7-4E05-BA13-9812411EFB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048000" y="1676400"/>
            <a:ext cx="5638800" cy="4162806"/>
          </a:xfr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F2C36-0AAC-4185-AACD-08860831DF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81000"/>
            <a:ext cx="2996697" cy="144779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 eaLnBrk="1" hangingPunct="1">
              <a:lnSpc>
                <a:spcPct val="90000"/>
              </a:lnSpc>
            </a:pPr>
            <a:r>
              <a:rPr lang="en-US" sz="4400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Types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B1D250-4CA5-4D96-BCB1-E577B8E5AA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6225" y="2133600"/>
            <a:ext cx="2920497" cy="3633019"/>
          </a:xfrm>
        </p:spPr>
        <p:txBody>
          <a:bodyPr vert="horz" lIns="91440" tIns="45720" rIns="91440" bIns="45720" rtlCol="0">
            <a:normAutofit/>
          </a:bodyPr>
          <a:lstStyle/>
          <a:p>
            <a:pPr lvl="0" defTabSz="914400" eaLnBrk="1" hangingPunct="1">
              <a:lnSpc>
                <a:spcPct val="90000"/>
              </a:lnSpc>
              <a:buClrTx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altLang="en-US" sz="2800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 </a:t>
            </a:r>
            <a:r>
              <a:rPr lang="en-US" altLang="en-US" sz="2800" u="sng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Rockslide</a:t>
            </a:r>
            <a:r>
              <a:rPr lang="en-US" altLang="en-US" sz="2800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lvl="0" defTabSz="914400" eaLnBrk="1" hangingPunct="1">
              <a:lnSpc>
                <a:spcPct val="90000"/>
              </a:lnSpc>
              <a:buClrTx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endParaRPr lang="en-US" altLang="en-US" sz="2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defTabSz="914400" eaLnBrk="1" hangingPunct="1">
              <a:lnSpc>
                <a:spcPct val="90000"/>
              </a:lnSpc>
              <a:buClrTx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altLang="en-US" sz="2800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less steep</a:t>
            </a:r>
          </a:p>
          <a:p>
            <a:pPr lvl="0" defTabSz="914400" eaLnBrk="1" hangingPunct="1">
              <a:lnSpc>
                <a:spcPct val="90000"/>
              </a:lnSpc>
              <a:buClrTx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altLang="en-US" sz="2800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  <a:p>
            <a:pPr lvl="0" defTabSz="914400" eaLnBrk="1" hangingPunct="1">
              <a:lnSpc>
                <a:spcPct val="90000"/>
              </a:lnSpc>
              <a:buClrTx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altLang="en-US" sz="2800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heavy rains</a:t>
            </a:r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600" kern="1200" dirty="0">
              <a:solidFill>
                <a:schemeClr val="tx1"/>
              </a:solidFill>
            </a:endParaRPr>
          </a:p>
        </p:txBody>
      </p:sp>
      <p:pic>
        <p:nvPicPr>
          <p:cNvPr id="6" name="Content Placeholder 5" descr="A view of a river&#10;&#10;Description automatically generated">
            <a:extLst>
              <a:ext uri="{FF2B5EF4-FFF2-40B4-BE49-F238E27FC236}">
                <a16:creationId xmlns:a16="http://schemas.microsoft.com/office/drawing/2014/main" id="{FCE4CB01-CA7D-4DBD-9027-6E2C1323B0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6210" r="28861"/>
          <a:stretch/>
        </p:blipFill>
        <p:spPr>
          <a:xfrm>
            <a:off x="3479292" y="10"/>
            <a:ext cx="5664708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9536050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ECBDF-C116-48F9-A55F-2BB5802FF7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629266"/>
            <a:ext cx="2996697" cy="167660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 eaLnBrk="1" hangingPunct="1">
              <a:lnSpc>
                <a:spcPct val="90000"/>
              </a:lnSpc>
            </a:pPr>
            <a:r>
              <a:rPr lang="en-US" sz="4400" kern="1200" dirty="0">
                <a:solidFill>
                  <a:schemeClr val="tx1"/>
                </a:solidFill>
              </a:rPr>
              <a:t>Types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D049DB-8B4D-41FA-B331-459F6A992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81000" y="2438400"/>
            <a:ext cx="2844297" cy="3785419"/>
          </a:xfrm>
        </p:spPr>
        <p:txBody>
          <a:bodyPr vert="horz" lIns="91440" tIns="45720" rIns="91440" bIns="45720" rtlCol="0">
            <a:normAutofit/>
          </a:bodyPr>
          <a:lstStyle/>
          <a:p>
            <a:pPr marL="514350" lvl="0" indent="-514350" defTabSz="914400" eaLnBrk="1" hangingPunct="1">
              <a:lnSpc>
                <a:spcPct val="90000"/>
              </a:lnSpc>
              <a:buClrTx/>
              <a:buAutoNum type="arabicPeriod" startAt="3"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altLang="en-US" sz="2800" u="sng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Slump</a:t>
            </a:r>
          </a:p>
          <a:p>
            <a:pPr lvl="0" defTabSz="914400" eaLnBrk="1" hangingPunct="1">
              <a:lnSpc>
                <a:spcPct val="90000"/>
              </a:lnSpc>
              <a:buClrTx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endParaRPr lang="en-US" altLang="en-US" sz="2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defTabSz="914400" eaLnBrk="1" hangingPunct="1">
              <a:lnSpc>
                <a:spcPct val="90000"/>
              </a:lnSpc>
              <a:buClrTx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altLang="en-US" sz="2800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huge mass moves in place.</a:t>
            </a:r>
          </a:p>
        </p:txBody>
      </p:sp>
      <p:pic>
        <p:nvPicPr>
          <p:cNvPr id="10" name="Content Placeholder 9" descr="A picture containing grass, outdoor, mountain, sky&#10;&#10;Description automatically generated">
            <a:extLst>
              <a:ext uri="{FF2B5EF4-FFF2-40B4-BE49-F238E27FC236}">
                <a16:creationId xmlns:a16="http://schemas.microsoft.com/office/drawing/2014/main" id="{30B278BB-7720-4466-8C3F-8E2BF110C7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7666" r="16165" b="-1"/>
          <a:stretch/>
        </p:blipFill>
        <p:spPr>
          <a:xfrm>
            <a:off x="3479292" y="10"/>
            <a:ext cx="5664708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2827668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EE09A529-E47C-4634-BB98-0A9526C372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Content Placeholder 5" descr="A person walking down a dirt road&#10;&#10;Description automatically generated">
            <a:extLst>
              <a:ext uri="{FF2B5EF4-FFF2-40B4-BE49-F238E27FC236}">
                <a16:creationId xmlns:a16="http://schemas.microsoft.com/office/drawing/2014/main" id="{E02ABEFB-92AE-494E-A11A-94D6C1C2D5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31949"/>
          <a:stretch/>
        </p:blipFill>
        <p:spPr>
          <a:xfrm>
            <a:off x="20" y="10"/>
            <a:ext cx="9143980" cy="4666928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569C1A01-6FB5-43CE-ADCC-936728ACAC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2200" y="4388303"/>
            <a:ext cx="618067" cy="702986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C08C4E-2783-4113-9A8F-932B90B26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1" y="5053189"/>
            <a:ext cx="2743200" cy="150993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 eaLnBrk="1" hangingPunct="1">
              <a:lnSpc>
                <a:spcPct val="90000"/>
              </a:lnSpc>
            </a:pPr>
            <a:r>
              <a:rPr lang="en-US" sz="3500" kern="1200" dirty="0"/>
              <a:t>Types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9AF725-C2A0-4415-986C-7C715EC90E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505200" y="4829673"/>
            <a:ext cx="4876800" cy="18759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 eaLnBrk="1" hangingPunct="1">
              <a:lnSpc>
                <a:spcPct val="90000"/>
              </a:lnSpc>
            </a:pPr>
            <a:r>
              <a:rPr lang="en-US" altLang="en-US" sz="2800" kern="1200" dirty="0">
                <a:latin typeface="Calibri" panose="020F0502020204030204" pitchFamily="34" charset="0"/>
                <a:cs typeface="Calibri" panose="020F0502020204030204" pitchFamily="34" charset="0"/>
              </a:rPr>
              <a:t>4.  </a:t>
            </a:r>
            <a:r>
              <a:rPr lang="en-US" altLang="en-US" sz="2800" u="sng" kern="1200" dirty="0">
                <a:latin typeface="Calibri" panose="020F0502020204030204" pitchFamily="34" charset="0"/>
                <a:cs typeface="Calibri" panose="020F0502020204030204" pitchFamily="34" charset="0"/>
              </a:rPr>
              <a:t>Mudflow</a:t>
            </a:r>
          </a:p>
          <a:p>
            <a:pPr defTabSz="914400" eaLnBrk="1" hangingPunct="1">
              <a:lnSpc>
                <a:spcPct val="90000"/>
              </a:lnSpc>
            </a:pPr>
            <a:endParaRPr lang="en-US" altLang="en-US" sz="2800" i="1" kern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400" eaLnBrk="1" hangingPunct="1">
              <a:lnSpc>
                <a:spcPct val="90000"/>
              </a:lnSpc>
            </a:pPr>
            <a:r>
              <a:rPr lang="en-US" altLang="en-US" sz="2800" kern="1200" dirty="0">
                <a:latin typeface="Calibri" panose="020F0502020204030204" pitchFamily="34" charset="0"/>
                <a:cs typeface="Calibri" panose="020F0502020204030204" pitchFamily="34" charset="0"/>
              </a:rPr>
              <a:t>fluid of rock, soil and water.</a:t>
            </a:r>
            <a:endParaRPr lang="en-US" sz="2800" kern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70288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542EF-462E-4EC1-BF51-72A521C3BF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1" y="273050"/>
            <a:ext cx="3124200" cy="1162050"/>
          </a:xfrm>
        </p:spPr>
        <p:txBody>
          <a:bodyPr/>
          <a:lstStyle/>
          <a:p>
            <a:pPr algn="ctr"/>
            <a:r>
              <a:rPr lang="en-US" sz="4400" dirty="0">
                <a:latin typeface="Calibri" panose="020F0502020204030204" pitchFamily="34" charset="0"/>
                <a:cs typeface="Calibri" panose="020F0502020204030204" pitchFamily="34" charset="0"/>
              </a:rPr>
              <a:t>Types</a:t>
            </a:r>
          </a:p>
        </p:txBody>
      </p:sp>
      <p:pic>
        <p:nvPicPr>
          <p:cNvPr id="6" name="Content Placeholder 5" descr="A picture containing text&#10;&#10;Description automatically generated">
            <a:extLst>
              <a:ext uri="{FF2B5EF4-FFF2-40B4-BE49-F238E27FC236}">
                <a16:creationId xmlns:a16="http://schemas.microsoft.com/office/drawing/2014/main" id="{A978A2D5-143C-4550-B5A6-F22E00B631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5050" y="1408755"/>
            <a:ext cx="5111750" cy="3581702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2C934B-B8ED-43E9-BFF8-D23DCB17C7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1905000"/>
            <a:ext cx="3008314" cy="4221163"/>
          </a:xfrm>
        </p:spPr>
        <p:txBody>
          <a:bodyPr/>
          <a:lstStyle/>
          <a:p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ClrTx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alt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5.  </a:t>
            </a:r>
            <a:r>
              <a:rPr lang="en-US" altLang="en-US" sz="2800" u="sng" dirty="0">
                <a:latin typeface="Calibri" panose="020F0502020204030204" pitchFamily="34" charset="0"/>
                <a:cs typeface="Calibri" panose="020F0502020204030204" pitchFamily="34" charset="0"/>
              </a:rPr>
              <a:t>Earthflow</a:t>
            </a:r>
          </a:p>
          <a:p>
            <a:pPr marL="173037" indent="-514350">
              <a:buClrTx/>
              <a:buAutoNum type="arabicPeriod"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endParaRPr lang="en-US" alt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ClrTx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alt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	may take hours</a:t>
            </a:r>
          </a:p>
        </p:txBody>
      </p:sp>
    </p:spTree>
    <p:extLst>
      <p:ext uri="{BB962C8B-B14F-4D97-AF65-F5344CB8AC3E}">
        <p14:creationId xmlns:p14="http://schemas.microsoft.com/office/powerpoint/2010/main" val="23129550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>
            <a:extLst>
              <a:ext uri="{FF2B5EF4-FFF2-40B4-BE49-F238E27FC236}">
                <a16:creationId xmlns:a16="http://schemas.microsoft.com/office/drawing/2014/main" id="{790D1730-3F6E-4E4B-AFAB-FB2613C7EC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1" y="273050"/>
            <a:ext cx="3124200" cy="1162050"/>
          </a:xfrm>
        </p:spPr>
        <p:txBody>
          <a:bodyPr/>
          <a:lstStyle/>
          <a:p>
            <a:pPr algn="ct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altLang="en-US" sz="4400" b="1" dirty="0">
                <a:latin typeface="Calibri" panose="020F0502020204030204" pitchFamily="34" charset="0"/>
              </a:rPr>
              <a:t>Types</a:t>
            </a:r>
          </a:p>
        </p:txBody>
      </p:sp>
      <p:sp>
        <p:nvSpPr>
          <p:cNvPr id="6146" name="Rectangle 2">
            <a:extLst>
              <a:ext uri="{FF2B5EF4-FFF2-40B4-BE49-F238E27FC236}">
                <a16:creationId xmlns:a16="http://schemas.microsoft.com/office/drawing/2014/main" id="{BE51F9A4-4348-4589-973A-02D865A6CF2F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304801" y="1828800"/>
            <a:ext cx="2819400" cy="4297363"/>
          </a:xfrm>
        </p:spPr>
        <p:txBody>
          <a:bodyPr/>
          <a:lstStyle/>
          <a:p>
            <a:pPr indent="-341313"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altLang="en-US" sz="2800" dirty="0">
                <a:latin typeface="Calibri" panose="020F0502020204030204" pitchFamily="34" charset="0"/>
              </a:rPr>
              <a:t>6.  </a:t>
            </a:r>
            <a:r>
              <a:rPr lang="en-US" altLang="en-US" sz="2800" u="sng" dirty="0">
                <a:latin typeface="Calibri" panose="020F0502020204030204" pitchFamily="34" charset="0"/>
              </a:rPr>
              <a:t>Soil Creep</a:t>
            </a:r>
          </a:p>
          <a:p>
            <a:pPr indent="-341313"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endParaRPr lang="en-US" altLang="en-US" sz="2800" dirty="0">
              <a:latin typeface="Calibri" panose="020F0502020204030204" pitchFamily="34" charset="0"/>
            </a:endParaRPr>
          </a:p>
          <a:p>
            <a:pPr indent="-341313"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altLang="en-US" sz="2800" dirty="0">
                <a:latin typeface="Calibri" panose="020F0502020204030204" pitchFamily="34" charset="0"/>
              </a:rPr>
              <a:t>Tilted poles and fences provide evidence.</a:t>
            </a:r>
            <a:endParaRPr lang="en-US" altLang="en-US" sz="2800" dirty="0"/>
          </a:p>
        </p:txBody>
      </p:sp>
      <p:pic>
        <p:nvPicPr>
          <p:cNvPr id="12" name="Content Placeholder 11" descr="A picture containing grass, sky, outdoor, tree&#10;&#10;Description automatically generated">
            <a:extLst>
              <a:ext uri="{FF2B5EF4-FFF2-40B4-BE49-F238E27FC236}">
                <a16:creationId xmlns:a16="http://schemas.microsoft.com/office/drawing/2014/main" id="{EB3AF578-A9C8-4CE1-A4C9-1E6EB3954E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352801" y="1295401"/>
            <a:ext cx="5333999" cy="4191000"/>
          </a:xfr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4">
            <a:extLst>
              <a:ext uri="{FF2B5EF4-FFF2-40B4-BE49-F238E27FC236}">
                <a16:creationId xmlns:a16="http://schemas.microsoft.com/office/drawing/2014/main" id="{489D1A51-F597-46D2-85FB-657FF0473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/>
              <a:t>Soil Creep</a:t>
            </a:r>
          </a:p>
        </p:txBody>
      </p:sp>
      <p:pic>
        <p:nvPicPr>
          <p:cNvPr id="25602" name="Content Placeholder 1">
            <a:extLst>
              <a:ext uri="{FF2B5EF4-FFF2-40B4-BE49-F238E27FC236}">
                <a16:creationId xmlns:a16="http://schemas.microsoft.com/office/drawing/2014/main" id="{CAD27EF2-7B53-460D-8CA8-4FBD94217D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95400" y="1897063"/>
            <a:ext cx="6629400" cy="4198937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Picture 135">
            <a:extLst>
              <a:ext uri="{FF2B5EF4-FFF2-40B4-BE49-F238E27FC236}">
                <a16:creationId xmlns:a16="http://schemas.microsoft.com/office/drawing/2014/main" id="{EE09A529-E47C-4634-BB98-0A9526C372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Content Placeholder 3" descr="A picture containing sky, outdoor, nature, grass&#10;&#10;Description automatically generated">
            <a:extLst>
              <a:ext uri="{FF2B5EF4-FFF2-40B4-BE49-F238E27FC236}">
                <a16:creationId xmlns:a16="http://schemas.microsoft.com/office/drawing/2014/main" id="{4355CD3E-4596-4DB1-8921-A4C940029B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t="7292" b="24657"/>
          <a:stretch/>
        </p:blipFill>
        <p:spPr>
          <a:xfrm>
            <a:off x="20" y="10"/>
            <a:ext cx="9143980" cy="4666928"/>
          </a:xfrm>
          <a:prstGeom prst="rect">
            <a:avLst/>
          </a:prstGeom>
        </p:spPr>
      </p:pic>
      <p:sp>
        <p:nvSpPr>
          <p:cNvPr id="138" name="Oval 137">
            <a:extLst>
              <a:ext uri="{FF2B5EF4-FFF2-40B4-BE49-F238E27FC236}">
                <a16:creationId xmlns:a16="http://schemas.microsoft.com/office/drawing/2014/main" id="{569C1A01-6FB5-43CE-ADCC-936728ACAC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2200" y="4388303"/>
            <a:ext cx="618067" cy="702986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0" name="Rectangle 2">
            <a:extLst>
              <a:ext uri="{FF2B5EF4-FFF2-40B4-BE49-F238E27FC236}">
                <a16:creationId xmlns:a16="http://schemas.microsoft.com/office/drawing/2014/main" id="{C32EECC1-7551-40E0-83A5-D92969BA03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65623" y="4983646"/>
            <a:ext cx="2453777" cy="150993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eaLnBrk="1" hangingPunct="1">
              <a:lnSpc>
                <a:spcPct val="90000"/>
              </a:lnSpc>
            </a:pPr>
            <a:r>
              <a:rPr lang="en-US" altLang="en-US" sz="4400" b="1" kern="1200">
                <a:solidFill>
                  <a:srgbClr val="00000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Wind</a:t>
            </a:r>
            <a:endParaRPr lang="en-US" altLang="en-US" sz="4400" kern="1200">
              <a:solidFill>
                <a:srgbClr val="000000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0F71F964-7E36-4099-A043-26FD1FD8E28F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2895600" y="4724400"/>
            <a:ext cx="5943600" cy="1981200"/>
          </a:xfr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indent="-2286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altLang="en-US" kern="1200" dirty="0">
              <a:solidFill>
                <a:srgbClr val="000000"/>
              </a:solidFill>
              <a:ea typeface="+mn-ea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400" kern="1200" dirty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Wind carries (entrains) loose sediment.</a:t>
            </a:r>
          </a:p>
          <a:p>
            <a:pPr eaLnBrk="1" hangingPunct="1">
              <a:lnSpc>
                <a:spcPct val="90000"/>
              </a:lnSpc>
            </a:pPr>
            <a:endParaRPr lang="en-US" altLang="en-US" sz="2400" kern="1200" dirty="0">
              <a:solidFill>
                <a:srgbClr val="000000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400" kern="1200" dirty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Dry climate -  hot or cold</a:t>
            </a:r>
          </a:p>
          <a:p>
            <a:pPr eaLnBrk="1" hangingPunct="1">
              <a:lnSpc>
                <a:spcPct val="90000"/>
              </a:lnSpc>
            </a:pPr>
            <a:endParaRPr lang="en-US" altLang="en-US" sz="2400" kern="1200" dirty="0">
              <a:solidFill>
                <a:srgbClr val="000000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400" kern="1200" dirty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Particles are fine… sand is largest.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9B76D444-2756-434F-AE61-96D69830C1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Content Placeholder 9" descr="A picture containing sky, outdoor, nature, clouds&#10;&#10;Description automatically generated">
            <a:extLst>
              <a:ext uri="{FF2B5EF4-FFF2-40B4-BE49-F238E27FC236}">
                <a16:creationId xmlns:a16="http://schemas.microsoft.com/office/drawing/2014/main" id="{1EA06FA3-CC9B-4110-A007-997FB3A5E3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-1" b="13215"/>
          <a:stretch/>
        </p:blipFill>
        <p:spPr>
          <a:xfrm>
            <a:off x="240030" y="320040"/>
            <a:ext cx="8661654" cy="4303462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27B6159-7734-4564-9E0F-C4BC43C36E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41173" y="4782312"/>
            <a:ext cx="8661654" cy="1755648"/>
          </a:xfrm>
          <a:prstGeom prst="rect">
            <a:avLst/>
          </a:prstGeom>
          <a:solidFill>
            <a:schemeClr val="tx1">
              <a:alpha val="93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E504497-2FF1-4668-A107-481C248D1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5009083"/>
            <a:ext cx="2167128" cy="134599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eaLnBrk="1" hangingPunct="1">
              <a:lnSpc>
                <a:spcPct val="90000"/>
              </a:lnSpc>
            </a:pPr>
            <a:r>
              <a:rPr lang="en-US" sz="4400" b="1" kern="1200" dirty="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Haboob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2FFB46B-05BC-4950-B18A-9593FDAE6E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3044952" y="5237979"/>
            <a:ext cx="0" cy="914400"/>
          </a:xfrm>
          <a:prstGeom prst="line">
            <a:avLst/>
          </a:prstGeom>
          <a:ln w="19050">
            <a:solidFill>
              <a:schemeClr val="bg1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612CDCE-C052-4551-83B4-A556EFA404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284982" y="4800600"/>
            <a:ext cx="5232654" cy="1737359"/>
          </a:xfrm>
        </p:spPr>
        <p:txBody>
          <a:bodyPr vert="horz" lIns="91440" tIns="45720" rIns="91440" bIns="45720" rtlCol="0" anchor="ctr">
            <a:no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1800" kern="1200" dirty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Caused by thunderstorms</a:t>
            </a:r>
          </a:p>
          <a:p>
            <a:pPr eaLnBrk="1" hangingPunct="1">
              <a:lnSpc>
                <a:spcPct val="90000"/>
              </a:lnSpc>
            </a:pPr>
            <a:endParaRPr lang="en-US" sz="1800" kern="1200" dirty="0">
              <a:solidFill>
                <a:schemeClr val="bg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1800" kern="1200" dirty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Downward forcing air in front of the thunderstorm carries loose sediment.</a:t>
            </a:r>
          </a:p>
          <a:p>
            <a:pPr indent="-2286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800" kern="1200" dirty="0">
              <a:solidFill>
                <a:schemeClr val="bg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1800" kern="1200" dirty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Seen in desert regions.</a:t>
            </a:r>
          </a:p>
        </p:txBody>
      </p:sp>
    </p:spTree>
    <p:extLst>
      <p:ext uri="{BB962C8B-B14F-4D97-AF65-F5344CB8AC3E}">
        <p14:creationId xmlns:p14="http://schemas.microsoft.com/office/powerpoint/2010/main" val="22160144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3" descr="dust-storm-sudan">
            <a:extLst>
              <a:ext uri="{FF2B5EF4-FFF2-40B4-BE49-F238E27FC236}">
                <a16:creationId xmlns:a16="http://schemas.microsoft.com/office/drawing/2014/main" id="{250B62FE-CB32-4D90-8DBB-446F643CD42E}"/>
              </a:ext>
            </a:extLst>
          </p:cNvPr>
          <p:cNvPicPr>
            <a:picLocks noGrp="1"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5800" y="762000"/>
            <a:ext cx="7772400" cy="5180013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>
            <a:extLst>
              <a:ext uri="{FF2B5EF4-FFF2-40B4-BE49-F238E27FC236}">
                <a16:creationId xmlns:a16="http://schemas.microsoft.com/office/drawing/2014/main" id="{686333A2-E589-4391-AD70-8044EB4B07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>
                <a:latin typeface="Calibri" panose="020F0502020204030204" pitchFamily="34" charset="0"/>
                <a:ea typeface="ＭＳ Ｐゴシック" panose="020B0600070205080204" pitchFamily="34" charset="-128"/>
              </a:rPr>
              <a:t>Erosion</a:t>
            </a:r>
            <a:endParaRPr lang="en-US" altLang="en-US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9700" name="Rectangle 4">
            <a:extLst>
              <a:ext uri="{FF2B5EF4-FFF2-40B4-BE49-F238E27FC236}">
                <a16:creationId xmlns:a16="http://schemas.microsoft.com/office/drawing/2014/main" id="{FE8A55C9-CD57-417E-99D1-5C4CB4F597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u="sng">
                <a:latin typeface="Calibri" panose="020F0502020204030204" pitchFamily="34" charset="0"/>
                <a:ea typeface="ＭＳ Ｐゴシック" panose="020B0600070205080204" pitchFamily="34" charset="-128"/>
              </a:rPr>
              <a:t>Deflation</a:t>
            </a:r>
            <a:r>
              <a:rPr lang="en-US" altLang="en-US">
                <a:latin typeface="Calibri" panose="020F0502020204030204" pitchFamily="34" charset="0"/>
                <a:ea typeface="ＭＳ Ｐゴシック" panose="020B0600070205080204" pitchFamily="34" charset="-128"/>
              </a:rPr>
              <a:t> = smaller particles are blown away, leaving only coarse particles.</a:t>
            </a:r>
          </a:p>
          <a:p>
            <a:pPr eaLnBrk="1" hangingPunct="1">
              <a:buFontTx/>
              <a:buNone/>
            </a:pPr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  <p:pic>
        <p:nvPicPr>
          <p:cNvPr id="5124" name="Picture 5" descr="deflation">
            <a:extLst>
              <a:ext uri="{FF2B5EF4-FFF2-40B4-BE49-F238E27FC236}">
                <a16:creationId xmlns:a16="http://schemas.microsoft.com/office/drawing/2014/main" id="{9904DB5F-0352-42B9-85C1-2B3C22D6F6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352800"/>
            <a:ext cx="64008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0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5" descr="desertpavement">
            <a:extLst>
              <a:ext uri="{FF2B5EF4-FFF2-40B4-BE49-F238E27FC236}">
                <a16:creationId xmlns:a16="http://schemas.microsoft.com/office/drawing/2014/main" id="{058BB407-ACCE-4997-8C62-A20EFD8A997E}"/>
              </a:ext>
            </a:extLst>
          </p:cNvPr>
          <p:cNvPicPr>
            <a:picLocks noGrp="1"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2813" y="609600"/>
            <a:ext cx="7316787" cy="5486400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Content Placeholder 2">
            <a:extLst>
              <a:ext uri="{FF2B5EF4-FFF2-40B4-BE49-F238E27FC236}">
                <a16:creationId xmlns:a16="http://schemas.microsoft.com/office/drawing/2014/main" id="{A1EB0E72-6A2B-4FAE-8726-21B157817FEA}"/>
              </a:ext>
            </a:extLst>
          </p:cNvPr>
          <p:cNvPicPr>
            <a:picLocks noGrp="1" noChangeAspect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4400" y="1801813"/>
            <a:ext cx="7315200" cy="3101975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>
            <a:extLst>
              <a:ext uri="{FF2B5EF4-FFF2-40B4-BE49-F238E27FC236}">
                <a16:creationId xmlns:a16="http://schemas.microsoft.com/office/drawing/2014/main" id="{AC7196A3-2B41-4362-ADD5-8BB5242D05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629266"/>
            <a:ext cx="3048000" cy="167660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eaLnBrk="1" hangingPunct="1">
              <a:lnSpc>
                <a:spcPct val="90000"/>
              </a:lnSpc>
            </a:pPr>
            <a:r>
              <a:rPr lang="en-US" altLang="en-US" sz="4400" b="1" kern="120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Deposition</a:t>
            </a:r>
            <a:endParaRPr lang="en-US" altLang="en-US" sz="4400" kern="1200" dirty="0">
              <a:solidFill>
                <a:schemeClr val="tx1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38916" name="Rectangle 4">
            <a:extLst>
              <a:ext uri="{FF2B5EF4-FFF2-40B4-BE49-F238E27FC236}">
                <a16:creationId xmlns:a16="http://schemas.microsoft.com/office/drawing/2014/main" id="{7FCD4AA2-5A1D-45DA-938E-5F01A65BC11C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228600" y="2438400"/>
            <a:ext cx="3048000" cy="3785419"/>
          </a:xfrm>
        </p:spPr>
        <p:txBody>
          <a:bodyPr vert="horz" lIns="91440" tIns="45720" rIns="91440" bIns="45720" rtlCol="0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2800" u="sng" kern="1200" dirty="0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Loess</a:t>
            </a:r>
            <a:endParaRPr lang="en-US" altLang="en-US" sz="2800" kern="1200" dirty="0"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800" kern="1200" dirty="0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wind-blown fine sediment.  </a:t>
            </a:r>
          </a:p>
          <a:p>
            <a:pPr eaLnBrk="1" hangingPunct="1">
              <a:lnSpc>
                <a:spcPct val="90000"/>
              </a:lnSpc>
            </a:pPr>
            <a:endParaRPr lang="en-US" altLang="en-US" sz="2800" kern="1200" dirty="0"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800" kern="1200" dirty="0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makes excellent topsoil.</a:t>
            </a:r>
          </a:p>
        </p:txBody>
      </p:sp>
      <p:pic>
        <p:nvPicPr>
          <p:cNvPr id="4" name="Content Placeholder 3" descr="A stone building&#10;&#10;Description automatically generated">
            <a:extLst>
              <a:ext uri="{FF2B5EF4-FFF2-40B4-BE49-F238E27FC236}">
                <a16:creationId xmlns:a16="http://schemas.microsoft.com/office/drawing/2014/main" id="{AC989169-6B90-45CC-A75F-168270DA42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347" r="15152"/>
          <a:stretch/>
        </p:blipFill>
        <p:spPr>
          <a:xfrm>
            <a:off x="3479292" y="10"/>
            <a:ext cx="5664708" cy="6857990"/>
          </a:xfrm>
          <a:prstGeom prst="rect">
            <a:avLst/>
          </a:prstGeom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6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8" descr="LoessMap1">
            <a:extLst>
              <a:ext uri="{FF2B5EF4-FFF2-40B4-BE49-F238E27FC236}">
                <a16:creationId xmlns:a16="http://schemas.microsoft.com/office/drawing/2014/main" id="{19270469-1C43-43B6-B9CD-6C91E9E9B92A}"/>
              </a:ext>
            </a:extLst>
          </p:cNvPr>
          <p:cNvPicPr>
            <a:picLocks noGrp="1"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47800" y="609600"/>
            <a:ext cx="6172200" cy="5486400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>
            <a:extLst>
              <a:ext uri="{FF2B5EF4-FFF2-40B4-BE49-F238E27FC236}">
                <a16:creationId xmlns:a16="http://schemas.microsoft.com/office/drawing/2014/main" id="{1C66EA76-3CB9-4837-9351-4CB6F44624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>
                <a:latin typeface="Calibri" panose="020F0502020204030204" pitchFamily="34" charset="0"/>
                <a:ea typeface="ＭＳ Ｐゴシック" panose="020B0600070205080204" pitchFamily="34" charset="-128"/>
              </a:rPr>
              <a:t>Dune</a:t>
            </a:r>
            <a:endParaRPr lang="en-US" altLang="en-US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1267" name="Rectangle 4">
            <a:extLst>
              <a:ext uri="{FF2B5EF4-FFF2-40B4-BE49-F238E27FC236}">
                <a16:creationId xmlns:a16="http://schemas.microsoft.com/office/drawing/2014/main" id="{F6DAE327-FBD1-42F4-804A-170315F009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72400" cy="48006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en-US">
                <a:latin typeface="Calibri" panose="020F0502020204030204" pitchFamily="34" charset="0"/>
                <a:ea typeface="ＭＳ Ｐゴシック" panose="020B0600070205080204" pitchFamily="34" charset="-128"/>
              </a:rPr>
              <a:t>Mound of sand deposited by wind.</a:t>
            </a:r>
          </a:p>
        </p:txBody>
      </p:sp>
      <p:pic>
        <p:nvPicPr>
          <p:cNvPr id="11268" name="Picture 6" descr="BruneauDunes4">
            <a:extLst>
              <a:ext uri="{FF2B5EF4-FFF2-40B4-BE49-F238E27FC236}">
                <a16:creationId xmlns:a16="http://schemas.microsoft.com/office/drawing/2014/main" id="{0A1B2F83-A70C-4992-909D-9C6BCB8C1E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667000"/>
            <a:ext cx="67056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6">
            <a:extLst>
              <a:ext uri="{FF2B5EF4-FFF2-40B4-BE49-F238E27FC236}">
                <a16:creationId xmlns:a16="http://schemas.microsoft.com/office/drawing/2014/main" id="{1220F204-1B66-41CA-A885-BF528CB135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b="1">
                <a:latin typeface="Calibri" panose="020F0502020204030204" pitchFamily="34" charset="0"/>
                <a:ea typeface="ＭＳ Ｐゴシック" panose="020B0600070205080204" pitchFamily="34" charset="-128"/>
              </a:rPr>
              <a:t>Saltation = how sand moves</a:t>
            </a:r>
          </a:p>
        </p:txBody>
      </p:sp>
      <p:pic>
        <p:nvPicPr>
          <p:cNvPr id="12291" name="Picture 5" descr="saltation">
            <a:extLst>
              <a:ext uri="{FF2B5EF4-FFF2-40B4-BE49-F238E27FC236}">
                <a16:creationId xmlns:a16="http://schemas.microsoft.com/office/drawing/2014/main" id="{A5DC5539-25B6-4A55-B0FF-3008B7FA3E9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00150" y="2109788"/>
            <a:ext cx="6743700" cy="3857625"/>
          </a:xfr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dune&#10;&#10;Description automatically generated">
            <a:extLst>
              <a:ext uri="{FF2B5EF4-FFF2-40B4-BE49-F238E27FC236}">
                <a16:creationId xmlns:a16="http://schemas.microsoft.com/office/drawing/2014/main" id="{84D1F690-0FAD-4B64-9A6E-72BC7BA9AF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421" r="5246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4569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Content Placeholder 6">
            <a:extLst>
              <a:ext uri="{FF2B5EF4-FFF2-40B4-BE49-F238E27FC236}">
                <a16:creationId xmlns:a16="http://schemas.microsoft.com/office/drawing/2014/main" id="{19187575-FE96-4F6E-AD24-F5FE0A164F5C}"/>
              </a:ext>
            </a:extLst>
          </p:cNvPr>
          <p:cNvPicPr>
            <a:picLocks noGrp="1" noChangeAspect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14500" y="2071688"/>
            <a:ext cx="5715000" cy="2562225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8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84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4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4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</TotalTime>
  <Words>148</Words>
  <Application>Microsoft Office PowerPoint</Application>
  <PresentationFormat>On-screen Show (4:3)</PresentationFormat>
  <Paragraphs>61</Paragraphs>
  <Slides>19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Times New Roman</vt:lpstr>
      <vt:lpstr>Blank Presentation</vt:lpstr>
      <vt:lpstr>Office Theme</vt:lpstr>
      <vt:lpstr>Types</vt:lpstr>
      <vt:lpstr>Types</vt:lpstr>
      <vt:lpstr>Types</vt:lpstr>
      <vt:lpstr>Types</vt:lpstr>
      <vt:lpstr>Types</vt:lpstr>
      <vt:lpstr>Types</vt:lpstr>
      <vt:lpstr>Soil Creep</vt:lpstr>
      <vt:lpstr>Wind</vt:lpstr>
      <vt:lpstr>Haboob</vt:lpstr>
      <vt:lpstr>PowerPoint Presentation</vt:lpstr>
      <vt:lpstr>Erosion</vt:lpstr>
      <vt:lpstr>PowerPoint Presentation</vt:lpstr>
      <vt:lpstr>PowerPoint Presentation</vt:lpstr>
      <vt:lpstr>Deposition</vt:lpstr>
      <vt:lpstr>PowerPoint Presentation</vt:lpstr>
      <vt:lpstr>Dune</vt:lpstr>
      <vt:lpstr>Saltation = how sand moves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Landslides</dc:title>
  <dc:creator>M F</dc:creator>
  <cp:lastModifiedBy>M F</cp:lastModifiedBy>
  <cp:revision>11</cp:revision>
  <dcterms:created xsi:type="dcterms:W3CDTF">2019-01-10T02:40:08Z</dcterms:created>
  <dcterms:modified xsi:type="dcterms:W3CDTF">2023-11-14T23:29:55Z</dcterms:modified>
</cp:coreProperties>
</file>